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75" r:id="rId3"/>
    <p:sldId id="278" r:id="rId4"/>
    <p:sldId id="280" r:id="rId5"/>
    <p:sldId id="281" r:id="rId6"/>
    <p:sldId id="283" r:id="rId7"/>
    <p:sldId id="279" r:id="rId8"/>
    <p:sldId id="260" r:id="rId9"/>
    <p:sldId id="261" r:id="rId10"/>
    <p:sldId id="273" r:id="rId11"/>
    <p:sldId id="274" r:id="rId12"/>
    <p:sldId id="263" r:id="rId13"/>
    <p:sldId id="282" r:id="rId14"/>
    <p:sldId id="265" r:id="rId15"/>
    <p:sldId id="267" r:id="rId16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sz="3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4D3080"/>
    <a:srgbClr val="FFFFCC"/>
    <a:srgbClr val="CC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6D9F66E-5EB9-4882-86FB-DCBF35E3C3E4}" styleName="סגנון ביניים 4 - הדגשה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סגנון ביניים 2 - הדגשה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84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41AA7-C09D-45BD-B0B9-0DB3541700D4}" type="datetimeFigureOut">
              <a:rPr lang="he-IL"/>
              <a:pPr>
                <a:defRPr/>
              </a:pPr>
              <a:t>ט"ו/שבט/תשע"ב</a:t>
            </a:fld>
            <a:endParaRPr lang="he-IL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FB5C857-9FE3-45B0-890E-3D112D99FE9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1A75A-8FD8-4727-9167-9F8CEE664458}" type="datetimeFigureOut">
              <a:rPr lang="he-IL"/>
              <a:pPr>
                <a:defRPr/>
              </a:pPr>
              <a:t>ט"ו/שבט/תשע"ב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E88CE-E4DC-49AB-ACE0-88133E42133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DDE8D-F49B-4BC7-8789-DC78325A969E}" type="datetimeFigureOut">
              <a:rPr lang="he-IL"/>
              <a:pPr>
                <a:defRPr/>
              </a:pPr>
              <a:t>ט"ו/שבט/תשע"ב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09615-BEC5-4A75-A23A-0B33C23B131A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52600"/>
            <a:ext cx="3733800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752600"/>
            <a:ext cx="3733800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726C-E2F3-451A-AB55-0482A47B2A58}" type="datetimeFigureOut">
              <a:rPr lang="he-IL"/>
              <a:pPr>
                <a:defRPr/>
              </a:pPr>
              <a:t>ט"ו/שבט/תשע"ב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FE0FC-6EE5-4F79-93F9-2319F107778D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90F8B-7BA9-4A63-9E7F-0B3D43CBB2A3}" type="datetimeFigureOut">
              <a:rPr lang="he-IL"/>
              <a:pPr>
                <a:defRPr/>
              </a:pPr>
              <a:t>ט"ו/שבט/תשע"ב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C0779-407F-44B8-8EF8-4F0E39F2D07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73166-4C1B-431F-8D38-BE08BC6BC210}" type="datetimeFigureOut">
              <a:rPr lang="he-IL"/>
              <a:pPr>
                <a:defRPr/>
              </a:pPr>
              <a:t>ט"ו/שבט/תשע"ב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65184-0CAE-4866-A0F7-74FC5FF75B29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DC43E-B307-48B0-A66D-17F1AABE92CF}" type="datetimeFigureOut">
              <a:rPr lang="he-IL"/>
              <a:pPr>
                <a:defRPr/>
              </a:pPr>
              <a:t>ט"ו/שבט/תשע"ב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9B011-A7E5-4D0D-9312-7A6DEA92AD17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D4CA1-3E23-471C-8CAB-047C13CC416E}" type="datetimeFigureOut">
              <a:rPr lang="he-IL"/>
              <a:pPr>
                <a:defRPr/>
              </a:pPr>
              <a:t>ט"ו/שבט/תשע"ב</a:t>
            </a:fld>
            <a:endParaRPr lang="he-I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37E69-4C23-45C5-9754-A482A3DF926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BA06E-B7CD-4BA1-955A-9C24FD03FD6D}" type="datetimeFigureOut">
              <a:rPr lang="he-IL"/>
              <a:pPr>
                <a:defRPr/>
              </a:pPr>
              <a:t>ט"ו/שבט/תשע"ב</a:t>
            </a:fld>
            <a:endParaRPr lang="he-I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7154F-C498-4D5B-B57D-66F471D5A160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36245-1D85-4419-9AF9-A8876AA7E08B}" type="datetimeFigureOut">
              <a:rPr lang="he-IL"/>
              <a:pPr>
                <a:defRPr/>
              </a:pPr>
              <a:t>ט"ו/שבט/תשע"ב</a:t>
            </a:fld>
            <a:endParaRPr lang="he-I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67C7A-A6E7-45EB-B48C-211876221AD2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2009C-D6F6-4541-B396-3EFB3E8E6084}" type="datetimeFigureOut">
              <a:rPr lang="he-IL"/>
              <a:pPr>
                <a:defRPr/>
              </a:pPr>
              <a:t>ט"ו/שבט/תשע"ב</a:t>
            </a:fld>
            <a:endParaRPr lang="he-I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5E89F-A380-4A22-B2CC-DFA32269BFB1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he-IL" noProof="0" smtClean="0"/>
              <a:t>לחץ על הסמל כדי להוסיף תמונה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EC5DA-AC27-477F-9FC3-AC1A94089322}" type="datetimeFigureOut">
              <a:rPr lang="he-IL"/>
              <a:pPr>
                <a:defRPr/>
              </a:pPr>
              <a:t>ט"ו/שבט/תשע"ב</a:t>
            </a:fld>
            <a:endParaRPr lang="he-IL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B0AC1A5-53AA-496D-9660-E1036CE9102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FAF431-692E-47F2-A3F7-F3E6E573EA58}" type="datetimeFigureOut">
              <a:rPr lang="he-IL"/>
              <a:pPr>
                <a:defRPr/>
              </a:pPr>
              <a:t>ט"ו/שבט/תשע"ב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 b="1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13C696-31EB-4848-AEBD-77D2FE4FA85F}" type="slidenum">
              <a:rPr lang="he-IL"/>
              <a:pPr>
                <a:defRPr/>
              </a:pPr>
              <a:t>‹#›</a:t>
            </a:fld>
            <a:endParaRPr lang="he-IL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8" r:id="rId2"/>
    <p:sldLayoutId id="2147483707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10" r:id="rId9"/>
    <p:sldLayoutId id="2147483701" r:id="rId10"/>
    <p:sldLayoutId id="2147483700" r:id="rId11"/>
    <p:sldLayoutId id="2147483699" r:id="rId12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Tahoma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Tahoma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Tahoma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Tahoma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Tahoma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Tahoma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Tahoma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  <a:cs typeface="Tahoma" pitchFamily="34" charset="0"/>
        </a:defRPr>
      </a:lvl9pPr>
    </p:titleStyle>
    <p:bodyStyle>
      <a:lvl1pPr algn="r" rtl="1" eaLnBrk="0" fontAlgn="base" hangingPunct="0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latco@012.net.i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minomer@013.net.i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0" y="404813"/>
            <a:ext cx="9144000" cy="3168650"/>
          </a:xfrm>
        </p:spPr>
        <p:txBody>
          <a:bodyPr/>
          <a:lstStyle/>
          <a:p>
            <a:pPr algn="ctr" eaLnBrk="1" hangingPunct="1"/>
            <a:r>
              <a:rPr lang="he-IL" sz="2800" b="1" cap="none" smtClean="0">
                <a:cs typeface="Arial" charset="0"/>
              </a:rPr>
              <a:t>דאגות המורים המשתתפים בתוכנית להתאמת מערכת החינוך בישראל למאה ה-21</a:t>
            </a:r>
            <a:r>
              <a:rPr lang="he-IL" sz="2800" cap="none" smtClean="0">
                <a:cs typeface="Arial" charset="0"/>
              </a:rPr>
              <a:t> </a:t>
            </a:r>
            <a:br>
              <a:rPr lang="he-IL" sz="2800" cap="none" smtClean="0">
                <a:cs typeface="Arial" charset="0"/>
              </a:rPr>
            </a:br>
            <a:r>
              <a:rPr lang="he-IL" sz="3600" b="1" cap="none" smtClean="0"/>
              <a:t/>
            </a:r>
            <a:br>
              <a:rPr lang="he-IL" sz="3600" b="1" cap="none" smtClean="0"/>
            </a:br>
            <a:r>
              <a:rPr lang="en-US" sz="2400" b="1" cap="none" smtClean="0">
                <a:latin typeface="Arial" charset="0"/>
                <a:cs typeface="Arial" charset="0"/>
              </a:rPr>
              <a:t>Teachers Concerns Regarding the "Adapting the Israeli Education System to the 21st Century" Program</a:t>
            </a:r>
            <a:r>
              <a:rPr lang="en-US" sz="2400" cap="none" smtClean="0">
                <a:solidFill>
                  <a:schemeClr val="tx2"/>
                </a:solidFill>
                <a:cs typeface="Tahoma" pitchFamily="34" charset="0"/>
              </a:rPr>
              <a:t> </a:t>
            </a:r>
            <a:r>
              <a:rPr lang="he-IL" sz="2400" b="1" cap="none" smtClean="0"/>
              <a:t/>
            </a:r>
            <a:br>
              <a:rPr lang="he-IL" sz="2400" b="1" cap="none" smtClean="0"/>
            </a:br>
            <a:endParaRPr lang="he-IL" sz="2400" b="1" cap="none" smtClean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611188" y="3213100"/>
            <a:ext cx="7416800" cy="1944688"/>
          </a:xfrm>
        </p:spPr>
        <p:txBody>
          <a:bodyPr>
            <a:normAutofit fontScale="92500"/>
          </a:bodyPr>
          <a:lstStyle/>
          <a:p>
            <a:pPr algn="r" eaLnBrk="1" hangingPunct="1">
              <a:defRPr/>
            </a:pPr>
            <a:r>
              <a:rPr lang="he-IL" b="1" cap="none" dirty="0" smtClean="0">
                <a:solidFill>
                  <a:schemeClr val="tx1"/>
                </a:solidFill>
              </a:rPr>
              <a:t>גילת כהן</a:t>
            </a:r>
            <a:r>
              <a:rPr lang="he-IL" cap="none" dirty="0" smtClean="0">
                <a:solidFill>
                  <a:schemeClr val="tx1"/>
                </a:solidFill>
              </a:rPr>
              <a:t>                                                            </a:t>
            </a:r>
            <a:r>
              <a:rPr lang="he-IL" b="1" cap="none" dirty="0" smtClean="0">
                <a:solidFill>
                  <a:schemeClr val="tx1"/>
                </a:solidFill>
              </a:rPr>
              <a:t>אריג' עומר</a:t>
            </a:r>
          </a:p>
          <a:p>
            <a:pPr algn="r" eaLnBrk="1" hangingPunct="1">
              <a:defRPr/>
            </a:pPr>
            <a:r>
              <a:rPr lang="he-IL" cap="none" dirty="0" smtClean="0">
                <a:solidFill>
                  <a:schemeClr val="tx1"/>
                </a:solidFill>
              </a:rPr>
              <a:t>מכללת אורנים                                                   מכללת אורנים</a:t>
            </a:r>
          </a:p>
          <a:p>
            <a:pPr algn="r" eaLnBrk="1" hangingPunct="1">
              <a:defRPr/>
            </a:pPr>
            <a:r>
              <a:rPr lang="he-IL" cap="none" dirty="0" smtClean="0">
                <a:solidFill>
                  <a:schemeClr val="tx1"/>
                </a:solidFill>
              </a:rPr>
              <a:t>האוניברסיטה הפתוחה </a:t>
            </a:r>
          </a:p>
          <a:p>
            <a:pPr eaLnBrk="1" hangingPunct="1">
              <a:defRPr/>
            </a:pPr>
            <a:r>
              <a:rPr lang="en-US" sz="1800" cap="none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           </a:t>
            </a:r>
            <a:r>
              <a:rPr lang="en-US" cap="none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n-US" sz="1800" cap="none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endParaRPr lang="he-IL" sz="1800" cap="none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1619250" y="5657850"/>
            <a:ext cx="60483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sz="2400"/>
              <a:t>האדם הלומד בעידן הטכנולוגי</a:t>
            </a:r>
          </a:p>
          <a:p>
            <a:pPr algn="ctr"/>
            <a:r>
              <a:rPr lang="he-IL" sz="2400"/>
              <a:t>כנס צ'ייס השנתי למחקרי טכנולוגיות למידה</a:t>
            </a:r>
          </a:p>
          <a:p>
            <a:pPr algn="ctr"/>
            <a:r>
              <a:rPr lang="he-IL" sz="2400"/>
              <a:t>16.2.2012</a:t>
            </a:r>
          </a:p>
        </p:txBody>
      </p:sp>
      <p:pic>
        <p:nvPicPr>
          <p:cNvPr id="14340" name="Picture 2" descr="http://t0.gstatic.com/images?q=tbn:ANd9GcSdkGTxMMTqt0ZB-lGoeLiU6fKLOmqmAKROsYxH-TWve2cD7rK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" y="4941888"/>
            <a:ext cx="187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4572000" y="4581525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hlinkClick r:id="rId3"/>
              </a:rPr>
              <a:t>gilatco@012.net.il</a:t>
            </a:r>
            <a:endParaRPr lang="en-US" sz="1800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539750" y="4595813"/>
            <a:ext cx="338455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hlinkClick r:id="rId4"/>
              </a:rPr>
              <a:t>aminomer@013.net.il</a:t>
            </a:r>
            <a:endParaRPr lang="en-US" sz="1800"/>
          </a:p>
          <a:p>
            <a:pPr algn="l">
              <a:spcBef>
                <a:spcPct val="50000"/>
              </a:spcBef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07413" cy="974725"/>
          </a:xfrm>
        </p:spPr>
        <p:txBody>
          <a:bodyPr/>
          <a:lstStyle/>
          <a:p>
            <a:pPr algn="r" eaLnBrk="1" hangingPunct="1"/>
            <a:r>
              <a:rPr lang="he-IL" sz="1800" b="1" cap="none" smtClean="0"/>
              <a:t>מדדי דאגות המורים בהתייחס  לתוכנית  התקשוב הלאומית למאה ה-  21 </a:t>
            </a:r>
            <a:r>
              <a:rPr lang="he-IL" sz="1800" cap="none" smtClean="0"/>
              <a:t> </a:t>
            </a:r>
            <a:r>
              <a:rPr lang="en-US" sz="1400" b="1" cap="none" smtClean="0">
                <a:cs typeface="Tahoma" pitchFamily="34" charset="0"/>
              </a:rPr>
              <a:t>(N=100)</a:t>
            </a:r>
            <a:r>
              <a:rPr lang="en-US" sz="1400" cap="none" smtClean="0">
                <a:cs typeface="Tahoma" pitchFamily="34" charset="0"/>
              </a:rPr>
              <a:t/>
            </a:r>
            <a:br>
              <a:rPr lang="en-US" sz="1400" cap="none" smtClean="0">
                <a:cs typeface="Tahoma" pitchFamily="34" charset="0"/>
              </a:rPr>
            </a:br>
            <a:endParaRPr lang="he-IL" sz="1800" cap="none" smtClean="0"/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</p:nvPr>
        </p:nvGraphicFramePr>
        <p:xfrm>
          <a:off x="107950" y="908050"/>
          <a:ext cx="8712200" cy="5649913"/>
        </p:xfrm>
        <a:graphic>
          <a:graphicData uri="http://schemas.openxmlformats.org/drawingml/2006/table">
            <a:tbl>
              <a:tblPr rtl="1" firstRow="1" firstCol="1" bandRow="1" bandCol="1">
                <a:tableStyleId>{7E9639D4-E3E2-4D34-9284-5A2195B3D0D7}</a:tableStyleId>
              </a:tblPr>
              <a:tblGrid>
                <a:gridCol w="6340354"/>
                <a:gridCol w="950089"/>
                <a:gridCol w="711263"/>
                <a:gridCol w="711263"/>
              </a:tblGrid>
              <a:tr h="86409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chemeClr val="tx1"/>
                          </a:solidFill>
                          <a:effectLst/>
                        </a:rPr>
                        <a:t>מקור הדאגה (הצורך)                  </a:t>
                      </a:r>
                      <a:r>
                        <a:rPr lang="he-IL" sz="2400" dirty="0">
                          <a:effectLst/>
                        </a:rPr>
                        <a:t>                                                                     </a:t>
                      </a:r>
                      <a:endParaRPr lang="en-US" sz="2400" dirty="0">
                        <a:effectLst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</a:rPr>
                        <a:t> </a:t>
                      </a:r>
                      <a:r>
                        <a:rPr lang="he-IL" sz="2000" dirty="0">
                          <a:effectLst/>
                        </a:rPr>
                        <a:t>  </a:t>
                      </a:r>
                      <a:r>
                        <a:rPr lang="he-IL" sz="2400" dirty="0">
                          <a:effectLst/>
                        </a:rPr>
                        <a:t>                                                                                                                       </a:t>
                      </a:r>
                      <a:r>
                        <a:rPr lang="he-IL" sz="20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solidFill>
                            <a:schemeClr val="tx1"/>
                          </a:solidFill>
                          <a:effectLst/>
                        </a:rPr>
                        <a:t>מס' 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היגדים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SD</a:t>
                      </a:r>
                    </a:p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9437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הכרה  ומודעות  ( 0.88</a:t>
                      </a:r>
                      <a:r>
                        <a:rPr lang="en-US" sz="2000" b="1" dirty="0">
                          <a:effectLst/>
                        </a:rPr>
                        <a:t>(α=</a:t>
                      </a:r>
                      <a:r>
                        <a:rPr lang="he-IL" sz="2000" b="1" dirty="0">
                          <a:effectLst/>
                        </a:rPr>
                        <a:t>                              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4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1.88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1.00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29880">
                <a:tc>
                  <a:txBody>
                    <a:bodyPr/>
                    <a:lstStyle/>
                    <a:p>
                      <a:pPr marL="274320" indent="-274320" algn="r" rtl="1">
                        <a:spcAft>
                          <a:spcPts val="0"/>
                        </a:spcAft>
                        <a:tabLst>
                          <a:tab pos="4291330" algn="r"/>
                        </a:tabLst>
                      </a:pPr>
                      <a:r>
                        <a:rPr lang="he-IL" sz="1800" dirty="0">
                          <a:effectLst/>
                        </a:rPr>
                        <a:t>אני לא ממש יודע מה יהיה השינוי בבית הספר בעקבות הכנסת תכנית התקשוב.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649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אני עסוק בעניינים אחרים ולא בתכנית התקשוב.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437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ידע  (0.51  </a:t>
                      </a:r>
                      <a:r>
                        <a:rPr lang="en-US" sz="2000" b="1" dirty="0">
                          <a:effectLst/>
                        </a:rPr>
                        <a:t>(α=</a:t>
                      </a:r>
                      <a:r>
                        <a:rPr lang="he-IL" sz="2000" b="1" dirty="0">
                          <a:effectLst/>
                        </a:rPr>
                        <a:t> לא מובהק.            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3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3.91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0.58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4940">
                <a:tc>
                  <a:txBody>
                    <a:bodyPr/>
                    <a:lstStyle/>
                    <a:p>
                      <a:pPr marL="274320" indent="-274320"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אני מעוניין לדעת מה תדרוש ממני תכנית התקשוב בעתיד הקרוב.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988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הייתי מעוניין לדעת במה תכנית התקשוב טובה יותר ממה שאנו עושים עתה.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437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עניין אישי  (0.77  </a:t>
                      </a:r>
                      <a:r>
                        <a:rPr lang="en-US" sz="2000" b="1" dirty="0">
                          <a:effectLst/>
                        </a:rPr>
                        <a:t>(α=</a:t>
                      </a:r>
                      <a:r>
                        <a:rPr lang="he-IL" sz="2000" b="1" dirty="0">
                          <a:effectLst/>
                        </a:rPr>
                        <a:t>                          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8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3.00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0.74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2988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הייתי רוצה לדעת מה מצפים ממני לשנות בדרכי ההוראה שלי בעקבות כניסת תכנית התקשוב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988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אני מעוניין לדעת מה תהיה השפעת תכנית התקשוב על מעמדי המקצועי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9437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התארגנות   (0.92 </a:t>
                      </a:r>
                      <a:r>
                        <a:rPr lang="en-US" sz="2000" b="1" dirty="0">
                          <a:effectLst/>
                        </a:rPr>
                        <a:t>(α=</a:t>
                      </a:r>
                      <a:r>
                        <a:rPr lang="he-IL" sz="2000" b="1" dirty="0">
                          <a:effectLst/>
                        </a:rPr>
                        <a:t>                           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5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2.83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2000" b="1" dirty="0">
                          <a:effectLst/>
                        </a:rPr>
                        <a:t>1.13</a:t>
                      </a:r>
                      <a:endParaRPr lang="en-US" sz="2000" b="1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6494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אני מוטרד מעומס העבודה הצפוי בעקבות תכנית התקשוב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2988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291330" algn="r"/>
                        </a:tabLst>
                      </a:pPr>
                      <a:r>
                        <a:rPr lang="he-IL" sz="1800" dirty="0">
                          <a:effectLst/>
                        </a:rPr>
                        <a:t>אני דואג שלא יהיה לי מספיק זמן להתארגן ולהכין את מטלות ההוראה בגלל הכנסת תכנית התקשוב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69" name="Group 69"/>
          <p:cNvGraphicFramePr>
            <a:graphicFrameLocks noGrp="1"/>
          </p:cNvGraphicFramePr>
          <p:nvPr>
            <p:ph idx="1"/>
          </p:nvPr>
        </p:nvGraphicFramePr>
        <p:xfrm>
          <a:off x="179388" y="115888"/>
          <a:ext cx="8713787" cy="6651625"/>
        </p:xfrm>
        <a:graphic>
          <a:graphicData uri="http://schemas.openxmlformats.org/drawingml/2006/table">
            <a:tbl>
              <a:tblPr rtl="1"/>
              <a:tblGrid>
                <a:gridCol w="6580187"/>
                <a:gridCol w="711200"/>
                <a:gridCol w="711200"/>
                <a:gridCol w="7112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תוצאות      ( 0.86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(α=</a:t>
                      </a: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2.29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אני מודאג מכך שלא התבצעה בדיקה מספקת לגבי השפעת תכנית התקשוב על התלמידים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אני מוטרד ביחס לעמדות התלמידים כלפי תכנית התקשוב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שיתוף פעולה ( 0.79 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(α=</a:t>
                      </a: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  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2.20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הייתי מעוניין לפתח בעקבות תכנית התקשוב עבודה משותפת עם הצוות שלי ועם צוותים אחרים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כדי להגביר את השפעת תכנית התקשוב אני מעוניין לשלב את מאמצי עם אחרים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התמקדות מחדש  ( 0.79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(α=</a:t>
                      </a:r>
                      <a:r>
                        <a:rPr kumimoji="0" lang="he-IL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3.54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אני מקווה שהשינוי יוביל לשיפור הוראתי ויהווה תמורה למאמץ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35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הייתי רוצה להשפיע איך להוסיף, להעמיק, לשפר או לשנות את תכנית התקשוב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חששות טכנולוגיים  ( 0.84 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(α=</a:t>
                      </a: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 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1.88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0.80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BEE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אני מוטרד מכך שתהיינה תקלות רבות מדי בציוד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אני מוטרד מכך שיהיו לי קשיים בשימוש בציוד במסגרת תכנית התקשוב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endParaRPr kumimoji="0" lang="en-US" sz="5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7931150" cy="614362"/>
          </a:xfrm>
        </p:spPr>
        <p:txBody>
          <a:bodyPr>
            <a:noAutofit/>
          </a:bodyPr>
          <a:lstStyle/>
          <a:p>
            <a:pPr algn="r" eaLnBrk="1" hangingPunct="1">
              <a:defRPr/>
            </a:pPr>
            <a:r>
              <a:rPr lang="he-IL" sz="2400" b="1" cap="none" dirty="0" smtClean="0">
                <a:latin typeface="Arial" charset="0"/>
                <a:cs typeface="Arial" charset="0"/>
              </a:rPr>
              <a:t>ממוצעים וסטיות תקן של ההיגדים שהרכיבו את מדד מוכנות המורים לתוכנית התקשוב הלאומית למאה ה - 21 </a:t>
            </a:r>
            <a:r>
              <a:rPr lang="en-US" sz="2400" b="1" cap="none" dirty="0" smtClean="0">
                <a:latin typeface="Arial" charset="0"/>
                <a:cs typeface="Arial" charset="0"/>
              </a:rPr>
              <a:t>(N=100)</a:t>
            </a:r>
            <a:endParaRPr lang="he-IL" sz="2400" cap="none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26679" name="Group 55"/>
          <p:cNvGraphicFramePr>
            <a:graphicFrameLocks noGrp="1"/>
          </p:cNvGraphicFramePr>
          <p:nvPr>
            <p:ph idx="1"/>
          </p:nvPr>
        </p:nvGraphicFramePr>
        <p:xfrm>
          <a:off x="179388" y="908050"/>
          <a:ext cx="8739187" cy="5332413"/>
        </p:xfrm>
        <a:graphic>
          <a:graphicData uri="http://schemas.openxmlformats.org/drawingml/2006/table">
            <a:tbl>
              <a:tblPr rtl="1"/>
              <a:tblGrid>
                <a:gridCol w="162560"/>
                <a:gridCol w="6557962"/>
                <a:gridCol w="939800"/>
                <a:gridCol w="1079500"/>
              </a:tblGrid>
              <a:tr h="53406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endParaRPr kumimoji="0" lang="en-US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SD</a:t>
                      </a:r>
                      <a:endParaRPr kumimoji="0" lang="en-US" sz="2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696943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אני מוכן לתרום בצורה משמעותית להטמעת תכנית התקשוב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3.84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539319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אני מוכן להשקיע רבות בתהליך הטמעת תכנית התקשוב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3.76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44505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אני מרגיש נכונות נפשית להשקיע בשילוב התקשוב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3.74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59031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צוות המורים בבית ספרי מעוניין ליישם את תכנית התקשוב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3.59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0.96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44505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אני רוצה להקדיש את עצמי למען תכנית התקשוב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3.54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89010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*אני מרגיש כי שילוב תכנית התקשוב בבית הספר הוא מסובך וקשה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2.23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445054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*אני מתנגד לתכנית התקשוב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1.57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1.03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670672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*אני נמנע מלהתאים את עצמי לתהליך השינוי של תכנית התקשוב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1.36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0.77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51275" y="6308725"/>
            <a:ext cx="4968875" cy="396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he-IL" sz="2000"/>
              <a:t>* היגדים שבוצע בהם היפוך בבניית המדד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he-IL" sz="1800" smtClean="0"/>
              <a:t> </a:t>
            </a:r>
            <a:endParaRPr lang="en-US" sz="1800" smtClean="0">
              <a:cs typeface="Arial" charset="0"/>
            </a:endParaRPr>
          </a:p>
        </p:txBody>
      </p:sp>
      <p:graphicFrame>
        <p:nvGraphicFramePr>
          <p:cNvPr id="27737" name="Group 89"/>
          <p:cNvGraphicFramePr>
            <a:graphicFrameLocks noGrp="1"/>
          </p:cNvGraphicFramePr>
          <p:nvPr>
            <p:ph sz="half" idx="2"/>
          </p:nvPr>
        </p:nvGraphicFramePr>
        <p:xfrm>
          <a:off x="323850" y="-666750"/>
          <a:ext cx="8208963" cy="6683375"/>
        </p:xfrm>
        <a:graphic>
          <a:graphicData uri="http://schemas.openxmlformats.org/drawingml/2006/table">
            <a:tbl>
              <a:tblPr rtl="1"/>
              <a:tblGrid>
                <a:gridCol w="2881313"/>
                <a:gridCol w="1152525"/>
                <a:gridCol w="1511300"/>
                <a:gridCol w="1439862"/>
                <a:gridCol w="1223963"/>
              </a:tblGrid>
              <a:tr h="1647825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David" pitchFamily="2" charset="-79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he-IL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David" pitchFamily="2" charset="-79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David" pitchFamily="2" charset="-79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שליטה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מועטה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N=44)</a:t>
                      </a: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שליטה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רבה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N=56)</a:t>
                      </a: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מקור הדאגה</a:t>
                      </a:r>
                      <a:endParaRPr kumimoji="0" lang="he-I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הכרה ומודעות***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ידע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עניין אישי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התארגנות*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תוצאות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שיתוף פעולה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התמקדות מחדש***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חששות טכנולוגיים***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2.24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מוכנות ***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3.60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0.63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4E4"/>
                    </a:solidFill>
                  </a:tcPr>
                </a:tc>
              </a:tr>
            </a:tbl>
          </a:graphicData>
        </a:graphic>
      </p:graphicFrame>
      <p:sp>
        <p:nvSpPr>
          <p:cNvPr id="26708" name="Text Box 131"/>
          <p:cNvSpPr txBox="1">
            <a:spLocks noChangeArrowheads="1"/>
          </p:cNvSpPr>
          <p:nvPr/>
        </p:nvSpPr>
        <p:spPr bwMode="auto">
          <a:xfrm>
            <a:off x="19050" y="115888"/>
            <a:ext cx="828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spcAft>
                <a:spcPts val="600"/>
              </a:spcAft>
              <a:buFont typeface="Arial" charset="0"/>
              <a:buNone/>
            </a:pPr>
            <a:r>
              <a:rPr lang="he-IL" sz="2400" b="1">
                <a:solidFill>
                  <a:schemeClr val="tx2"/>
                </a:solidFill>
              </a:rPr>
              <a:t>מבחן </a:t>
            </a:r>
            <a:r>
              <a:rPr lang="en-US" sz="2400" b="1">
                <a:solidFill>
                  <a:schemeClr val="tx2"/>
                </a:solidFill>
              </a:rPr>
              <a:t>T</a:t>
            </a:r>
            <a:r>
              <a:rPr lang="he-IL" sz="2400" b="1">
                <a:solidFill>
                  <a:schemeClr val="tx2"/>
                </a:solidFill>
              </a:rPr>
              <a:t>: ממוצעים וסטיות תקן של הדאגות והמוכנות לתוכנית התקשוב הלאומית לפי מידת השליטה בישומי תקשוב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26709" name="Text Box 171"/>
          <p:cNvSpPr txBox="1">
            <a:spLocks noChangeArrowheads="1"/>
          </p:cNvSpPr>
          <p:nvPr/>
        </p:nvSpPr>
        <p:spPr bwMode="auto">
          <a:xfrm>
            <a:off x="-1549400" y="6237288"/>
            <a:ext cx="6048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*p&lt;0.05; ***p&lt;0.001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he-IL" b="1" cap="none" smtClean="0">
                <a:cs typeface="Arial" charset="0"/>
              </a:rPr>
              <a:t>המלצות יישומיות</a:t>
            </a:r>
          </a:p>
        </p:txBody>
      </p:sp>
      <p:sp>
        <p:nvSpPr>
          <p:cNvPr id="28674" name="מציין מיקום תוכן 2"/>
          <p:cNvSpPr>
            <a:spLocks noGrp="1"/>
          </p:cNvSpPr>
          <p:nvPr>
            <p:ph idx="1"/>
          </p:nvPr>
        </p:nvSpPr>
        <p:spPr>
          <a:xfrm>
            <a:off x="395288" y="1557338"/>
            <a:ext cx="8208962" cy="4772025"/>
          </a:xfrm>
        </p:spPr>
        <p:txBody>
          <a:bodyPr/>
          <a:lstStyle/>
          <a:p>
            <a:pPr marL="1143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he-IL" sz="2400" b="0" smtClean="0"/>
              <a:t>תהליך השינוי עשוי להיות מוצלח יותר, אם דאגות שונות של המורים יילקחו בחשבון בעת ניהולו.  נדרשת תקשורת, הקשבה והתייחסות מותאמת.</a:t>
            </a:r>
          </a:p>
          <a:p>
            <a:pPr marL="114300" eaLnBrk="1" hangingPunct="1">
              <a:lnSpc>
                <a:spcPct val="90000"/>
              </a:lnSpc>
              <a:buFont typeface="Arial" charset="0"/>
              <a:buChar char="•"/>
            </a:pPr>
            <a:endParaRPr lang="he-IL" sz="2400" b="0" smtClean="0"/>
          </a:p>
          <a:p>
            <a:pPr marL="114300" eaLnBrk="1" hangingPunct="1">
              <a:lnSpc>
                <a:spcPct val="90000"/>
              </a:lnSpc>
              <a:buFont typeface="Arial" charset="0"/>
              <a:buChar char="•"/>
            </a:pPr>
            <a:r>
              <a:rPr lang="he-IL" sz="2400" b="0" smtClean="0"/>
              <a:t>ההבדלים בדאגותיהם של מורים מיומנים ולא מיומנים בישומי תקשוב יוצרים צורך להקשבה לצרכים השונים ולניהול מותאם כמו גם אפשרות להיעזר במורים המיומנים בהתמודדות ובהעמקת ההטמעה.</a:t>
            </a:r>
          </a:p>
          <a:p>
            <a:pPr marL="114300" eaLnBrk="1" hangingPunct="1">
              <a:lnSpc>
                <a:spcPct val="90000"/>
              </a:lnSpc>
              <a:buFont typeface="Arial" charset="0"/>
              <a:buChar char="•"/>
            </a:pPr>
            <a:endParaRPr lang="he-IL" sz="2400" b="0" smtClean="0"/>
          </a:p>
          <a:p>
            <a:pPr marL="114300" eaLnBrk="1" hangingPunct="1">
              <a:lnSpc>
                <a:spcPct val="90000"/>
              </a:lnSpc>
              <a:buFontTx/>
              <a:buChar char="•"/>
            </a:pPr>
            <a:r>
              <a:rPr lang="he-IL" sz="2400" b="0" smtClean="0"/>
              <a:t>מתן דגש על הכשרה וחיזוק הביטחון והחוללות העצמית בתקשוב.</a:t>
            </a:r>
          </a:p>
          <a:p>
            <a:pPr marL="114300" eaLnBrk="1" hangingPunct="1">
              <a:lnSpc>
                <a:spcPct val="90000"/>
              </a:lnSpc>
              <a:buFontTx/>
              <a:buChar char="•"/>
            </a:pPr>
            <a:r>
              <a:rPr lang="he-IL" sz="2400" b="0" smtClean="0"/>
              <a:t>בד בבד, נדרשת התייחסות מקיפה יותר מעבר להקניית מיומנות בתקשוב, כדי שתיווצר מוכנות: הבנה והפנמה לשם מה השנוי נחוץ עבור המורים ועבור בית הספר ואמונה שהשנוי בר מימוש ועוד.</a:t>
            </a:r>
          </a:p>
        </p:txBody>
      </p:sp>
      <p:pic>
        <p:nvPicPr>
          <p:cNvPr id="27651" name="Picture 2" descr="http://t3.gstatic.com/images?q=tbn:ANd9GcTSpgF_xSVxaOvU0us8HsQcelaxOMfROT7KonixH9k_o7r-XRZEV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36513"/>
            <a:ext cx="1657350" cy="159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6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86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96975"/>
            <a:ext cx="7620000" cy="4929188"/>
          </a:xfrm>
        </p:spPr>
        <p:txBody>
          <a:bodyPr/>
          <a:lstStyle/>
          <a:p>
            <a:pPr eaLnBrk="1" hangingPunct="1"/>
            <a:r>
              <a:rPr lang="he-IL" sz="2400" b="0" smtClean="0"/>
              <a:t>המידע שנאסף במחקר עשוי לסייע בניהול העמקת הטמעת  "תכנית התקשוב הלאומית למאה ה-21" בבתי הספר בהם היא  מיושמת ובבתי ספר נוספים. </a:t>
            </a:r>
          </a:p>
          <a:p>
            <a:pPr eaLnBrk="1" hangingPunct="1"/>
            <a:endParaRPr lang="he-IL" sz="2400" b="0" smtClean="0"/>
          </a:p>
          <a:p>
            <a:pPr eaLnBrk="1" hangingPunct="1"/>
            <a:r>
              <a:rPr lang="he-IL" sz="2400" b="0" smtClean="0"/>
              <a:t>פיתוח השאלון שהוצג  במסגרת המחקר הנוכחי לכלי מאבחן יכול לשרת את הנהלות בתי הספר לקבלת  מידע על דאגות המורים בבית ספרם במהלך השנוי ומוכנותם לשנוי.</a:t>
            </a:r>
            <a:r>
              <a:rPr lang="he-IL" sz="2400" smtClean="0"/>
              <a:t> </a:t>
            </a:r>
          </a:p>
          <a:p>
            <a:pPr eaLnBrk="1" hangingPunct="1"/>
            <a:endParaRPr lang="he-IL" sz="2400" smtClean="0"/>
          </a:p>
          <a:p>
            <a:pPr eaLnBrk="1" hangingPunct="1"/>
            <a:r>
              <a:rPr lang="he-IL" sz="2400" smtClean="0"/>
              <a:t> </a:t>
            </a:r>
          </a:p>
          <a:p>
            <a:pPr algn="l" eaLnBrk="1" hangingPunct="1"/>
            <a:r>
              <a:rPr lang="he-IL" sz="2800" smtClean="0"/>
              <a:t>תודה על ההקשבה</a:t>
            </a:r>
            <a:endParaRPr lang="he-IL" smtClean="0"/>
          </a:p>
          <a:p>
            <a:pPr algn="l" eaLnBrk="1" hangingPunct="1"/>
            <a:endParaRPr lang="en-US" sz="2800" smtClean="0">
              <a:cs typeface="Arial" charset="0"/>
            </a:endParaRPr>
          </a:p>
          <a:p>
            <a:pPr eaLnBrk="1" hangingPunct="1"/>
            <a:r>
              <a:rPr lang="he-IL" smtClean="0"/>
              <a:t> </a:t>
            </a:r>
            <a:endParaRPr lang="en-US" smtClean="0">
              <a:cs typeface="Arial" charset="0"/>
            </a:endParaRPr>
          </a:p>
          <a:p>
            <a:pPr eaLnBrk="1" hangingPunct="1"/>
            <a:endParaRPr lang="he-IL" smtClean="0"/>
          </a:p>
        </p:txBody>
      </p:sp>
      <p:pic>
        <p:nvPicPr>
          <p:cNvPr id="28674" name="Picture 4" descr="http://t0.gstatic.com/images?q=tbn:ANd9GcT2rAfP2uvU6WRBEWYFOLMoToA-qmUczbhgu6TjEgtPj14433cZR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3663" y="4221163"/>
            <a:ext cx="2101850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547813" y="260350"/>
            <a:ext cx="5791200" cy="684213"/>
          </a:xfrm>
        </p:spPr>
        <p:txBody>
          <a:bodyPr anchor="ctr">
            <a:noAutofit/>
          </a:bodyPr>
          <a:lstStyle/>
          <a:p>
            <a:pPr algn="ctr" eaLnBrk="1" hangingPunct="1"/>
            <a:r>
              <a:rPr lang="he-IL" b="1" cap="none" smtClean="0">
                <a:cs typeface="Arial" charset="0"/>
              </a:rPr>
              <a:t>הרקע למחקר</a:t>
            </a:r>
            <a:r>
              <a:rPr lang="he-IL" sz="2000" cap="none" smtClean="0">
                <a:latin typeface="Arial" charset="0"/>
              </a:rPr>
              <a:t> </a:t>
            </a:r>
            <a:endParaRPr lang="en-US" sz="2000" cap="none" smtClean="0">
              <a:latin typeface="Arial" charset="0"/>
              <a:cs typeface="Arial" charset="0"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052513"/>
            <a:ext cx="8642350" cy="5689600"/>
          </a:xfrm>
        </p:spPr>
        <p:txBody>
          <a:bodyPr/>
          <a:lstStyle/>
          <a:p>
            <a:pPr marL="3429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he-IL" sz="2400" smtClean="0"/>
              <a:t>ההזדמנות  להטמעה וניהול אפקטיבי של שנוי טכנולוגי ורב מערכתי הוא אתגר עמו החלה להתמודד מערכת החינוך בכללותה. </a:t>
            </a:r>
          </a:p>
          <a:p>
            <a:pPr marL="342900" indent="-228600" eaLnBrk="1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he-IL" sz="2400" smtClean="0"/>
          </a:p>
          <a:p>
            <a:pPr marL="342900" indent="-2286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he-IL" sz="2400" smtClean="0"/>
              <a:t>התוכנית הלאומית להתאמת מערכת החינוך בישראל למאה ה-21 הנקראת בקצרה: "תכנית התקשוב הלאומית למאה ה-21" יצאה לדרך בשנת הלימודים תשע"א. </a:t>
            </a:r>
          </a:p>
          <a:p>
            <a:pPr marL="342900" indent="-228600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he-IL" sz="2400" smtClean="0"/>
          </a:p>
          <a:p>
            <a:pPr marL="342900" indent="-2286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he-IL" sz="2400" smtClean="0"/>
              <a:t>מטרת התכנית להוביל לקיומה של פדגוגיה חדשנית בבתי הספר תוך הטמעה של  טכנולוגיות מידע כולל שיפור  ההוראה והניהול, שיפור התקשורת והקניית מיומנויות המאה ה-21.</a:t>
            </a:r>
          </a:p>
          <a:p>
            <a:pPr marL="342900" indent="-228600"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he-IL" sz="2400" smtClean="0"/>
          </a:p>
          <a:p>
            <a:pPr marL="342900" indent="-228600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he-IL" sz="2400" smtClean="0"/>
              <a:t>כדי לתת עדיפות לפריפריה, יישום התכנית התחיל בבתי ספר יסודיים במחוז הצפון ובמחוז הדרום ובהדרגה יישומה יתרחב לכל בתי הספר בארץ.</a:t>
            </a:r>
          </a:p>
          <a:p>
            <a:pPr marL="342900" indent="-228600" eaLnBrk="1" hangingPunct="1">
              <a:lnSpc>
                <a:spcPct val="90000"/>
              </a:lnSpc>
            </a:pPr>
            <a:endParaRPr lang="he-IL" sz="2400" b="0" smtClean="0"/>
          </a:p>
          <a:p>
            <a:pPr marL="342900" indent="-228600" eaLnBrk="1" hangingPunct="1">
              <a:lnSpc>
                <a:spcPct val="70000"/>
              </a:lnSpc>
            </a:pPr>
            <a:endParaRPr lang="he-IL" sz="2400" smtClean="0"/>
          </a:p>
          <a:p>
            <a:pPr marL="342900" indent="-228600" eaLnBrk="1" hangingPunct="1">
              <a:lnSpc>
                <a:spcPct val="70000"/>
              </a:lnSpc>
            </a:pPr>
            <a:endParaRPr lang="he-IL" sz="2400" smtClean="0"/>
          </a:p>
          <a:p>
            <a:pPr marL="342900" indent="-228600" eaLnBrk="1" hangingPunct="1">
              <a:lnSpc>
                <a:spcPct val="90000"/>
              </a:lnSpc>
            </a:pPr>
            <a:endParaRPr lang="en-US" sz="240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/>
          </p:cNvSpPr>
          <p:nvPr/>
        </p:nvSpPr>
        <p:spPr bwMode="auto">
          <a:xfrm>
            <a:off x="1692275" y="2636838"/>
            <a:ext cx="5791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he-IL">
                <a:solidFill>
                  <a:schemeClr val="tx2"/>
                </a:solidFill>
                <a:latin typeface="Arial Black" pitchFamily="34" charset="0"/>
                <a:cs typeface="Tahoma" pitchFamily="34" charset="0"/>
              </a:rPr>
              <a:t> </a:t>
            </a:r>
            <a:r>
              <a:rPr lang="en-US">
                <a:solidFill>
                  <a:schemeClr val="tx2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16386" name="Text Box 5"/>
          <p:cNvSpPr txBox="1">
            <a:spLocks noChangeArrowheads="1"/>
          </p:cNvSpPr>
          <p:nvPr/>
        </p:nvSpPr>
        <p:spPr bwMode="auto">
          <a:xfrm>
            <a:off x="3059113" y="620713"/>
            <a:ext cx="46085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he-IL"/>
          </a:p>
        </p:txBody>
      </p:sp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539750" y="620713"/>
            <a:ext cx="8135938" cy="712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20000"/>
              </a:spcBef>
              <a:spcAft>
                <a:spcPts val="600"/>
              </a:spcAft>
              <a:buFont typeface="Arial" charset="0"/>
              <a:buNone/>
            </a:pPr>
            <a:r>
              <a:rPr lang="he-IL" b="1">
                <a:solidFill>
                  <a:schemeClr val="tx2"/>
                </a:solidFill>
              </a:rPr>
              <a:t>חשיבות המחקר</a:t>
            </a:r>
            <a:endParaRPr lang="he-IL" sz="2800"/>
          </a:p>
          <a:p>
            <a:pPr>
              <a:spcBef>
                <a:spcPct val="50000"/>
              </a:spcBef>
            </a:pPr>
            <a:r>
              <a:rPr lang="he-IL" sz="2800" b="1"/>
              <a:t>חשוב להבין את עולמם המנטאלי והפרקטי  של המורים כתנאי מקדים להחלת שינוי  וכדי להצליח בניהולו      (2001 ,</a:t>
            </a:r>
            <a:r>
              <a:rPr lang="en-US" sz="2800" b="1"/>
              <a:t>Fullan</a:t>
            </a:r>
            <a:r>
              <a:rPr lang="he-IL" sz="2800" b="1"/>
              <a:t>).</a:t>
            </a:r>
          </a:p>
          <a:p>
            <a:pPr>
              <a:spcBef>
                <a:spcPct val="50000"/>
              </a:spcBef>
            </a:pPr>
            <a:endParaRPr lang="he-IL" sz="2800" b="1"/>
          </a:p>
          <a:p>
            <a:pPr>
              <a:spcBef>
                <a:spcPct val="20000"/>
              </a:spcBef>
              <a:spcAft>
                <a:spcPts val="600"/>
              </a:spcAft>
              <a:buFont typeface="Arial" charset="0"/>
              <a:buNone/>
            </a:pPr>
            <a:r>
              <a:rPr lang="he-IL" sz="2800" b="1"/>
              <a:t>ניהול והטמעה  מוצלחת  של תכנית התקשוב הלאומית למאה ה- 21 עשוי לקדם את מערכת החינוך בארץ במידה משמעותית.</a:t>
            </a:r>
          </a:p>
          <a:p>
            <a:pPr>
              <a:spcBef>
                <a:spcPct val="50000"/>
              </a:spcBef>
            </a:pPr>
            <a:r>
              <a:rPr lang="he-IL" sz="2800" b="1"/>
              <a:t>משתנים מרכזיים: דאגות מורים, מוכנות לשנוי, שליטה בישומי תקשוב.</a:t>
            </a:r>
          </a:p>
          <a:p>
            <a:pPr>
              <a:spcBef>
                <a:spcPct val="50000"/>
              </a:spcBef>
            </a:pPr>
            <a:r>
              <a:rPr lang="he-IL" sz="2800" b="1"/>
              <a:t>הגברת ההבנה על משתנים אלו והקשרים ביניהם.    </a:t>
            </a:r>
          </a:p>
          <a:p>
            <a:pPr>
              <a:spcBef>
                <a:spcPct val="50000"/>
              </a:spcBef>
            </a:pPr>
            <a:endParaRPr lang="he-IL" sz="2800"/>
          </a:p>
          <a:p>
            <a:pPr>
              <a:spcBef>
                <a:spcPct val="50000"/>
              </a:spcBef>
            </a:pPr>
            <a:endParaRPr lang="en-US" sz="2800"/>
          </a:p>
        </p:txBody>
      </p:sp>
      <p:pic>
        <p:nvPicPr>
          <p:cNvPr id="16388" name="Picture 2" descr="http://t0.gstatic.com/images?q=tbn:ANd9GcTBQ19r1UrZlBwNWKNDj3mDIr1LO9g-tugeIXDW2u-AW3ctXBgvDnlBRXJ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0163"/>
            <a:ext cx="2627313" cy="128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-252413" y="188913"/>
            <a:ext cx="9144001" cy="865187"/>
          </a:xfrm>
        </p:spPr>
        <p:txBody>
          <a:bodyPr anchor="ctr">
            <a:noAutofit/>
          </a:bodyPr>
          <a:lstStyle/>
          <a:p>
            <a:pPr algn="ctr" rtl="0" eaLnBrk="1" hangingPunct="1"/>
            <a:r>
              <a:rPr lang="he-IL" sz="2400" cap="none" smtClean="0"/>
              <a:t> </a:t>
            </a:r>
            <a:br>
              <a:rPr lang="he-IL" sz="2400" cap="none" smtClean="0"/>
            </a:br>
            <a:r>
              <a:rPr lang="he-IL" sz="2400" cap="none" smtClean="0"/>
              <a:t> </a:t>
            </a:r>
            <a:r>
              <a:rPr lang="en-US" sz="2800" cap="none" smtClean="0">
                <a:latin typeface="Arial" charset="0"/>
                <a:cs typeface="Arial" charset="0"/>
              </a:rPr>
              <a:t>(Hall &amp; Hord, 2006)</a:t>
            </a:r>
            <a:r>
              <a:rPr lang="he-IL" sz="2800" cap="none" smtClean="0">
                <a:latin typeface="Arial" charset="0"/>
                <a:cs typeface="Arial" charset="0"/>
              </a:rPr>
              <a:t> </a:t>
            </a:r>
            <a:r>
              <a:rPr lang="en-US" sz="2800" b="1" cap="none" smtClean="0">
                <a:latin typeface="Arial" charset="0"/>
                <a:cs typeface="Arial" charset="0"/>
              </a:rPr>
              <a:t>Teachers Concerns </a:t>
            </a:r>
            <a:r>
              <a:rPr lang="he-IL" sz="2800" b="1" cap="none" smtClean="0">
                <a:latin typeface="Arial" charset="0"/>
                <a:cs typeface="Arial" charset="0"/>
              </a:rPr>
              <a:t>דאגות מורים- </a:t>
            </a:r>
            <a:br>
              <a:rPr lang="he-IL" sz="2800" b="1" cap="none" smtClean="0">
                <a:latin typeface="Arial" charset="0"/>
                <a:cs typeface="Arial" charset="0"/>
              </a:rPr>
            </a:br>
            <a:endParaRPr lang="he-IL" sz="2800" b="1" cap="none" smtClean="0">
              <a:latin typeface="Arial" charset="0"/>
              <a:cs typeface="Arial" charset="0"/>
            </a:endParaRP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1052513"/>
            <a:ext cx="9026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he-IL" sz="2400">
                <a:solidFill>
                  <a:schemeClr val="tx2"/>
                </a:solidFill>
              </a:rPr>
              <a:t> </a:t>
            </a:r>
            <a:r>
              <a:rPr lang="he-IL" sz="2400" b="1">
                <a:solidFill>
                  <a:schemeClr val="tx2"/>
                </a:solidFill>
              </a:rPr>
              <a:t>מודל הדאגות  של הול והורד</a:t>
            </a:r>
          </a:p>
          <a:p>
            <a:r>
              <a:rPr lang="he-IL" sz="2400" b="1"/>
              <a:t>מציג מוקדים שונים של התעניינות  של המורים ביחס לשנויים בבית הספר</a:t>
            </a:r>
            <a:endParaRPr lang="en-US" sz="2400" b="1"/>
          </a:p>
        </p:txBody>
      </p:sp>
      <p:sp>
        <p:nvSpPr>
          <p:cNvPr id="4" name="הסבר חץ למטה 3"/>
          <p:cNvSpPr/>
          <p:nvPr/>
        </p:nvSpPr>
        <p:spPr>
          <a:xfrm>
            <a:off x="3276600" y="1990725"/>
            <a:ext cx="2519363" cy="646113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7" name="הסבר חץ למטה 6"/>
          <p:cNvSpPr/>
          <p:nvPr/>
        </p:nvSpPr>
        <p:spPr>
          <a:xfrm>
            <a:off x="3276600" y="2709863"/>
            <a:ext cx="2519363" cy="647700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8" name="הסבר חץ למטה 7"/>
          <p:cNvSpPr/>
          <p:nvPr/>
        </p:nvSpPr>
        <p:spPr>
          <a:xfrm>
            <a:off x="3303588" y="3430588"/>
            <a:ext cx="2519362" cy="646112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9" name="הסבר חץ למטה 8"/>
          <p:cNvSpPr/>
          <p:nvPr/>
        </p:nvSpPr>
        <p:spPr>
          <a:xfrm>
            <a:off x="3276600" y="4222750"/>
            <a:ext cx="2519363" cy="646113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10" name="הסבר חץ למטה 9"/>
          <p:cNvSpPr/>
          <p:nvPr/>
        </p:nvSpPr>
        <p:spPr>
          <a:xfrm>
            <a:off x="3276600" y="4943475"/>
            <a:ext cx="2519363" cy="646113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11" name="הסבר חץ למטה 10"/>
          <p:cNvSpPr/>
          <p:nvPr/>
        </p:nvSpPr>
        <p:spPr>
          <a:xfrm>
            <a:off x="3276600" y="5662613"/>
            <a:ext cx="2519363" cy="646112"/>
          </a:xfrm>
          <a:prstGeom prst="downArrow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5" name="מלבן 4"/>
          <p:cNvSpPr/>
          <p:nvPr/>
        </p:nvSpPr>
        <p:spPr>
          <a:xfrm>
            <a:off x="3276600" y="6381750"/>
            <a:ext cx="2519363" cy="430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/>
          </a:p>
        </p:txBody>
      </p:sp>
      <p:sp>
        <p:nvSpPr>
          <p:cNvPr id="17419" name="TextBox 5"/>
          <p:cNvSpPr txBox="1">
            <a:spLocks noChangeArrowheads="1"/>
          </p:cNvSpPr>
          <p:nvPr/>
        </p:nvSpPr>
        <p:spPr bwMode="auto">
          <a:xfrm>
            <a:off x="2771775" y="1998663"/>
            <a:ext cx="3671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sz="2400" b="1"/>
              <a:t>הכרה ומודעות</a:t>
            </a:r>
          </a:p>
        </p:txBody>
      </p:sp>
      <p:sp>
        <p:nvSpPr>
          <p:cNvPr id="17420" name="TextBox 12"/>
          <p:cNvSpPr txBox="1">
            <a:spLocks noChangeArrowheads="1"/>
          </p:cNvSpPr>
          <p:nvPr/>
        </p:nvSpPr>
        <p:spPr bwMode="auto">
          <a:xfrm>
            <a:off x="3276600" y="2636838"/>
            <a:ext cx="24923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sz="2400" b="1"/>
              <a:t>עניין בידע</a:t>
            </a:r>
          </a:p>
        </p:txBody>
      </p:sp>
      <p:sp>
        <p:nvSpPr>
          <p:cNvPr id="17421" name="TextBox 13"/>
          <p:cNvSpPr txBox="1">
            <a:spLocks noChangeArrowheads="1"/>
          </p:cNvSpPr>
          <p:nvPr/>
        </p:nvSpPr>
        <p:spPr bwMode="auto">
          <a:xfrm>
            <a:off x="3303588" y="3430588"/>
            <a:ext cx="25193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sz="2400" b="1"/>
              <a:t>עניין אישי</a:t>
            </a:r>
          </a:p>
        </p:txBody>
      </p:sp>
      <p:sp>
        <p:nvSpPr>
          <p:cNvPr id="17422" name="TextBox 14"/>
          <p:cNvSpPr txBox="1">
            <a:spLocks noChangeArrowheads="1"/>
          </p:cNvSpPr>
          <p:nvPr/>
        </p:nvSpPr>
        <p:spPr bwMode="auto">
          <a:xfrm>
            <a:off x="3303588" y="4222750"/>
            <a:ext cx="2465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sz="2400" b="1"/>
              <a:t>עניין בהתארגנות</a:t>
            </a:r>
          </a:p>
        </p:txBody>
      </p:sp>
      <p:sp>
        <p:nvSpPr>
          <p:cNvPr id="17423" name="TextBox 15"/>
          <p:cNvSpPr txBox="1">
            <a:spLocks noChangeArrowheads="1"/>
          </p:cNvSpPr>
          <p:nvPr/>
        </p:nvSpPr>
        <p:spPr bwMode="auto">
          <a:xfrm>
            <a:off x="3276600" y="4872038"/>
            <a:ext cx="2465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sz="2400" b="1"/>
              <a:t>עניין בתוצאות</a:t>
            </a:r>
          </a:p>
        </p:txBody>
      </p:sp>
      <p:sp>
        <p:nvSpPr>
          <p:cNvPr id="17424" name="TextBox 16"/>
          <p:cNvSpPr txBox="1">
            <a:spLocks noChangeArrowheads="1"/>
          </p:cNvSpPr>
          <p:nvPr/>
        </p:nvSpPr>
        <p:spPr bwMode="auto">
          <a:xfrm>
            <a:off x="2627313" y="5662613"/>
            <a:ext cx="3816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sz="2400" b="1"/>
              <a:t>עניין בשיתוף פעולה</a:t>
            </a:r>
          </a:p>
        </p:txBody>
      </p:sp>
      <p:sp>
        <p:nvSpPr>
          <p:cNvPr id="17425" name="TextBox 17"/>
          <p:cNvSpPr txBox="1">
            <a:spLocks noChangeArrowheads="1"/>
          </p:cNvSpPr>
          <p:nvPr/>
        </p:nvSpPr>
        <p:spPr bwMode="auto">
          <a:xfrm>
            <a:off x="3303588" y="6381750"/>
            <a:ext cx="2465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e-IL" sz="2400" b="1"/>
              <a:t>התמקדות מחדש</a:t>
            </a:r>
          </a:p>
        </p:txBody>
      </p:sp>
      <p:sp>
        <p:nvSpPr>
          <p:cNvPr id="19" name="פינה מקופלת 18"/>
          <p:cNvSpPr/>
          <p:nvPr/>
        </p:nvSpPr>
        <p:spPr>
          <a:xfrm>
            <a:off x="468313" y="3284538"/>
            <a:ext cx="2232025" cy="1908175"/>
          </a:xfrm>
          <a:prstGeom prst="foldedCorner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4300">
              <a:lnSpc>
                <a:spcPct val="80000"/>
              </a:lnSpc>
              <a:defRPr/>
            </a:pPr>
            <a:r>
              <a:rPr lang="he-IL" sz="2400">
                <a:solidFill>
                  <a:schemeClr val="tx1"/>
                </a:solidFill>
              </a:rPr>
              <a:t>שאלון</a:t>
            </a:r>
            <a:r>
              <a:rPr lang="he-IL">
                <a:solidFill>
                  <a:schemeClr val="tx1"/>
                </a:solidFill>
              </a:rPr>
              <a:t> </a:t>
            </a:r>
            <a:r>
              <a:rPr lang="he-IL" sz="2400">
                <a:solidFill>
                  <a:schemeClr val="tx1"/>
                </a:solidFill>
              </a:rPr>
              <a:t>למדידת דאגות המורים בתהליך שנוי פותח ותוקף ע"י הול והורד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-180975" y="620713"/>
            <a:ext cx="9074150" cy="1152525"/>
          </a:xfrm>
        </p:spPr>
        <p:txBody>
          <a:bodyPr anchor="ctr">
            <a:noAutofit/>
          </a:bodyPr>
          <a:lstStyle/>
          <a:p>
            <a:pPr algn="ctr" eaLnBrk="1" hangingPunct="1"/>
            <a:r>
              <a:rPr lang="he-IL" sz="3200" b="1" cap="none" smtClean="0">
                <a:latin typeface="Arial" charset="0"/>
                <a:cs typeface="Arial" charset="0"/>
              </a:rPr>
              <a:t>מוכנות לשנוי</a:t>
            </a:r>
            <a:r>
              <a:rPr lang="he-IL" sz="3200" cap="none" smtClean="0">
                <a:latin typeface="Arial" charset="0"/>
                <a:cs typeface="Arial" charset="0"/>
              </a:rPr>
              <a:t> </a:t>
            </a:r>
            <a:r>
              <a:rPr lang="en-US" sz="3200" cap="none" smtClean="0">
                <a:latin typeface="Arial" charset="0"/>
                <a:cs typeface="Arial" charset="0"/>
              </a:rPr>
              <a:t>Armenakis and Haris, 2003)</a:t>
            </a:r>
            <a:r>
              <a:rPr lang="he-IL" sz="3200" cap="none" smtClean="0">
                <a:latin typeface="Arial" charset="0"/>
                <a:cs typeface="Arial" charset="0"/>
              </a:rPr>
              <a:t>) </a:t>
            </a:r>
            <a:r>
              <a:rPr lang="he-IL" cap="none" smtClean="0"/>
              <a:t> </a:t>
            </a:r>
            <a:r>
              <a:rPr lang="he-IL" sz="3200" cap="none" smtClean="0">
                <a:latin typeface="Arial" charset="0"/>
                <a:cs typeface="Arial" charset="0"/>
              </a:rPr>
              <a:t/>
            </a:r>
            <a:br>
              <a:rPr lang="he-IL" sz="3200" cap="none" smtClean="0">
                <a:latin typeface="Arial" charset="0"/>
                <a:cs typeface="Arial" charset="0"/>
              </a:rPr>
            </a:br>
            <a:endParaRPr lang="en-US" sz="3200" cap="none" smtClean="0">
              <a:latin typeface="Arial" charset="0"/>
              <a:cs typeface="Arial" charset="0"/>
            </a:endParaRP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1484313"/>
            <a:ext cx="8218488" cy="4641850"/>
          </a:xfrm>
        </p:spPr>
        <p:txBody>
          <a:bodyPr/>
          <a:lstStyle/>
          <a:p>
            <a:pPr marL="342900" indent="-228600" eaLnBrk="1" hangingPunct="1">
              <a:lnSpc>
                <a:spcPct val="90000"/>
              </a:lnSpc>
            </a:pPr>
            <a:r>
              <a:rPr lang="he-IL" sz="2800" smtClean="0"/>
              <a:t>מהווה הרחבה למושג ה"הפשרה" של קורט לוין. </a:t>
            </a:r>
          </a:p>
          <a:p>
            <a:pPr marL="342900" indent="-228600" eaLnBrk="1" hangingPunct="1">
              <a:lnSpc>
                <a:spcPct val="90000"/>
              </a:lnSpc>
            </a:pPr>
            <a:endParaRPr lang="he-IL" sz="2800" smtClean="0"/>
          </a:p>
          <a:p>
            <a:pPr marL="342900" indent="-228600" eaLnBrk="1" hangingPunct="1">
              <a:lnSpc>
                <a:spcPct val="90000"/>
              </a:lnSpc>
            </a:pPr>
            <a:r>
              <a:rPr lang="he-IL" sz="2800" smtClean="0"/>
              <a:t>עד כמה חברי הארגון תופסים את השנוי כהכרחי וכבר</a:t>
            </a:r>
            <a:r>
              <a:rPr lang="he-IL" sz="2800" smtClean="0">
                <a:solidFill>
                  <a:srgbClr val="FF0000"/>
                </a:solidFill>
              </a:rPr>
              <a:t> </a:t>
            </a:r>
            <a:r>
              <a:rPr lang="he-IL" sz="2800" smtClean="0"/>
              <a:t>מימוש. המוכנות לשנוי של הפרט  מבוססת גם על הפירוש הייחודי שלו את המציאות הארגונית.  </a:t>
            </a:r>
          </a:p>
          <a:p>
            <a:pPr marL="342900" indent="-228600" eaLnBrk="1" hangingPunct="1">
              <a:lnSpc>
                <a:spcPct val="90000"/>
              </a:lnSpc>
            </a:pPr>
            <a:endParaRPr lang="he-IL" sz="2800" smtClean="0"/>
          </a:p>
          <a:p>
            <a:pPr marL="342900" indent="-228600" eaLnBrk="1" hangingPunct="1">
              <a:lnSpc>
                <a:spcPct val="90000"/>
              </a:lnSpc>
            </a:pPr>
            <a:r>
              <a:rPr lang="he-IL" sz="2800" smtClean="0"/>
              <a:t>בניית מוכנות לשנוי היא גורם קריטי המשפיע על הצלחת היישום.</a:t>
            </a:r>
            <a:r>
              <a:rPr lang="he-IL" sz="2400" smtClean="0"/>
              <a:t>  </a:t>
            </a:r>
          </a:p>
          <a:p>
            <a:pPr marL="342900" indent="-228600" eaLnBrk="1" hangingPunct="1"/>
            <a:endParaRPr lang="he-IL" sz="2400" smtClean="0"/>
          </a:p>
        </p:txBody>
      </p:sp>
      <p:sp>
        <p:nvSpPr>
          <p:cNvPr id="19" name="פינה מקופלת 18"/>
          <p:cNvSpPr/>
          <p:nvPr/>
        </p:nvSpPr>
        <p:spPr>
          <a:xfrm>
            <a:off x="395288" y="4949825"/>
            <a:ext cx="2374900" cy="1908175"/>
          </a:xfrm>
          <a:prstGeom prst="foldedCorner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4300">
              <a:lnSpc>
                <a:spcPct val="80000"/>
              </a:lnSpc>
              <a:defRPr/>
            </a:pPr>
            <a:r>
              <a:rPr lang="he-IL" sz="2400">
                <a:solidFill>
                  <a:schemeClr val="tx1"/>
                </a:solidFill>
              </a:rPr>
              <a:t>שאלון למדידת מוכנות   לשנוי פותח ותוקף ע"י ארמנקיס ואחרים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/>
          <p:cNvSpPr txBox="1">
            <a:spLocks noChangeArrowheads="1"/>
          </p:cNvSpPr>
          <p:nvPr/>
        </p:nvSpPr>
        <p:spPr bwMode="auto">
          <a:xfrm>
            <a:off x="0" y="1916113"/>
            <a:ext cx="8693150" cy="3935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he-IL" sz="2800" b="1"/>
              <a:t>לאפיין את </a:t>
            </a:r>
            <a:r>
              <a:rPr lang="he-IL" sz="2800" b="1">
                <a:solidFill>
                  <a:srgbClr val="4D3080"/>
                </a:solidFill>
              </a:rPr>
              <a:t>דאגות המורים</a:t>
            </a:r>
            <a:r>
              <a:rPr lang="he-IL" sz="2800" b="1"/>
              <a:t> שחוו את הפעימה הראשונה בתום השנה הראשונה ליישום תכנית התקשוב הלאומית למאה ה-21</a:t>
            </a:r>
            <a:r>
              <a:rPr lang="he-IL" sz="2800"/>
              <a:t> </a:t>
            </a:r>
            <a:r>
              <a:rPr lang="he-IL" sz="2800" b="1"/>
              <a:t>בבית ספרם. ללמוד, מהם ההיבטים המעסיקים אותם ומהי </a:t>
            </a:r>
            <a:r>
              <a:rPr lang="he-IL" sz="2800" b="1">
                <a:solidFill>
                  <a:srgbClr val="4D3080"/>
                </a:solidFill>
              </a:rPr>
              <a:t>מוכנותם לשינוי.</a:t>
            </a:r>
            <a:r>
              <a:rPr lang="he-IL" sz="2800" b="1"/>
              <a:t> </a:t>
            </a:r>
          </a:p>
          <a:p>
            <a:pPr>
              <a:buFontTx/>
              <a:buChar char="•"/>
            </a:pPr>
            <a:endParaRPr lang="en-US" sz="2800" b="1"/>
          </a:p>
          <a:p>
            <a:pPr>
              <a:buFontTx/>
              <a:buChar char="•"/>
            </a:pPr>
            <a:r>
              <a:rPr lang="he-IL" sz="2800" b="1"/>
              <a:t> לבדוק את הקשר בין תפיסת המורים לגבי </a:t>
            </a:r>
            <a:r>
              <a:rPr lang="he-IL" sz="2800" b="1">
                <a:solidFill>
                  <a:srgbClr val="4D3080"/>
                </a:solidFill>
              </a:rPr>
              <a:t>מידת השליטה</a:t>
            </a:r>
            <a:r>
              <a:rPr lang="he-IL" sz="2800" b="1"/>
              <a:t> שלהם ביישומי תקשוב לבין דאגותיהם ומוכנותם לשינוי.</a:t>
            </a:r>
            <a:endParaRPr lang="en-US" sz="2800" b="1"/>
          </a:p>
          <a:p>
            <a:pPr>
              <a:buFontTx/>
              <a:buChar char="•"/>
            </a:pPr>
            <a:endParaRPr lang="en-US" sz="2800" b="1"/>
          </a:p>
          <a:p>
            <a:pPr>
              <a:buFontTx/>
              <a:buChar char="•"/>
            </a:pPr>
            <a:endParaRPr lang="en-US" sz="2800"/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1835150" y="692150"/>
            <a:ext cx="5791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tx2"/>
                </a:solidFill>
                <a:latin typeface="Arial Black" pitchFamily="34" charset="0"/>
              </a:rPr>
              <a:t> </a:t>
            </a:r>
            <a:r>
              <a:rPr lang="he-IL" b="1">
                <a:solidFill>
                  <a:schemeClr val="tx2"/>
                </a:solidFill>
                <a:latin typeface="Arial Black" pitchFamily="34" charset="0"/>
              </a:rPr>
              <a:t>מטרות המחקר</a:t>
            </a:r>
            <a:r>
              <a:rPr lang="he-IL" b="1">
                <a:solidFill>
                  <a:schemeClr val="tx2"/>
                </a:solidFill>
                <a:latin typeface="Arial Black" pitchFamily="34" charset="0"/>
                <a:cs typeface="Tahoma" pitchFamily="34" charset="0"/>
              </a:rPr>
              <a:t> </a:t>
            </a:r>
            <a:br>
              <a:rPr lang="he-IL" b="1">
                <a:solidFill>
                  <a:schemeClr val="tx2"/>
                </a:solidFill>
                <a:latin typeface="Arial Black" pitchFamily="34" charset="0"/>
                <a:cs typeface="Tahoma" pitchFamily="34" charset="0"/>
              </a:rPr>
            </a:br>
            <a:r>
              <a:rPr lang="en-US">
                <a:solidFill>
                  <a:schemeClr val="tx2"/>
                </a:solidFill>
                <a:latin typeface="Arial Black" pitchFamily="34" charset="0"/>
              </a:rPr>
              <a:t> </a:t>
            </a:r>
          </a:p>
        </p:txBody>
      </p:sp>
      <p:pic>
        <p:nvPicPr>
          <p:cNvPr id="19459" name="Picture 2" descr="http://www.kra-sefer.com/wp-content/uploads/2011/12/canstockphoto42977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" y="42863"/>
            <a:ext cx="2995613" cy="137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4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 bwMode="auto">
          <a:xfrm>
            <a:off x="1547813" y="0"/>
            <a:ext cx="5791200" cy="1371600"/>
          </a:xfrm>
        </p:spPr>
        <p:txBody>
          <a:bodyPr/>
          <a:lstStyle/>
          <a:p>
            <a:pPr algn="ctr" eaLnBrk="1" hangingPunct="1">
              <a:defRPr/>
            </a:pPr>
            <a:r>
              <a:rPr lang="he-IL" sz="4000" b="1" cap="none" smtClean="0">
                <a:cs typeface="Arial" charset="0"/>
              </a:rPr>
              <a:t>שיטת המחקר</a:t>
            </a:r>
            <a:endParaRPr lang="en-US" sz="4000" b="1" cap="none" smtClean="0">
              <a:cs typeface="Arial" charset="0"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002588" cy="43735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he-IL" sz="2800" smtClean="0">
                <a:solidFill>
                  <a:schemeClr val="tx2"/>
                </a:solidFill>
              </a:rPr>
              <a:t>אוכלוסיית המחקר</a:t>
            </a:r>
          </a:p>
          <a:p>
            <a:pPr eaLnBrk="1" hangingPunct="1">
              <a:lnSpc>
                <a:spcPct val="80000"/>
              </a:lnSpc>
            </a:pPr>
            <a:r>
              <a:rPr lang="he-IL" sz="2800" smtClean="0"/>
              <a:t>מורים מבתי ספר בצפון הארץ שנכללו ב"פעימה הראשונה" בתוכנית והחלו ליישמה בשנת הלימודים  תשע"א.</a:t>
            </a:r>
            <a:r>
              <a:rPr lang="en-US" sz="2800" smtClean="0">
                <a:cs typeface="Arial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en-US" sz="280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he-IL" sz="2800" smtClean="0">
                <a:solidFill>
                  <a:schemeClr val="tx2"/>
                </a:solidFill>
              </a:rPr>
              <a:t>דגימה ומשתתפים</a:t>
            </a:r>
          </a:p>
          <a:p>
            <a:pPr eaLnBrk="1" hangingPunct="1">
              <a:lnSpc>
                <a:spcPct val="90000"/>
              </a:lnSpc>
            </a:pPr>
            <a:r>
              <a:rPr lang="he-IL" sz="2800" smtClean="0"/>
              <a:t>שאלון ניתן ל-100 מורים המלמדים בשבעה בתיה"ס שהשתתפו בפעימה הראשונה של התכנית.  </a:t>
            </a:r>
          </a:p>
          <a:p>
            <a:pPr eaLnBrk="1" hangingPunct="1">
              <a:lnSpc>
                <a:spcPct val="90000"/>
              </a:lnSpc>
            </a:pPr>
            <a:endParaRPr lang="he-IL" sz="2800" smtClean="0"/>
          </a:p>
          <a:p>
            <a:pPr eaLnBrk="1" hangingPunct="1">
              <a:lnSpc>
                <a:spcPct val="90000"/>
              </a:lnSpc>
            </a:pPr>
            <a:r>
              <a:rPr lang="he-IL" sz="2800" smtClean="0"/>
              <a:t>50 מורים מהמגזר הערבי, 88 נשים, גיל ממוצע: 40.1 </a:t>
            </a:r>
          </a:p>
          <a:p>
            <a:pPr eaLnBrk="1" hangingPunct="1">
              <a:lnSpc>
                <a:spcPct val="90000"/>
              </a:lnSpc>
            </a:pPr>
            <a:endParaRPr lang="he-IL" sz="2800" smtClean="0"/>
          </a:p>
          <a:p>
            <a:pPr eaLnBrk="1" hangingPunct="1">
              <a:lnSpc>
                <a:spcPct val="80000"/>
              </a:lnSpc>
            </a:pPr>
            <a:endParaRPr lang="en-US" sz="1200" smtClean="0">
              <a:cs typeface="Arial" charset="0"/>
            </a:endParaRPr>
          </a:p>
        </p:txBody>
      </p:sp>
      <p:pic>
        <p:nvPicPr>
          <p:cNvPr id="20483" name="Picture 4" descr="https://lh3.googleusercontent.com/-IQuP90vST4w/TW_thqsxdgI/AAAAAAAAAAw/Q4aUgK5JJls/%25D7%2597%25D7%25A7%25D7%25A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04813"/>
            <a:ext cx="220027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b="1" cap="none" smtClean="0">
                <a:cs typeface="Arial" charset="0"/>
              </a:rPr>
              <a:t>כלי המחקר</a:t>
            </a:r>
            <a:r>
              <a:rPr lang="he-IL" cap="none" smtClean="0"/>
              <a:t> </a:t>
            </a:r>
          </a:p>
        </p:txBody>
      </p:sp>
      <p:sp>
        <p:nvSpPr>
          <p:cNvPr id="21506" name="מציין מיקום תוכן 2"/>
          <p:cNvSpPr>
            <a:spLocks noGrp="1"/>
          </p:cNvSpPr>
          <p:nvPr>
            <p:ph idx="1"/>
          </p:nvPr>
        </p:nvSpPr>
        <p:spPr>
          <a:xfrm>
            <a:off x="0" y="1125538"/>
            <a:ext cx="8675688" cy="43735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e-IL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smtClean="0"/>
              <a:t>נבנה שאלון: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he-IL" sz="2400" b="0" smtClean="0"/>
              <a:t>רקע דמוגרפי, רקע מקצועי ומידע כללי.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he-IL" sz="2400" b="0" smtClean="0"/>
              <a:t>דיווח עצמי על מידת השליטה ביישומי מחשב שונים.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he-IL" sz="2400" b="0" smtClean="0"/>
              <a:t>דאגות המורים בעת שנוי,  מבוסס על השאלון של </a:t>
            </a:r>
            <a:r>
              <a:rPr lang="en-US" sz="2400" b="0" smtClean="0">
                <a:cs typeface="Arial" charset="0"/>
              </a:rPr>
              <a:t>Hall &amp; Hord </a:t>
            </a:r>
            <a:r>
              <a:rPr lang="he-IL" sz="2400" b="0" smtClean="0"/>
              <a:t> (</a:t>
            </a:r>
            <a:r>
              <a:rPr lang="en-US" sz="2400" b="0" smtClean="0">
                <a:cs typeface="Arial" charset="0"/>
              </a:rPr>
              <a:t>2006</a:t>
            </a:r>
            <a:r>
              <a:rPr lang="he-IL" sz="2400" b="0" smtClean="0"/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he-IL" sz="2400" b="0" smtClean="0"/>
              <a:t>למדידת דאגות המורים  בעת שנוי. שולבו הגדים הנוגעים לדאגות בנוגע להיבטים טכנולוגיים.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he-IL" sz="2400" b="0" smtClean="0"/>
              <a:t>מוכנות המורים לשנוי, מבוסס על המודל של ארמנקיס ושותפיו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0" smtClean="0">
                <a:cs typeface="Arial" charset="0"/>
              </a:rPr>
              <a:t>(Bernerth, Armenakis, Pitts &amp; Walker, 2007) </a:t>
            </a:r>
          </a:p>
          <a:p>
            <a:pPr eaLnBrk="1" hangingPunct="1">
              <a:lnSpc>
                <a:spcPct val="90000"/>
              </a:lnSpc>
            </a:pPr>
            <a:endParaRPr lang="en-US" sz="2400" b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smtClean="0">
                <a:cs typeface="Arial" charset="0"/>
              </a:rPr>
              <a:t>   </a:t>
            </a:r>
            <a:r>
              <a:rPr lang="he-IL" sz="2400" b="0" smtClean="0"/>
              <a:t>התוקף הנראה של השאלון המותאם הוערך ע" מורים המשתתפים בתוכנית התקשוב.</a:t>
            </a:r>
            <a:endParaRPr lang="he-IL" b="0" smtClean="0"/>
          </a:p>
          <a:p>
            <a:pPr eaLnBrk="1" hangingPunct="1">
              <a:lnSpc>
                <a:spcPct val="90000"/>
              </a:lnSpc>
            </a:pPr>
            <a:endParaRPr lang="he-IL" b="0" smtClean="0"/>
          </a:p>
          <a:p>
            <a:pPr eaLnBrk="1" hangingPunct="1"/>
            <a:endParaRPr lang="en-US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he-IL" smtClean="0"/>
          </a:p>
        </p:txBody>
      </p:sp>
      <p:pic>
        <p:nvPicPr>
          <p:cNvPr id="21507" name="Picture 2" descr="http://t1.gstatic.com/images?q=tbn:ANd9GcT7ow9cL9DAZ2Kn6imZoMqzEd7P2ycL64uOo4VkarOaIUWPrUzF0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0"/>
            <a:ext cx="17272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115888"/>
            <a:ext cx="8820150" cy="841375"/>
          </a:xfrm>
        </p:spPr>
        <p:txBody>
          <a:bodyPr/>
          <a:lstStyle/>
          <a:p>
            <a:pPr algn="ctr" eaLnBrk="1" hangingPunct="1"/>
            <a:r>
              <a:rPr lang="he-IL" sz="2100" b="1" cap="none" smtClean="0"/>
              <a:t/>
            </a:r>
            <a:br>
              <a:rPr lang="he-IL" sz="2100" b="1" cap="none" smtClean="0"/>
            </a:br>
            <a:r>
              <a:rPr lang="he-IL" sz="2100" b="1" cap="none" smtClean="0"/>
              <a:t> </a:t>
            </a:r>
            <a:br>
              <a:rPr lang="he-IL" sz="2100" b="1" cap="none" smtClean="0"/>
            </a:br>
            <a:r>
              <a:rPr lang="he-IL" sz="2100" b="1" cap="none" smtClean="0"/>
              <a:t/>
            </a:r>
            <a:br>
              <a:rPr lang="he-IL" sz="2100" b="1" cap="none" smtClean="0"/>
            </a:br>
            <a:r>
              <a:rPr lang="he-IL" sz="2100" b="1" cap="none" smtClean="0">
                <a:latin typeface="Arial" charset="0"/>
                <a:cs typeface="Arial" charset="0"/>
              </a:rPr>
              <a:t/>
            </a:r>
            <a:br>
              <a:rPr lang="he-IL" sz="2100" b="1" cap="none" smtClean="0">
                <a:latin typeface="Arial" charset="0"/>
                <a:cs typeface="Arial" charset="0"/>
              </a:rPr>
            </a:br>
            <a:r>
              <a:rPr lang="he-IL" sz="2000" b="1" cap="none" smtClean="0">
                <a:latin typeface="Arial" charset="0"/>
                <a:cs typeface="Arial" charset="0"/>
              </a:rPr>
              <a:t>שליטה נתפסת של  המורים בישומי תקשוב (</a:t>
            </a:r>
            <a:r>
              <a:rPr lang="en-US" sz="2000" b="1" cap="none" smtClean="0">
                <a:latin typeface="Arial" charset="0"/>
                <a:cs typeface="Arial" charset="0"/>
              </a:rPr>
              <a:t>N=100</a:t>
            </a:r>
            <a:r>
              <a:rPr lang="he-IL" sz="2000" b="1" cap="none" smtClean="0">
                <a:latin typeface="Arial" charset="0"/>
                <a:cs typeface="Arial" charset="0"/>
              </a:rPr>
              <a:t>)</a:t>
            </a:r>
            <a:br>
              <a:rPr lang="he-IL" sz="2000" b="1" cap="none" smtClean="0">
                <a:latin typeface="Arial" charset="0"/>
                <a:cs typeface="Arial" charset="0"/>
              </a:rPr>
            </a:br>
            <a:r>
              <a:rPr lang="he-IL" sz="2000" b="1" cap="none" smtClean="0">
                <a:solidFill>
                  <a:schemeClr val="tx1"/>
                </a:solidFill>
                <a:latin typeface="Arial" charset="0"/>
                <a:cs typeface="Arial" charset="0"/>
              </a:rPr>
              <a:t>טווח:   מעולה   5   -   1   כלל לא</a:t>
            </a:r>
            <a:r>
              <a:rPr lang="he-IL" sz="2000" b="1" cap="none" smtClean="0"/>
              <a:t>  </a:t>
            </a:r>
            <a:r>
              <a:rPr lang="he-IL" sz="2600" cap="none" smtClean="0"/>
              <a:t>  </a:t>
            </a:r>
          </a:p>
        </p:txBody>
      </p:sp>
      <p:graphicFrame>
        <p:nvGraphicFramePr>
          <p:cNvPr id="23608" name="Group 56"/>
          <p:cNvGraphicFramePr>
            <a:graphicFrameLocks noGrp="1"/>
          </p:cNvGraphicFramePr>
          <p:nvPr>
            <p:ph idx="1"/>
          </p:nvPr>
        </p:nvGraphicFramePr>
        <p:xfrm>
          <a:off x="323850" y="908050"/>
          <a:ext cx="8497888" cy="5605463"/>
        </p:xfrm>
        <a:graphic>
          <a:graphicData uri="http://schemas.openxmlformats.org/drawingml/2006/table">
            <a:tbl>
              <a:tblPr rtl="1"/>
              <a:tblGrid>
                <a:gridCol w="2955925"/>
                <a:gridCol w="2805113"/>
                <a:gridCol w="1331912"/>
                <a:gridCol w="1404938"/>
              </a:tblGrid>
              <a:tr h="10302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שליטה גבוהה או מעולה (4,5)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%   </a:t>
                      </a: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המורים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SD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שימוש בדואר אלקטרוני 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94%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4.53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גלישה  וחיפוש  מידע באינטרנט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89%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4.40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0.79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שליטה במעבד תמלילים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74%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3.88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בניית מצגות 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Power Point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65%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3.82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1.14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תפעול אתר כיתתי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3.17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1.31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בניית סביבה לימודית מתוקשבת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3.08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בניית שיעורים מתוקשבים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3.20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תפעול לוח חכם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he-IL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23%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2.34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72100" algn="r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1.27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4B3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22582" name="Rectangle 57"/>
          <p:cNvSpPr>
            <a:spLocks noChangeArrowheads="1"/>
          </p:cNvSpPr>
          <p:nvPr/>
        </p:nvSpPr>
        <p:spPr bwMode="auto">
          <a:xfrm>
            <a:off x="0" y="6299200"/>
            <a:ext cx="1835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he-IL"/>
              <a:t>    </a:t>
            </a:r>
            <a:r>
              <a:rPr lang="en-US" sz="2400"/>
              <a:t>α=0.86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חיוני">
  <a:themeElements>
    <a:clrScheme name="חיוני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חיוני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חיוני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826</TotalTime>
  <Words>1085</Words>
  <Application>Microsoft Office PowerPoint</Application>
  <PresentationFormat>On-screen Show (4:3)</PresentationFormat>
  <Paragraphs>314</Paragraphs>
  <Slides>15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תבנית עיצוב</vt:lpstr>
      </vt:variant>
      <vt:variant>
        <vt:i4>3</vt:i4>
      </vt:variant>
      <vt:variant>
        <vt:lpstr>כותרות שקופיות</vt:lpstr>
      </vt:variant>
      <vt:variant>
        <vt:i4>15</vt:i4>
      </vt:variant>
    </vt:vector>
  </HeadingPairs>
  <TitlesOfParts>
    <vt:vector size="25" baseType="lpstr">
      <vt:lpstr>Arial</vt:lpstr>
      <vt:lpstr>Arial Black</vt:lpstr>
      <vt:lpstr>Tahoma</vt:lpstr>
      <vt:lpstr>Calibri</vt:lpstr>
      <vt:lpstr>Wingdings</vt:lpstr>
      <vt:lpstr>Times New Roman</vt:lpstr>
      <vt:lpstr>David</vt:lpstr>
      <vt:lpstr>חיוני</vt:lpstr>
      <vt:lpstr>חיוני</vt:lpstr>
      <vt:lpstr>חיוני</vt:lpstr>
      <vt:lpstr>דאגות המורים המשתתפים בתוכנית להתאמת מערכת החינוך בישראל למאה ה-21   Teachers Concerns Regarding the "Adapting the Israeli Education System to the 21st Century" Program  </vt:lpstr>
      <vt:lpstr>הרקע למחקר </vt:lpstr>
      <vt:lpstr>שקופית 3</vt:lpstr>
      <vt:lpstr>   (Hall &amp; Hord, 2006) Teachers Concerns דאגות מורים-  </vt:lpstr>
      <vt:lpstr>מוכנות לשנוי Armenakis and Haris, 2003))   </vt:lpstr>
      <vt:lpstr>שקופית 6</vt:lpstr>
      <vt:lpstr>שיטת המחקר</vt:lpstr>
      <vt:lpstr>כלי המחקר </vt:lpstr>
      <vt:lpstr>     שליטה נתפסת של  המורים בישומי תקשוב (N=100) טווח:   מעולה   5   -   1   כלל לא    </vt:lpstr>
      <vt:lpstr>מדדי דאגות המורים בהתייחס  לתוכנית  התקשוב הלאומית למאה ה-  21  (N=100) </vt:lpstr>
      <vt:lpstr>שקופית 11</vt:lpstr>
      <vt:lpstr>ממוצעים וסטיות תקן של ההיגדים שהרכיבו את מדד מוכנות המורים לתוכנית התקשוב הלאומית למאה ה - 21 (N=100)</vt:lpstr>
      <vt:lpstr>שקופית 13</vt:lpstr>
      <vt:lpstr>המלצות יישומיות</vt:lpstr>
      <vt:lpstr>שקופית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דאגות המורים המשתתפים בתוכנית להתאמת מערכת החינוך בישראל למאה ה-21</dc:title>
  <dc:creator>user</dc:creator>
  <cp:lastModifiedBy>Personnel</cp:lastModifiedBy>
  <cp:revision>110</cp:revision>
  <dcterms:created xsi:type="dcterms:W3CDTF">2012-01-24T19:16:15Z</dcterms:created>
  <dcterms:modified xsi:type="dcterms:W3CDTF">2012-02-08T13:53:08Z</dcterms:modified>
</cp:coreProperties>
</file>