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56" r:id="rId2"/>
    <p:sldId id="257" r:id="rId3"/>
    <p:sldId id="264" r:id="rId4"/>
    <p:sldId id="266" r:id="rId5"/>
    <p:sldId id="267" r:id="rId6"/>
    <p:sldId id="259" r:id="rId7"/>
    <p:sldId id="260" r:id="rId8"/>
    <p:sldId id="262" r:id="rId9"/>
    <p:sldId id="268" r:id="rId10"/>
    <p:sldId id="261"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822FF-4041-4485-B8EB-F2E1C8077600}" type="datetimeFigureOut">
              <a:rPr lang="en-US" smtClean="0"/>
              <a:t>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C470E-366D-4DE7-B31A-D8FF96F464D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ChangeArrowheads="1" noTextEdit="1"/>
          </p:cNvSpPr>
          <p:nvPr>
            <p:ph type="sldImg"/>
          </p:nvPr>
        </p:nvSpPr>
        <p:spPr>
          <a:xfrm>
            <a:off x="1317625" y="877888"/>
            <a:ext cx="4219575" cy="3165475"/>
          </a:xfrm>
          <a:solidFill>
            <a:srgbClr val="FFFFFF"/>
          </a:solidFill>
          <a:ln>
            <a:solidFill>
              <a:srgbClr val="000000"/>
            </a:solidFill>
            <a:miter lim="800000"/>
          </a:ln>
        </p:spPr>
      </p:sp>
      <p:sp>
        <p:nvSpPr>
          <p:cNvPr id="16387" name="Rectangle 2"/>
          <p:cNvSpPr>
            <a:spLocks noChangeArrowheads="1"/>
          </p:cNvSpPr>
          <p:nvPr>
            <p:ph type="body" idx="1"/>
          </p:nvPr>
        </p:nvSpPr>
        <p:spPr>
          <a:xfrm>
            <a:off x="1061393" y="4350019"/>
            <a:ext cx="4738097" cy="3513685"/>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F28EF7D-047F-444D-A940-85C0946494B3}" type="datetimeFigureOut">
              <a:rPr lang="en-US" smtClean="0"/>
              <a:pPr/>
              <a:t>2/9/2012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6135262-F72A-4578-8D72-75378C3F1B3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28EF7D-047F-444D-A940-85C0946494B3}"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5262-F72A-4578-8D72-75378C3F1B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28EF7D-047F-444D-A940-85C0946494B3}"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5262-F72A-4578-8D72-75378C3F1B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28EF7D-047F-444D-A940-85C0946494B3}"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5262-F72A-4578-8D72-75378C3F1B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28EF7D-047F-444D-A940-85C0946494B3}"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5262-F72A-4578-8D72-75378C3F1B3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28EF7D-047F-444D-A940-85C0946494B3}"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5262-F72A-4578-8D72-75378C3F1B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28EF7D-047F-444D-A940-85C0946494B3}" type="datetimeFigureOut">
              <a:rPr lang="en-US" smtClean="0"/>
              <a:pPr/>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35262-F72A-4578-8D72-75378C3F1B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28EF7D-047F-444D-A940-85C0946494B3}" type="datetimeFigureOut">
              <a:rPr lang="en-US" smtClean="0"/>
              <a:pPr/>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35262-F72A-4578-8D72-75378C3F1B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8EF7D-047F-444D-A940-85C0946494B3}" type="datetimeFigureOut">
              <a:rPr lang="en-US" smtClean="0"/>
              <a:pPr/>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35262-F72A-4578-8D72-75378C3F1B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28EF7D-047F-444D-A940-85C0946494B3}"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5262-F72A-4578-8D72-75378C3F1B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28EF7D-047F-444D-A940-85C0946494B3}"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6135262-F72A-4578-8D72-75378C3F1B3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28EF7D-047F-444D-A940-85C0946494B3}" type="datetimeFigureOut">
              <a:rPr lang="en-US" smtClean="0"/>
              <a:pPr/>
              <a:t>2/9/2012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6135262-F72A-4578-8D72-75378C3F1B3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590799"/>
          </a:xfrm>
        </p:spPr>
        <p:txBody>
          <a:bodyPr>
            <a:noAutofit/>
          </a:bodyPr>
          <a:lstStyle/>
          <a:p>
            <a:r>
              <a:rPr lang="he-IL" sz="3600" b="1" dirty="0" smtClean="0">
                <a:solidFill>
                  <a:srgbClr val="0070C0"/>
                </a:solidFill>
                <a:cs typeface="+mn-cs"/>
              </a:rPr>
              <a:t>"</a:t>
            </a:r>
            <a:r>
              <a:rPr lang="he-IL" sz="3600" b="1" dirty="0" smtClean="0">
                <a:solidFill>
                  <a:schemeClr val="tx2">
                    <a:lumMod val="90000"/>
                  </a:schemeClr>
                </a:solidFill>
                <a:cs typeface="+mn-cs"/>
              </a:rPr>
              <a:t>יש לי פדגוגיה והיא תנצח"</a:t>
            </a:r>
            <a:r>
              <a:rPr lang="en-US" sz="3600" b="1" dirty="0" smtClean="0">
                <a:solidFill>
                  <a:schemeClr val="tx2">
                    <a:lumMod val="60000"/>
                    <a:lumOff val="40000"/>
                  </a:schemeClr>
                </a:solidFill>
                <a:cs typeface="+mn-cs"/>
              </a:rPr>
              <a:t/>
            </a:r>
            <a:br>
              <a:rPr lang="en-US" sz="3600" b="1" dirty="0" smtClean="0">
                <a:solidFill>
                  <a:schemeClr val="tx2">
                    <a:lumMod val="60000"/>
                    <a:lumOff val="40000"/>
                  </a:schemeClr>
                </a:solidFill>
                <a:cs typeface="+mn-cs"/>
              </a:rPr>
            </a:br>
            <a:r>
              <a:rPr lang="he-IL" sz="2800" b="1" dirty="0" smtClean="0">
                <a:solidFill>
                  <a:schemeClr val="tx2">
                    <a:lumMod val="60000"/>
                    <a:lumOff val="40000"/>
                  </a:schemeClr>
                </a:solidFill>
                <a:cs typeface="+mn-cs"/>
              </a:rPr>
              <a:t>תובנות ראשוניות על מקום המחשב כמאפשר  שינוי פדגוגי בתפיסות של מורים בעקבות תכנית להכשרת מורים</a:t>
            </a:r>
            <a:r>
              <a:rPr lang="en-US" sz="2800" b="1" dirty="0" smtClean="0">
                <a:solidFill>
                  <a:schemeClr val="tx2">
                    <a:lumMod val="60000"/>
                    <a:lumOff val="40000"/>
                  </a:schemeClr>
                </a:solidFill>
                <a:cs typeface="+mn-cs"/>
              </a:rPr>
              <a:t/>
            </a:r>
            <a:br>
              <a:rPr lang="en-US" sz="2800" b="1" dirty="0" smtClean="0">
                <a:solidFill>
                  <a:schemeClr val="tx2">
                    <a:lumMod val="60000"/>
                    <a:lumOff val="40000"/>
                  </a:schemeClr>
                </a:solidFill>
                <a:cs typeface="+mn-cs"/>
              </a:rPr>
            </a:br>
            <a:r>
              <a:rPr lang="he-IL" sz="2800" b="1" dirty="0" smtClean="0">
                <a:solidFill>
                  <a:schemeClr val="tx2">
                    <a:lumMod val="90000"/>
                  </a:schemeClr>
                </a:solidFill>
              </a:rPr>
              <a:t>מיזם משותף של האוניברסיטה העברית ורשת עמל</a:t>
            </a:r>
            <a:endParaRPr lang="en-US" sz="2800" dirty="0">
              <a:solidFill>
                <a:schemeClr val="tx2">
                  <a:lumMod val="90000"/>
                </a:schemeClr>
              </a:solidFill>
            </a:endParaRPr>
          </a:p>
        </p:txBody>
      </p:sp>
      <p:sp>
        <p:nvSpPr>
          <p:cNvPr id="3" name="Subtitle 2"/>
          <p:cNvSpPr>
            <a:spLocks noGrp="1"/>
          </p:cNvSpPr>
          <p:nvPr>
            <p:ph type="subTitle" idx="1"/>
          </p:nvPr>
        </p:nvSpPr>
        <p:spPr>
          <a:xfrm>
            <a:off x="762000" y="3886200"/>
            <a:ext cx="7010400" cy="1752600"/>
          </a:xfrm>
        </p:spPr>
        <p:txBody>
          <a:bodyPr>
            <a:normAutofit/>
          </a:bodyPr>
          <a:lstStyle/>
          <a:p>
            <a:r>
              <a:rPr lang="he-IL" sz="2800" dirty="0" smtClean="0">
                <a:solidFill>
                  <a:schemeClr val="tx1"/>
                </a:solidFill>
              </a:rPr>
              <a:t>ראומה דה-</a:t>
            </a:r>
            <a:r>
              <a:rPr lang="he-IL" sz="2800" dirty="0" err="1" smtClean="0">
                <a:solidFill>
                  <a:schemeClr val="tx1"/>
                </a:solidFill>
              </a:rPr>
              <a:t>גרוט</a:t>
            </a:r>
            <a:r>
              <a:rPr lang="he-IL" sz="2800" dirty="0" smtClean="0">
                <a:solidFill>
                  <a:schemeClr val="tx1"/>
                </a:solidFill>
              </a:rPr>
              <a:t>* ויערה גזית האוניברסיטה העברית</a:t>
            </a:r>
          </a:p>
          <a:p>
            <a:pPr rtl="1"/>
            <a:r>
              <a:rPr lang="he-IL" sz="2800" dirty="0" smtClean="0">
                <a:solidFill>
                  <a:schemeClr val="tx1"/>
                </a:solidFill>
              </a:rPr>
              <a:t>ד"ר רונית אשכנזי וגילי אלון רשת עמל</a:t>
            </a:r>
          </a:p>
          <a:p>
            <a:pPr rtl="1"/>
            <a:r>
              <a:rPr lang="he-IL" sz="2800" dirty="0" smtClean="0">
                <a:solidFill>
                  <a:schemeClr val="tx1"/>
                </a:solidFill>
              </a:rPr>
              <a:t>כנס צ'ייס 14-15 לפברואר 2012</a:t>
            </a:r>
            <a:endParaRPr lang="en-US" sz="2800" dirty="0">
              <a:solidFill>
                <a:schemeClr val="tx1"/>
              </a:solidFill>
            </a:endParaRPr>
          </a:p>
        </p:txBody>
      </p:sp>
      <p:pic>
        <p:nvPicPr>
          <p:cNvPr id="2051" name="Picture 3"/>
          <p:cNvPicPr>
            <a:picLocks noChangeAspect="1" noChangeArrowheads="1"/>
          </p:cNvPicPr>
          <p:nvPr/>
        </p:nvPicPr>
        <p:blipFill>
          <a:blip r:embed="rId2" cstate="print"/>
          <a:srcRect/>
          <a:stretch>
            <a:fillRect/>
          </a:stretch>
        </p:blipFill>
        <p:spPr bwMode="auto">
          <a:xfrm>
            <a:off x="762000" y="381000"/>
            <a:ext cx="1143000" cy="740902"/>
          </a:xfrm>
          <a:prstGeom prst="rect">
            <a:avLst/>
          </a:prstGeom>
          <a:noFill/>
          <a:ln w="9525">
            <a:noFill/>
            <a:miter lim="800000"/>
            <a:headEnd/>
            <a:tailEnd/>
          </a:ln>
          <a:effectLst/>
        </p:spPr>
      </p:pic>
      <p:pic>
        <p:nvPicPr>
          <p:cNvPr id="2052" name="Picture 4" descr="hulogo"/>
          <p:cNvPicPr>
            <a:picLocks noChangeAspect="1" noChangeArrowheads="1"/>
          </p:cNvPicPr>
          <p:nvPr/>
        </p:nvPicPr>
        <p:blipFill>
          <a:blip r:embed="rId3" cstate="print"/>
          <a:srcRect/>
          <a:stretch>
            <a:fillRect/>
          </a:stretch>
        </p:blipFill>
        <p:spPr bwMode="auto">
          <a:xfrm>
            <a:off x="7772400" y="228600"/>
            <a:ext cx="514350" cy="111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he-IL" sz="4000" b="1" dirty="0" smtClean="0">
                <a:solidFill>
                  <a:schemeClr val="accent1"/>
                </a:solidFill>
                <a:cs typeface="+mn-cs"/>
              </a:rPr>
              <a:t>מסקנות ראשוניות</a:t>
            </a:r>
            <a:endParaRPr lang="en-US" sz="4000" b="1" dirty="0">
              <a:solidFill>
                <a:schemeClr val="accent1"/>
              </a:solidFill>
              <a:cs typeface="+mn-cs"/>
            </a:endParaRPr>
          </a:p>
        </p:txBody>
      </p:sp>
      <p:sp>
        <p:nvSpPr>
          <p:cNvPr id="3" name="Content Placeholder 2"/>
          <p:cNvSpPr>
            <a:spLocks noGrp="1"/>
          </p:cNvSpPr>
          <p:nvPr>
            <p:ph idx="1"/>
          </p:nvPr>
        </p:nvSpPr>
        <p:spPr/>
        <p:txBody>
          <a:bodyPr>
            <a:normAutofit fontScale="92500"/>
          </a:bodyPr>
          <a:lstStyle/>
          <a:p>
            <a:pPr algn="r" rtl="1"/>
            <a:r>
              <a:rPr lang="he-IL" dirty="0" smtClean="0"/>
              <a:t>המורים הטמיעו פרקטיקה חדשה (</a:t>
            </a:r>
            <a:r>
              <a:rPr lang="he-IL" dirty="0" smtClean="0"/>
              <a:t>תיווך בכלים טכנולוגיים) </a:t>
            </a:r>
            <a:r>
              <a:rPr lang="he-IL" dirty="0" smtClean="0"/>
              <a:t>בפרקטיקה מוכרת (שליטה)</a:t>
            </a:r>
          </a:p>
          <a:p>
            <a:pPr algn="r" rtl="1"/>
            <a:r>
              <a:rPr lang="he-IL" dirty="0" smtClean="0"/>
              <a:t>חשוב לקיים דיאלוג עם המורים לצורך המשגה מחודשת של </a:t>
            </a:r>
            <a:r>
              <a:rPr lang="he-IL" dirty="0" err="1" smtClean="0"/>
              <a:t>פרקטיקות</a:t>
            </a:r>
            <a:r>
              <a:rPr lang="he-IL" dirty="0" smtClean="0"/>
              <a:t> פדגוגיות שמפציעות בעת העבודה בסביבה המתוקשבת. </a:t>
            </a:r>
          </a:p>
          <a:p>
            <a:pPr algn="r" rtl="1"/>
            <a:r>
              <a:rPr lang="he-IL" dirty="0" smtClean="0"/>
              <a:t>חשוב להציג בפני המורים את היעדים הפדגוגיים של ההשתלמות בצורה ברורה</a:t>
            </a:r>
          </a:p>
          <a:p>
            <a:pPr algn="r" rtl="1"/>
            <a:r>
              <a:rPr lang="he-IL" dirty="0" smtClean="0"/>
              <a:t>ההכשרה פתחה בפני המורים אפשרויות חדשות לתקשורת עם תלמידיהם במדיה הדיגיטלית</a:t>
            </a:r>
            <a:r>
              <a:rPr lang="en-US" dirty="0" smtClean="0"/>
              <a:t>,</a:t>
            </a:r>
            <a:r>
              <a:rPr lang="he-IL" dirty="0" smtClean="0"/>
              <a:t> תוך התרחבות מחוץ לגבולות </a:t>
            </a:r>
            <a:r>
              <a:rPr lang="he-IL" dirty="0" smtClean="0"/>
              <a:t>הכתה</a:t>
            </a:r>
          </a:p>
          <a:p>
            <a:pPr algn="r" rtl="1"/>
            <a:r>
              <a:rPr lang="he-IL" dirty="0" smtClean="0"/>
              <a:t>יש מקום להמשיך ולפתח מחקר הערכה להתערבות שנעשתה בצורה שיטתית.</a:t>
            </a:r>
            <a:endParaRPr lang="he-IL"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he-IL" sz="4000" b="1" dirty="0" smtClean="0">
                <a:solidFill>
                  <a:srgbClr val="0070C0"/>
                </a:solidFill>
              </a:rPr>
              <a:t>תודה על ההקשבה</a:t>
            </a:r>
            <a:endParaRPr lang="en-US" sz="4000" b="1" dirty="0">
              <a:solidFill>
                <a:srgbClr val="0070C0"/>
              </a:solidFill>
            </a:endParaRPr>
          </a:p>
        </p:txBody>
      </p:sp>
      <p:sp>
        <p:nvSpPr>
          <p:cNvPr id="3" name="Content Placeholder 2"/>
          <p:cNvSpPr>
            <a:spLocks noGrp="1"/>
          </p:cNvSpPr>
          <p:nvPr>
            <p:ph idx="1"/>
          </p:nvPr>
        </p:nvSpPr>
        <p:spPr/>
        <p:txBody>
          <a:bodyPr/>
          <a:lstStyle/>
          <a:p>
            <a:pPr algn="r" rtl="1"/>
            <a:r>
              <a:rPr lang="he-IL" dirty="0" smtClean="0"/>
              <a:t>מען להתקשרות</a:t>
            </a:r>
          </a:p>
          <a:p>
            <a:pPr algn="r" rtl="1">
              <a:buNone/>
            </a:pPr>
            <a:r>
              <a:rPr lang="he-IL" dirty="0" smtClean="0"/>
              <a:t>ראומה דה-</a:t>
            </a:r>
            <a:r>
              <a:rPr lang="he-IL" dirty="0" err="1" smtClean="0"/>
              <a:t>גרוט</a:t>
            </a:r>
            <a:r>
              <a:rPr lang="he-IL" dirty="0" smtClean="0"/>
              <a:t> </a:t>
            </a:r>
            <a:r>
              <a:rPr lang="en-US" dirty="0" smtClean="0"/>
              <a:t>msruma@mscc.huji.ac.il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4000" b="1" dirty="0" smtClean="0">
                <a:solidFill>
                  <a:srgbClr val="FF0000"/>
                </a:solidFill>
                <a:latin typeface="Verdana" pitchFamily="34" charset="0"/>
                <a:ea typeface="Verdana" pitchFamily="34" charset="0"/>
                <a:cs typeface="+mn-cs"/>
              </a:rPr>
              <a:t>מהו תפקיד המורה בכיתת העתיד?</a:t>
            </a:r>
            <a:endParaRPr lang="en-US" sz="4000" b="1" dirty="0"/>
          </a:p>
        </p:txBody>
      </p:sp>
      <p:pic>
        <p:nvPicPr>
          <p:cNvPr id="4" name="Picture 3"/>
          <p:cNvPicPr/>
          <p:nvPr/>
        </p:nvPicPr>
        <p:blipFill>
          <a:blip r:embed="rId2" cstate="print"/>
          <a:srcRect t="4149" b="11264"/>
          <a:stretch>
            <a:fillRect/>
          </a:stretch>
        </p:blipFill>
        <p:spPr bwMode="auto">
          <a:xfrm>
            <a:off x="2590800" y="1981200"/>
            <a:ext cx="4633110" cy="3121325"/>
          </a:xfrm>
          <a:prstGeom prst="rect">
            <a:avLst/>
          </a:prstGeom>
          <a:noFill/>
          <a:ln w="12700">
            <a:noFill/>
            <a:miter lim="800000"/>
            <a:headEnd/>
            <a:tailEnd/>
          </a:ln>
        </p:spPr>
      </p:pic>
      <p:sp>
        <p:nvSpPr>
          <p:cNvPr id="6" name="TextBox 5"/>
          <p:cNvSpPr txBox="1"/>
          <p:nvPr/>
        </p:nvSpPr>
        <p:spPr>
          <a:xfrm>
            <a:off x="1143000" y="5715000"/>
            <a:ext cx="6858000" cy="830997"/>
          </a:xfrm>
          <a:prstGeom prst="rect">
            <a:avLst/>
          </a:prstGeom>
          <a:noFill/>
        </p:spPr>
        <p:txBody>
          <a:bodyPr wrap="square" rtlCol="0">
            <a:spAutoFit/>
          </a:bodyPr>
          <a:lstStyle/>
          <a:p>
            <a:pPr algn="ctr" rtl="1"/>
            <a:r>
              <a:rPr lang="he-IL" sz="2400" b="1" dirty="0" smtClean="0">
                <a:solidFill>
                  <a:srgbClr val="FF0000"/>
                </a:solidFill>
              </a:rPr>
              <a:t>כיצד מכשירים את המורה לפדגוגיה חדשה בסביבה המתוקשבת?</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0013" y="1357298"/>
            <a:ext cx="7313612" cy="1143000"/>
          </a:xfrm>
        </p:spPr>
        <p:txBody>
          <a:bodyPr>
            <a:normAutofit/>
          </a:bodyPr>
          <a:lstStyle/>
          <a:p>
            <a:pPr algn="r" eaLnBrk="1" hangingPunct="1"/>
            <a:r>
              <a:rPr lang="he-IL" sz="5400" b="1" dirty="0" smtClean="0">
                <a:solidFill>
                  <a:srgbClr val="399CCC"/>
                </a:solidFill>
                <a:cs typeface="+mn-cs"/>
              </a:rPr>
              <a:t>מהלך ההכשרה</a:t>
            </a:r>
            <a:endParaRPr lang="en-US" sz="5400" b="1" dirty="0" smtClean="0">
              <a:solidFill>
                <a:srgbClr val="399CCC"/>
              </a:solidFill>
              <a:cs typeface="+mn-cs"/>
            </a:endParaRPr>
          </a:p>
        </p:txBody>
      </p:sp>
      <p:sp>
        <p:nvSpPr>
          <p:cNvPr id="5" name="Content Placeholder 2"/>
          <p:cNvSpPr>
            <a:spLocks noGrp="1"/>
          </p:cNvSpPr>
          <p:nvPr>
            <p:ph idx="1"/>
          </p:nvPr>
        </p:nvSpPr>
        <p:spPr>
          <a:xfrm>
            <a:off x="214282" y="2713065"/>
            <a:ext cx="8610600" cy="4573587"/>
          </a:xfrm>
        </p:spPr>
        <p:txBody>
          <a:bodyPr>
            <a:normAutofit/>
          </a:bodyPr>
          <a:lstStyle/>
          <a:p>
            <a:pPr marL="514350" indent="-514350" algn="r" rtl="1" eaLnBrk="1" hangingPunct="1">
              <a:buFont typeface="Arial" charset="0"/>
              <a:buAutoNum type="arabicPeriod"/>
            </a:pPr>
            <a:r>
              <a:rPr lang="he-IL" sz="2200" dirty="0" smtClean="0"/>
              <a:t>חשיפה לכלים פתוחים המעודדים דיאלוג כתוב, וביניהם: דיגלו, בלוגר, </a:t>
            </a:r>
            <a:r>
              <a:rPr lang="he-IL" sz="2200" dirty="0" err="1" smtClean="0"/>
              <a:t>פייסבוק</a:t>
            </a:r>
            <a:r>
              <a:rPr lang="he-IL" sz="2200" dirty="0" smtClean="0"/>
              <a:t>, גוגל-</a:t>
            </a:r>
            <a:r>
              <a:rPr lang="he-IL" sz="2200" dirty="0" err="1" smtClean="0"/>
              <a:t>דוקס</a:t>
            </a:r>
            <a:r>
              <a:rPr lang="he-IL" sz="2200" dirty="0" smtClean="0"/>
              <a:t> והפורטל הבית ספרי</a:t>
            </a:r>
          </a:p>
          <a:p>
            <a:pPr marL="514350" indent="-514350" algn="r" rtl="1" eaLnBrk="1" hangingPunct="1">
              <a:buFont typeface="Arial" charset="0"/>
              <a:buAutoNum type="arabicPeriod"/>
            </a:pPr>
            <a:r>
              <a:rPr lang="he-IL" sz="2200" dirty="0" smtClean="0"/>
              <a:t>לימוד מושגי יסוד בפעילות 'טיעון' ובפעילות המעודדת דיאלוג בין התלמיד לחומר הנלמד, לעמיתים ולמורה.</a:t>
            </a:r>
          </a:p>
          <a:p>
            <a:pPr marL="514350" indent="-514350" algn="r" rtl="1" eaLnBrk="1" hangingPunct="1">
              <a:buFont typeface="Arial" charset="0"/>
              <a:buAutoNum type="arabicPeriod"/>
            </a:pPr>
            <a:r>
              <a:rPr lang="he-IL" sz="2200" dirty="0" smtClean="0"/>
              <a:t>עיצוב יחידת ההוראה </a:t>
            </a:r>
          </a:p>
          <a:p>
            <a:pPr marL="514350" indent="-514350" algn="r" rtl="1" eaLnBrk="1" hangingPunct="1">
              <a:buFont typeface="Arial" charset="0"/>
              <a:buAutoNum type="arabicPeriod"/>
            </a:pPr>
            <a:r>
              <a:rPr lang="he-IL" sz="2200" dirty="0" smtClean="0"/>
              <a:t>הוראת היחידה ע"י המורה, בליווי צמוד של צוות ההכשרה</a:t>
            </a:r>
          </a:p>
          <a:p>
            <a:pPr marL="514350" indent="-514350" algn="r" rtl="1" eaLnBrk="1" hangingPunct="1">
              <a:buFont typeface="Arial" charset="0"/>
              <a:buAutoNum type="arabicPeriod"/>
            </a:pPr>
            <a:r>
              <a:rPr lang="he-IL" sz="2200" dirty="0" smtClean="0"/>
              <a:t>דיון רפלקטיבי</a:t>
            </a:r>
          </a:p>
          <a:p>
            <a:pPr marL="514350" indent="-514350" eaLnBrk="1" hangingPunct="1">
              <a:buFont typeface="Wingdings" pitchFamily="2" charset="2"/>
              <a:buNone/>
            </a:pPr>
            <a:r>
              <a:rPr lang="he-IL" sz="2200" dirty="0" smtClean="0"/>
              <a:t> </a:t>
            </a:r>
          </a:p>
          <a:p>
            <a:pPr marL="514350" indent="-514350" eaLnBrk="1" hangingPunct="1">
              <a:buFont typeface="Arial" charset="0"/>
              <a:buAutoNum type="arabicPeriod"/>
            </a:pPr>
            <a:endParaRPr lang="en-US" sz="2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תמונה 53" descr="ladiesLearning_nishmat_gemara_learning.jpg"/>
          <p:cNvPicPr>
            <a:picLocks noChangeAspect="1"/>
          </p:cNvPicPr>
          <p:nvPr/>
        </p:nvPicPr>
        <p:blipFill>
          <a:blip r:embed="rId2" cstate="print"/>
          <a:stretch>
            <a:fillRect/>
          </a:stretch>
        </p:blipFill>
        <p:spPr>
          <a:xfrm>
            <a:off x="1981200" y="1447800"/>
            <a:ext cx="2057400" cy="1275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Picture 1"/>
          <p:cNvPicPr>
            <a:picLocks noChangeAspect="1"/>
          </p:cNvPicPr>
          <p:nvPr/>
        </p:nvPicPr>
        <p:blipFill>
          <a:blip r:embed="rId3" cstate="print"/>
          <a:stretch>
            <a:fillRect/>
          </a:stretch>
        </p:blipFill>
        <p:spPr>
          <a:xfrm>
            <a:off x="4114800" y="1066800"/>
            <a:ext cx="2348304" cy="1761228"/>
          </a:xfrm>
          <a:prstGeom prst="rect">
            <a:avLst/>
          </a:prstGeom>
          <a:ln>
            <a:noFill/>
          </a:ln>
          <a:effectLst>
            <a:softEdge rad="112500"/>
          </a:effectLst>
        </p:spPr>
      </p:pic>
      <p:sp>
        <p:nvSpPr>
          <p:cNvPr id="10243" name="TextBox 2"/>
          <p:cNvSpPr txBox="1">
            <a:spLocks noChangeArrowheads="1"/>
          </p:cNvSpPr>
          <p:nvPr/>
        </p:nvSpPr>
        <p:spPr bwMode="auto">
          <a:xfrm>
            <a:off x="6477000" y="1371600"/>
            <a:ext cx="2438400" cy="1446213"/>
          </a:xfrm>
          <a:prstGeom prst="rect">
            <a:avLst/>
          </a:prstGeom>
          <a:noFill/>
          <a:ln w="9525">
            <a:noFill/>
            <a:miter lim="800000"/>
            <a:headEnd/>
            <a:tailEnd/>
          </a:ln>
        </p:spPr>
        <p:txBody>
          <a:bodyPr>
            <a:spAutoFit/>
          </a:bodyPr>
          <a:lstStyle/>
          <a:p>
            <a:pPr algn="ctr">
              <a:defRPr/>
            </a:pPr>
            <a:r>
              <a:rPr lang="he-IL" sz="1100" u="sng" dirty="0">
                <a:latin typeface="Rockwell" pitchFamily="18" charset="0"/>
                <a:cs typeface="David" pitchFamily="2" charset="-79"/>
              </a:rPr>
              <a:t>מה הקושי בניהול </a:t>
            </a:r>
            <a:r>
              <a:rPr lang="he-IL" sz="1100" u="sng" dirty="0">
                <a:latin typeface="Rockwell" pitchFamily="18" charset="0"/>
                <a:cs typeface="David" pitchFamily="2" charset="-79"/>
              </a:rPr>
              <a:t> דיון בכיתה?</a:t>
            </a:r>
            <a:endParaRPr lang="he-IL" sz="1100" u="sng" dirty="0">
              <a:latin typeface="Rockwell" pitchFamily="18" charset="0"/>
              <a:cs typeface="David" pitchFamily="2" charset="-79"/>
            </a:endParaRPr>
          </a:p>
          <a:p>
            <a:pPr algn="ctr" rtl="1">
              <a:defRPr/>
            </a:pPr>
            <a:r>
              <a:rPr lang="he-IL" sz="1100" dirty="0">
                <a:latin typeface="Rockwell" pitchFamily="18" charset="0"/>
                <a:cs typeface="David" pitchFamily="2" charset="-79"/>
              </a:rPr>
              <a:t>שיעורי תרבות ישראל  נסמכים על תרבות הדיון ועל פלורליזם מחשבתי. במהלך השיעור התלמידים מתחלקים ל"חברותות" (קבוצות דיון קטנות) ומקבלים שאלות על </a:t>
            </a:r>
            <a:r>
              <a:rPr lang="he-IL" sz="1100" dirty="0">
                <a:latin typeface="Rockwell" pitchFamily="18" charset="0"/>
                <a:cs typeface="David" pitchFamily="2" charset="-79"/>
              </a:rPr>
              <a:t>סוגיות </a:t>
            </a:r>
            <a:r>
              <a:rPr lang="he-IL" sz="1100" dirty="0">
                <a:latin typeface="Rockwell" pitchFamily="18" charset="0"/>
                <a:cs typeface="David" pitchFamily="2" charset="-79"/>
              </a:rPr>
              <a:t>מורכבות. לרוע המזל, </a:t>
            </a:r>
            <a:r>
              <a:rPr lang="he-IL" sz="1100" b="1" u="sng" dirty="0">
                <a:solidFill>
                  <a:schemeClr val="accent5">
                    <a:lumMod val="60000"/>
                    <a:lumOff val="40000"/>
                  </a:schemeClr>
                </a:solidFill>
                <a:latin typeface="Rockwell" pitchFamily="18" charset="0"/>
                <a:cs typeface="David" pitchFamily="2" charset="-79"/>
              </a:rPr>
              <a:t>אין תנאים ראויים</a:t>
            </a:r>
            <a:r>
              <a:rPr lang="he-IL" sz="1100" dirty="0">
                <a:latin typeface="Rockwell" pitchFamily="18" charset="0"/>
                <a:cs typeface="David" pitchFamily="2" charset="-79"/>
              </a:rPr>
              <a:t> לקיום הדיון </a:t>
            </a:r>
            <a:r>
              <a:rPr lang="he-IL" sz="1100" dirty="0" err="1">
                <a:latin typeface="Rockwell" pitchFamily="18" charset="0"/>
                <a:cs typeface="David" pitchFamily="2" charset="-79"/>
              </a:rPr>
              <a:t>ב"חברותות</a:t>
            </a:r>
            <a:r>
              <a:rPr lang="he-IL" sz="1100" dirty="0">
                <a:latin typeface="Rockwell" pitchFamily="18" charset="0"/>
                <a:cs typeface="David" pitchFamily="2" charset="-79"/>
              </a:rPr>
              <a:t>", </a:t>
            </a:r>
            <a:r>
              <a:rPr lang="he-IL" sz="1100" b="1" u="sng" dirty="0">
                <a:solidFill>
                  <a:schemeClr val="accent5">
                    <a:lumMod val="60000"/>
                    <a:lumOff val="40000"/>
                  </a:schemeClr>
                </a:solidFill>
                <a:latin typeface="Rockwell" pitchFamily="18" charset="0"/>
                <a:cs typeface="David" pitchFamily="2" charset="-79"/>
              </a:rPr>
              <a:t>וקשה לתעד </a:t>
            </a:r>
            <a:r>
              <a:rPr lang="he-IL" sz="1100" dirty="0">
                <a:latin typeface="Rockwell" pitchFamily="18" charset="0"/>
                <a:cs typeface="David" pitchFamily="2" charset="-79"/>
              </a:rPr>
              <a:t>את הנעשה בהן.</a:t>
            </a:r>
          </a:p>
        </p:txBody>
      </p:sp>
      <p:sp>
        <p:nvSpPr>
          <p:cNvPr id="10244" name="TextBox 7"/>
          <p:cNvSpPr txBox="1">
            <a:spLocks noChangeArrowheads="1"/>
          </p:cNvSpPr>
          <p:nvPr/>
        </p:nvSpPr>
        <p:spPr bwMode="auto">
          <a:xfrm>
            <a:off x="7010400" y="3733800"/>
            <a:ext cx="1828800" cy="1954213"/>
          </a:xfrm>
          <a:prstGeom prst="rect">
            <a:avLst/>
          </a:prstGeom>
          <a:noFill/>
          <a:ln w="9525">
            <a:noFill/>
            <a:miter lim="800000"/>
            <a:headEnd/>
            <a:tailEnd/>
          </a:ln>
        </p:spPr>
        <p:txBody>
          <a:bodyPr>
            <a:spAutoFit/>
          </a:bodyPr>
          <a:lstStyle/>
          <a:p>
            <a:pPr algn="just" rtl="1">
              <a:defRPr/>
            </a:pPr>
            <a:r>
              <a:rPr lang="he-IL" sz="1100" u="sng" dirty="0">
                <a:latin typeface="Rockwell" pitchFamily="18" charset="0"/>
                <a:cs typeface="David" pitchFamily="2" charset="-79"/>
              </a:rPr>
              <a:t>שימוש בתוכנת דיגלו </a:t>
            </a:r>
          </a:p>
          <a:p>
            <a:pPr algn="just" rtl="1">
              <a:buFont typeface="Arial" pitchFamily="34" charset="0"/>
              <a:buChar char="•"/>
              <a:defRPr/>
            </a:pPr>
            <a:r>
              <a:rPr lang="he-IL" sz="1100" dirty="0">
                <a:latin typeface="Rockwell" pitchFamily="18" charset="0"/>
                <a:cs typeface="David" pitchFamily="2" charset="-79"/>
              </a:rPr>
              <a:t> </a:t>
            </a:r>
            <a:r>
              <a:rPr lang="he-IL" sz="1100" dirty="0" err="1">
                <a:latin typeface="Rockwell" pitchFamily="18" charset="0"/>
                <a:cs typeface="David" pitchFamily="2" charset="-79"/>
              </a:rPr>
              <a:t>הדיגלו</a:t>
            </a:r>
            <a:r>
              <a:rPr lang="he-IL" sz="1100" dirty="0">
                <a:latin typeface="Rockwell" pitchFamily="18" charset="0"/>
                <a:cs typeface="David" pitchFamily="2" charset="-79"/>
              </a:rPr>
              <a:t> נותן </a:t>
            </a:r>
            <a:r>
              <a:rPr lang="he-IL" sz="1100" b="1" u="sng" dirty="0">
                <a:solidFill>
                  <a:schemeClr val="accent6">
                    <a:lumMod val="60000"/>
                    <a:lumOff val="40000"/>
                  </a:schemeClr>
                </a:solidFill>
                <a:latin typeface="Rockwell" pitchFamily="18" charset="0"/>
                <a:cs typeface="David" pitchFamily="2" charset="-79"/>
              </a:rPr>
              <a:t>במה לכל תלמיד</a:t>
            </a:r>
            <a:r>
              <a:rPr lang="he-IL" sz="1100" dirty="0">
                <a:latin typeface="Rockwell" pitchFamily="18" charset="0"/>
                <a:cs typeface="David" pitchFamily="2" charset="-79"/>
              </a:rPr>
              <a:t>, גם אם הוא ביישן וחושש לדבר בקול.</a:t>
            </a:r>
          </a:p>
          <a:p>
            <a:pPr algn="just" rtl="1">
              <a:buFont typeface="Arial" pitchFamily="34" charset="0"/>
              <a:buChar char="•"/>
              <a:defRPr/>
            </a:pPr>
            <a:r>
              <a:rPr lang="he-IL" sz="1100" dirty="0">
                <a:latin typeface="Rockwell" pitchFamily="18" charset="0"/>
                <a:cs typeface="David" pitchFamily="2" charset="-79"/>
              </a:rPr>
              <a:t>התלמידים מדברים זה עם זה ויוצרים במשותף </a:t>
            </a:r>
            <a:r>
              <a:rPr lang="he-IL" sz="1100" b="1" u="sng" dirty="0">
                <a:solidFill>
                  <a:schemeClr val="accent6">
                    <a:lumMod val="60000"/>
                    <a:lumOff val="40000"/>
                  </a:schemeClr>
                </a:solidFill>
                <a:latin typeface="Rockwell" pitchFamily="18" charset="0"/>
                <a:cs typeface="David" pitchFamily="2" charset="-79"/>
              </a:rPr>
              <a:t>ידע חדש</a:t>
            </a:r>
            <a:r>
              <a:rPr lang="he-IL" sz="1100" dirty="0">
                <a:latin typeface="Rockwell" pitchFamily="18" charset="0"/>
                <a:cs typeface="David" pitchFamily="2" charset="-79"/>
              </a:rPr>
              <a:t>.</a:t>
            </a:r>
          </a:p>
          <a:p>
            <a:pPr algn="just" rtl="1">
              <a:buFont typeface="Arial" pitchFamily="34" charset="0"/>
              <a:buChar char="•"/>
              <a:defRPr/>
            </a:pPr>
            <a:r>
              <a:rPr lang="he-IL" sz="1100" dirty="0">
                <a:latin typeface="Rockwell" pitchFamily="18" charset="0"/>
                <a:cs typeface="David" pitchFamily="2" charset="-79"/>
              </a:rPr>
              <a:t>התלמידים מרגישים </a:t>
            </a:r>
            <a:r>
              <a:rPr lang="he-IL" sz="1100" b="1" u="sng" dirty="0">
                <a:solidFill>
                  <a:schemeClr val="accent6">
                    <a:lumMod val="60000"/>
                    <a:lumOff val="40000"/>
                  </a:schemeClr>
                </a:solidFill>
                <a:latin typeface="Rockwell" pitchFamily="18" charset="0"/>
                <a:cs typeface="David" pitchFamily="2" charset="-79"/>
              </a:rPr>
              <a:t>מעורבים </a:t>
            </a:r>
            <a:r>
              <a:rPr lang="he-IL" sz="1100" dirty="0">
                <a:latin typeface="Rockwell" pitchFamily="18" charset="0"/>
                <a:cs typeface="David" pitchFamily="2" charset="-79"/>
              </a:rPr>
              <a:t>בנעשה בשיעור, וכך הם זוכרים טוב יותר את החומר הנלמד.</a:t>
            </a:r>
          </a:p>
          <a:p>
            <a:pPr algn="just" rtl="1">
              <a:buFont typeface="Arial" pitchFamily="34" charset="0"/>
              <a:buChar char="•"/>
              <a:defRPr/>
            </a:pPr>
            <a:r>
              <a:rPr lang="he-IL" sz="1100" b="1" u="sng" dirty="0">
                <a:solidFill>
                  <a:schemeClr val="accent6">
                    <a:lumMod val="60000"/>
                    <a:lumOff val="40000"/>
                  </a:schemeClr>
                </a:solidFill>
                <a:latin typeface="Rockwell" pitchFamily="18" charset="0"/>
                <a:cs typeface="David" pitchFamily="2" charset="-79"/>
              </a:rPr>
              <a:t>הדיונים מתועדים, </a:t>
            </a:r>
            <a:r>
              <a:rPr lang="he-IL" sz="1100" dirty="0">
                <a:latin typeface="Rockwell" pitchFamily="18" charset="0"/>
                <a:cs typeface="David" pitchFamily="2" charset="-79"/>
              </a:rPr>
              <a:t>והודות לכך, יכולים לשמש ללימוד עתידי.</a:t>
            </a:r>
            <a:endParaRPr lang="he-IL" sz="1100" dirty="0">
              <a:latin typeface="Rockwell" pitchFamily="18" charset="0"/>
              <a:cs typeface="David" pitchFamily="2" charset="-79"/>
            </a:endParaRPr>
          </a:p>
        </p:txBody>
      </p:sp>
      <p:cxnSp>
        <p:nvCxnSpPr>
          <p:cNvPr id="10" name="Straight Arrow Connector 9"/>
          <p:cNvCxnSpPr/>
          <p:nvPr/>
        </p:nvCxnSpPr>
        <p:spPr>
          <a:xfrm rot="16200000" flipH="1">
            <a:off x="7550150" y="3270250"/>
            <a:ext cx="762000" cy="12700"/>
          </a:xfrm>
          <a:prstGeom prst="straightConnector1">
            <a:avLst/>
          </a:prstGeom>
          <a:ln w="31750" cap="sq" cmpd="sng">
            <a:bevel/>
            <a:tailEnd type="arrow"/>
          </a:ln>
        </p:spPr>
        <p:style>
          <a:lnRef idx="1">
            <a:schemeClr val="accent1"/>
          </a:lnRef>
          <a:fillRef idx="0">
            <a:schemeClr val="accent1"/>
          </a:fillRef>
          <a:effectRef idx="0">
            <a:schemeClr val="accent1"/>
          </a:effectRef>
          <a:fontRef idx="minor">
            <a:schemeClr val="tx1"/>
          </a:fontRef>
        </p:style>
      </p:cxnSp>
      <p:sp>
        <p:nvSpPr>
          <p:cNvPr id="10252" name="TextBox 17"/>
          <p:cNvSpPr txBox="1">
            <a:spLocks noChangeArrowheads="1"/>
          </p:cNvSpPr>
          <p:nvPr/>
        </p:nvSpPr>
        <p:spPr bwMode="auto">
          <a:xfrm>
            <a:off x="3886200" y="3505200"/>
            <a:ext cx="2895600" cy="2800350"/>
          </a:xfrm>
          <a:prstGeom prst="rect">
            <a:avLst/>
          </a:prstGeom>
          <a:noFill/>
          <a:ln w="9525">
            <a:noFill/>
            <a:miter lim="800000"/>
            <a:headEnd/>
            <a:tailEnd/>
          </a:ln>
        </p:spPr>
        <p:txBody>
          <a:bodyPr>
            <a:spAutoFit/>
          </a:bodyPr>
          <a:lstStyle/>
          <a:p>
            <a:pPr algn="ctr" rtl="1">
              <a:defRPr/>
            </a:pPr>
            <a:r>
              <a:rPr lang="he-IL" sz="1100" u="sng" dirty="0">
                <a:latin typeface="Rockwell" pitchFamily="18" charset="0"/>
                <a:cs typeface="David" pitchFamily="2" charset="-79"/>
              </a:rPr>
              <a:t>מהלך השיעור</a:t>
            </a:r>
          </a:p>
          <a:p>
            <a:pPr algn="r" rtl="1">
              <a:defRPr/>
            </a:pPr>
            <a:r>
              <a:rPr lang="he-IL" sz="1100" dirty="0">
                <a:latin typeface="Rockwell" pitchFamily="18" charset="0"/>
                <a:cs typeface="David" pitchFamily="2" charset="-79"/>
              </a:rPr>
              <a:t>בתחילת השיעור הוסבר הנושא והוקרן סרטון קצר.</a:t>
            </a:r>
          </a:p>
          <a:p>
            <a:pPr algn="just" rtl="1">
              <a:defRPr/>
            </a:pPr>
            <a:r>
              <a:rPr lang="he-IL" sz="1100" dirty="0">
                <a:latin typeface="Rockwell" pitchFamily="18" charset="0"/>
                <a:cs typeface="David" pitchFamily="2" charset="-79"/>
              </a:rPr>
              <a:t>הסרטון הוכן על-ידי שני תלמידים מהכיתה, מתוך ניסיון לחשוב כיצד יישמע דיון בין-דורי, חוצה מדינות, בין שני חכמי הלכה. החכמים שבחרו התלמידים להציג היו: הרמב"ם ורש"י, והנושא שבו בחרו לדון היה: </a:t>
            </a:r>
            <a:r>
              <a:rPr lang="he-IL" sz="1100" b="1" u="sng" dirty="0">
                <a:solidFill>
                  <a:schemeClr val="accent3">
                    <a:lumMod val="60000"/>
                    <a:lumOff val="40000"/>
                  </a:schemeClr>
                </a:solidFill>
                <a:latin typeface="Rockwell" pitchFamily="18" charset="0"/>
                <a:cs typeface="David" pitchFamily="2" charset="-79"/>
              </a:rPr>
              <a:t>שילוב נשים בפולחן הדתי</a:t>
            </a:r>
            <a:r>
              <a:rPr lang="he-IL" sz="1100" dirty="0">
                <a:latin typeface="Rockwell" pitchFamily="18" charset="0"/>
                <a:cs typeface="David" pitchFamily="2" charset="-79"/>
              </a:rPr>
              <a:t>: בתפילות, באירועים הקהילתיים </a:t>
            </a:r>
            <a:r>
              <a:rPr lang="he-IL" sz="1100" dirty="0" err="1">
                <a:latin typeface="Rockwell" pitchFamily="18" charset="0"/>
                <a:cs typeface="David" pitchFamily="2" charset="-79"/>
              </a:rPr>
              <a:t>וכו'.</a:t>
            </a:r>
            <a:r>
              <a:rPr lang="he-IL" sz="1100" dirty="0">
                <a:latin typeface="Rockwell" pitchFamily="18" charset="0"/>
                <a:cs typeface="David" pitchFamily="2" charset="-79"/>
              </a:rPr>
              <a:t> </a:t>
            </a:r>
          </a:p>
          <a:p>
            <a:pPr algn="just" rtl="1">
              <a:defRPr/>
            </a:pPr>
            <a:r>
              <a:rPr lang="he-IL" sz="1100" dirty="0">
                <a:latin typeface="Arial" pitchFamily="34" charset="0"/>
                <a:cs typeface="David" pitchFamily="2" charset="-79"/>
              </a:rPr>
              <a:t>לאחר הפתיחה, חולקו קבוצות הדיון ומונו ראשי קבוצות. כל קבוצה התמודדה עם השאלה שהועלתה בסרטון, והתבקשה לקשר אותה להצעה שהועלתה באותו שבוע: שילוב של אישה ברבנות הראשית של ישראל.</a:t>
            </a:r>
            <a:endParaRPr lang="he-IL" sz="1100" dirty="0">
              <a:latin typeface="Arial" pitchFamily="34" charset="0"/>
              <a:cs typeface="David" pitchFamily="2" charset="-79"/>
            </a:endParaRPr>
          </a:p>
          <a:p>
            <a:pPr algn="r" rtl="1">
              <a:defRPr/>
            </a:pPr>
            <a:r>
              <a:rPr lang="he-IL" sz="1100" u="sng" dirty="0">
                <a:latin typeface="Arial" pitchFamily="34" charset="0"/>
                <a:cs typeface="David" pitchFamily="2" charset="-79"/>
              </a:rPr>
              <a:t>התלמידים</a:t>
            </a:r>
            <a:r>
              <a:rPr lang="he-IL" sz="1100" dirty="0">
                <a:latin typeface="Arial" pitchFamily="34" charset="0"/>
                <a:cs typeface="David" pitchFamily="2" charset="-79"/>
              </a:rPr>
              <a:t> נהנו מאוד לדון באופן שיתופי, והרגישו שלדעתם יש חשיבות, מאחר שהיא כתובה ומתייחסים אליה.</a:t>
            </a:r>
            <a:endParaRPr lang="he-IL" sz="1100" dirty="0">
              <a:latin typeface="Rockwell" pitchFamily="18" charset="0"/>
              <a:cs typeface="David" pitchFamily="2" charset="-79"/>
            </a:endParaRPr>
          </a:p>
        </p:txBody>
      </p:sp>
      <p:sp>
        <p:nvSpPr>
          <p:cNvPr id="8200" name="TextBox 22"/>
          <p:cNvSpPr txBox="1">
            <a:spLocks noChangeArrowheads="1"/>
          </p:cNvSpPr>
          <p:nvPr/>
        </p:nvSpPr>
        <p:spPr bwMode="auto">
          <a:xfrm>
            <a:off x="838200" y="2667000"/>
            <a:ext cx="3048000" cy="1784350"/>
          </a:xfrm>
          <a:prstGeom prst="rect">
            <a:avLst/>
          </a:prstGeom>
          <a:noFill/>
          <a:ln w="9525">
            <a:noFill/>
            <a:miter lim="800000"/>
            <a:headEnd/>
            <a:tailEnd/>
          </a:ln>
        </p:spPr>
        <p:txBody>
          <a:bodyPr>
            <a:spAutoFit/>
          </a:bodyPr>
          <a:lstStyle/>
          <a:p>
            <a:pPr algn="ctr" rtl="1"/>
            <a:r>
              <a:rPr lang="he-IL" sz="1100" b="1" u="sng">
                <a:latin typeface="Rockwell" pitchFamily="18" charset="0"/>
                <a:cs typeface="David" pitchFamily="34" charset="-79"/>
              </a:rPr>
              <a:t>סיכום ומסקנות</a:t>
            </a:r>
          </a:p>
          <a:p>
            <a:pPr algn="just" rtl="1"/>
            <a:r>
              <a:rPr lang="he-IL" sz="1100">
                <a:latin typeface="Rockwell" pitchFamily="18" charset="0"/>
                <a:cs typeface="David" pitchFamily="34" charset="-79"/>
              </a:rPr>
              <a:t>לאחר מכן, התכנסנו שוב בכיתה, וכל קבוצה הציגה את הדיון שלה לפי מפת הדיון. בשלב הבא, כל קבוצה קיבלה מפת דיון של קבוצה אחרת, והיה עליה להסביר במה היא דומה לעמדתם ובמה היא שונה. </a:t>
            </a:r>
          </a:p>
          <a:p>
            <a:pPr algn="just" rtl="1"/>
            <a:r>
              <a:rPr lang="he-IL" sz="1100">
                <a:latin typeface="Rockwell" pitchFamily="18" charset="0"/>
                <a:cs typeface="David" pitchFamily="34" charset="-79"/>
              </a:rPr>
              <a:t>ראוי להוסיף, כי בחירת השאלה המורכבת לדיון, הטומנת בחובה סוגיות נוספות אחרות, היא שתרמה להצלחת הדיון בקבוצות, אך </a:t>
            </a:r>
            <a:r>
              <a:rPr lang="he-IL" sz="1100" b="1" u="sng">
                <a:solidFill>
                  <a:srgbClr val="FF99FF"/>
                </a:solidFill>
                <a:latin typeface="Rockwell" pitchFamily="18" charset="0"/>
                <a:cs typeface="David" pitchFamily="34" charset="-79"/>
              </a:rPr>
              <a:t>ללא הדיגלו, דעתם של תלמידים רבים כלל לא היתה נשמעת. </a:t>
            </a:r>
          </a:p>
          <a:p>
            <a:pPr algn="r" rtl="1"/>
            <a:endParaRPr lang="fr-FR" sz="1100">
              <a:latin typeface="Rockwell" pitchFamily="18" charset="0"/>
            </a:endParaRPr>
          </a:p>
        </p:txBody>
      </p:sp>
      <p:sp>
        <p:nvSpPr>
          <p:cNvPr id="28" name="TextBox 27"/>
          <p:cNvSpPr txBox="1"/>
          <p:nvPr/>
        </p:nvSpPr>
        <p:spPr>
          <a:xfrm>
            <a:off x="381000" y="6019800"/>
            <a:ext cx="2209800" cy="738188"/>
          </a:xfrm>
          <a:prstGeom prst="rect">
            <a:avLst/>
          </a:prstGeom>
          <a:noFill/>
        </p:spPr>
        <p:txBody>
          <a:bodyPr>
            <a:spAutoFit/>
          </a:bodyPr>
          <a:lstStyle/>
          <a:p>
            <a:pPr rtl="1" fontAlgn="auto">
              <a:spcBef>
                <a:spcPts val="0"/>
              </a:spcBef>
              <a:spcAft>
                <a:spcPts val="0"/>
              </a:spcAft>
              <a:defRPr/>
            </a:pPr>
            <a:r>
              <a:rPr lang="he-IL" sz="1400" b="1" dirty="0">
                <a:latin typeface="+mn-lt"/>
                <a:cs typeface="Narkisim" pitchFamily="2" charset="-79"/>
              </a:rPr>
              <a:t>קשת נחום</a:t>
            </a:r>
            <a:endParaRPr lang="he-IL" sz="1400" b="1" dirty="0">
              <a:latin typeface="+mn-lt"/>
              <a:cs typeface="Narkisim" pitchFamily="2" charset="-79"/>
            </a:endParaRPr>
          </a:p>
          <a:p>
            <a:pPr rtl="1" fontAlgn="auto">
              <a:spcBef>
                <a:spcPts val="0"/>
              </a:spcBef>
              <a:spcAft>
                <a:spcPts val="0"/>
              </a:spcAft>
              <a:defRPr/>
            </a:pPr>
            <a:r>
              <a:rPr lang="he-IL" sz="1400" dirty="0">
                <a:latin typeface="+mn-lt"/>
                <a:cs typeface="Narkisim" pitchFamily="2" charset="-79"/>
              </a:rPr>
              <a:t>ליידי </a:t>
            </a:r>
            <a:r>
              <a:rPr lang="he-IL" sz="1400" dirty="0">
                <a:latin typeface="+mn-lt"/>
                <a:cs typeface="Narkisim" pitchFamily="2" charset="-79"/>
              </a:rPr>
              <a:t>דייויס תל </a:t>
            </a:r>
            <a:r>
              <a:rPr lang="he-IL" sz="1400" dirty="0">
                <a:latin typeface="+mn-lt"/>
                <a:cs typeface="Narkisim" pitchFamily="2" charset="-79"/>
              </a:rPr>
              <a:t>אביב</a:t>
            </a:r>
          </a:p>
          <a:p>
            <a:pPr rtl="1" fontAlgn="auto">
              <a:spcBef>
                <a:spcPts val="0"/>
              </a:spcBef>
              <a:spcAft>
                <a:spcPts val="0"/>
              </a:spcAft>
              <a:defRPr/>
            </a:pPr>
            <a:r>
              <a:rPr lang="en-US" sz="1400" dirty="0">
                <a:latin typeface="+mn-lt"/>
                <a:cs typeface="Narkisim" pitchFamily="2" charset="-79"/>
              </a:rPr>
              <a:t>www1.amalnet.k12/ldta</a:t>
            </a:r>
            <a:endParaRPr lang="fr-FR" sz="1400" dirty="0">
              <a:latin typeface="+mn-lt"/>
              <a:cs typeface="Narkisim" pitchFamily="2" charset="-79"/>
            </a:endParaRPr>
          </a:p>
        </p:txBody>
      </p:sp>
      <p:sp>
        <p:nvSpPr>
          <p:cNvPr id="8202" name="TextBox 29"/>
          <p:cNvSpPr txBox="1">
            <a:spLocks noChangeArrowheads="1"/>
          </p:cNvSpPr>
          <p:nvPr/>
        </p:nvSpPr>
        <p:spPr bwMode="auto">
          <a:xfrm>
            <a:off x="3200400" y="228600"/>
            <a:ext cx="3810000" cy="1077913"/>
          </a:xfrm>
          <a:prstGeom prst="rect">
            <a:avLst/>
          </a:prstGeom>
          <a:noFill/>
          <a:ln w="9525">
            <a:noFill/>
            <a:miter lim="800000"/>
            <a:headEnd/>
            <a:tailEnd/>
          </a:ln>
        </p:spPr>
        <p:txBody>
          <a:bodyPr>
            <a:spAutoFit/>
          </a:bodyPr>
          <a:lstStyle/>
          <a:p>
            <a:pPr algn="ctr" rtl="1"/>
            <a:r>
              <a:rPr lang="he-IL" sz="2400" b="1" u="sng">
                <a:latin typeface="Rockwell" pitchFamily="18" charset="0"/>
                <a:cs typeface="David" pitchFamily="34" charset="-79"/>
              </a:rPr>
              <a:t>שילוב נשים בדת, האמנם? </a:t>
            </a:r>
          </a:p>
          <a:p>
            <a:pPr algn="ctr" rtl="1"/>
            <a:r>
              <a:rPr lang="he-IL" sz="1400" b="1" u="sng">
                <a:solidFill>
                  <a:srgbClr val="89FD83"/>
                </a:solidFill>
                <a:latin typeface="Rockwell" pitchFamily="18" charset="0"/>
                <a:cs typeface="David" pitchFamily="34" charset="-79"/>
              </a:rPr>
              <a:t>במסגרת שיעור </a:t>
            </a:r>
            <a:r>
              <a:rPr lang="he-IL" sz="2400" b="1" u="sng">
                <a:solidFill>
                  <a:srgbClr val="89FD83"/>
                </a:solidFill>
                <a:latin typeface="Rockwell" pitchFamily="18" charset="0"/>
                <a:cs typeface="David" pitchFamily="34" charset="-79"/>
              </a:rPr>
              <a:t>"דיגלו"</a:t>
            </a:r>
          </a:p>
          <a:p>
            <a:pPr algn="ctr" rtl="1"/>
            <a:r>
              <a:rPr lang="he-IL" sz="1600" b="1" u="sng">
                <a:solidFill>
                  <a:srgbClr val="89FD83"/>
                </a:solidFill>
                <a:latin typeface="Rockwell" pitchFamily="18" charset="0"/>
                <a:cs typeface="David" pitchFamily="34" charset="-79"/>
              </a:rPr>
              <a:t>תרבות ישראל – כיתה ט'</a:t>
            </a:r>
            <a:endParaRPr lang="fr-FR" sz="1600" b="1" u="sng">
              <a:solidFill>
                <a:srgbClr val="89FD83"/>
              </a:solidFill>
              <a:latin typeface="Rockwell" pitchFamily="18" charset="0"/>
            </a:endParaRPr>
          </a:p>
        </p:txBody>
      </p:sp>
      <p:sp>
        <p:nvSpPr>
          <p:cNvPr id="35" name="Heptagon 34"/>
          <p:cNvSpPr/>
          <p:nvPr/>
        </p:nvSpPr>
        <p:spPr>
          <a:xfrm>
            <a:off x="8534400" y="1219200"/>
            <a:ext cx="304800" cy="304800"/>
          </a:xfrm>
          <a:prstGeom prst="hep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e-IL" dirty="0"/>
              <a:t>1</a:t>
            </a:r>
            <a:endParaRPr lang="fr-FR" dirty="0"/>
          </a:p>
        </p:txBody>
      </p:sp>
      <p:sp>
        <p:nvSpPr>
          <p:cNvPr id="36" name="Heptagon 35"/>
          <p:cNvSpPr/>
          <p:nvPr/>
        </p:nvSpPr>
        <p:spPr>
          <a:xfrm>
            <a:off x="8534400" y="3429000"/>
            <a:ext cx="304800" cy="304800"/>
          </a:xfrm>
          <a:prstGeom prst="hept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e-IL" dirty="0"/>
              <a:t>2</a:t>
            </a:r>
            <a:endParaRPr lang="fr-FR" dirty="0"/>
          </a:p>
        </p:txBody>
      </p:sp>
      <p:sp>
        <p:nvSpPr>
          <p:cNvPr id="37" name="Heptagon 36"/>
          <p:cNvSpPr/>
          <p:nvPr/>
        </p:nvSpPr>
        <p:spPr>
          <a:xfrm>
            <a:off x="6400800" y="3352800"/>
            <a:ext cx="304800" cy="304800"/>
          </a:xfrm>
          <a:prstGeom prst="hept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e-IL" dirty="0"/>
              <a:t>3</a:t>
            </a:r>
            <a:endParaRPr lang="fr-FR" dirty="0"/>
          </a:p>
        </p:txBody>
      </p:sp>
      <p:sp>
        <p:nvSpPr>
          <p:cNvPr id="38" name="Heptagon 37"/>
          <p:cNvSpPr/>
          <p:nvPr/>
        </p:nvSpPr>
        <p:spPr>
          <a:xfrm>
            <a:off x="2819400" y="2590800"/>
            <a:ext cx="304800" cy="3048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e-IL" dirty="0"/>
              <a:t>4</a:t>
            </a:r>
            <a:endParaRPr lang="fr-FR" dirty="0"/>
          </a:p>
        </p:txBody>
      </p:sp>
      <p:cxnSp>
        <p:nvCxnSpPr>
          <p:cNvPr id="31" name="Straight Arrow Connector 9"/>
          <p:cNvCxnSpPr/>
          <p:nvPr/>
        </p:nvCxnSpPr>
        <p:spPr>
          <a:xfrm rot="5400000">
            <a:off x="5144294" y="3161506"/>
            <a:ext cx="533400" cy="1588"/>
          </a:xfrm>
          <a:prstGeom prst="straightConnector1">
            <a:avLst/>
          </a:prstGeom>
          <a:ln w="31750" cap="sq" cmpd="sng">
            <a:bevel/>
            <a:tailEnd type="arrow"/>
          </a:ln>
        </p:spPr>
        <p:style>
          <a:lnRef idx="1">
            <a:schemeClr val="accent1"/>
          </a:lnRef>
          <a:fillRef idx="0">
            <a:schemeClr val="accent1"/>
          </a:fillRef>
          <a:effectRef idx="0">
            <a:schemeClr val="accent1"/>
          </a:effectRef>
          <a:fontRef idx="minor">
            <a:schemeClr val="tx1"/>
          </a:fontRef>
        </p:style>
      </p:cxnSp>
      <p:pic>
        <p:nvPicPr>
          <p:cNvPr id="33" name="תמונה 32" descr="מפת דיון 1.jpg"/>
          <p:cNvPicPr>
            <a:picLocks noChangeAspect="1"/>
          </p:cNvPicPr>
          <p:nvPr/>
        </p:nvPicPr>
        <p:blipFill>
          <a:blip r:embed="rId4" cstate="print"/>
          <a:stretch>
            <a:fillRect/>
          </a:stretch>
        </p:blipFill>
        <p:spPr>
          <a:xfrm>
            <a:off x="304800" y="4267200"/>
            <a:ext cx="3315524" cy="1752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3" name="Straight Arrow Connector 9"/>
          <p:cNvCxnSpPr/>
          <p:nvPr/>
        </p:nvCxnSpPr>
        <p:spPr>
          <a:xfrm rot="10800000">
            <a:off x="7010400" y="5867400"/>
            <a:ext cx="838200" cy="1588"/>
          </a:xfrm>
          <a:prstGeom prst="straightConnector1">
            <a:avLst/>
          </a:prstGeom>
          <a:ln w="31750" cap="sq" cmpd="sng">
            <a:beve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9"/>
          <p:cNvCxnSpPr/>
          <p:nvPr/>
        </p:nvCxnSpPr>
        <p:spPr>
          <a:xfrm rot="10800000" flipV="1">
            <a:off x="3429000" y="5638800"/>
            <a:ext cx="838200" cy="304800"/>
          </a:xfrm>
          <a:prstGeom prst="straightConnector1">
            <a:avLst/>
          </a:prstGeom>
          <a:ln w="31750" cap="sq" cmpd="sng">
            <a:beve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9"/>
          <p:cNvCxnSpPr/>
          <p:nvPr/>
        </p:nvCxnSpPr>
        <p:spPr>
          <a:xfrm rot="16200000" flipV="1">
            <a:off x="381794" y="4037806"/>
            <a:ext cx="457200" cy="1588"/>
          </a:xfrm>
          <a:prstGeom prst="straightConnector1">
            <a:avLst/>
          </a:prstGeom>
          <a:ln w="31750" cap="sq" cmpd="sng">
            <a:bevel/>
            <a:tailEnd type="arrow"/>
          </a:ln>
        </p:spPr>
        <p:style>
          <a:lnRef idx="1">
            <a:schemeClr val="accent1"/>
          </a:lnRef>
          <a:fillRef idx="0">
            <a:schemeClr val="accent1"/>
          </a:fillRef>
          <a:effectRef idx="0">
            <a:schemeClr val="accent1"/>
          </a:effectRef>
          <a:fontRef idx="minor">
            <a:schemeClr val="tx1"/>
          </a:fontRef>
        </p:style>
      </p:cxnSp>
      <p:pic>
        <p:nvPicPr>
          <p:cNvPr id="51" name="תמונה 50" descr="shdku 013.jpg"/>
          <p:cNvPicPr>
            <a:picLocks noChangeAspect="1"/>
          </p:cNvPicPr>
          <p:nvPr/>
        </p:nvPicPr>
        <p:blipFill>
          <a:blip r:embed="rId5" cstate="print"/>
          <a:stretch>
            <a:fillRect/>
          </a:stretch>
        </p:blipFill>
        <p:spPr>
          <a:xfrm>
            <a:off x="0" y="0"/>
            <a:ext cx="1879600" cy="1409700"/>
          </a:xfrm>
          <a:prstGeom prst="rect">
            <a:avLst/>
          </a:prstGeom>
          <a:ln>
            <a:noFill/>
          </a:ln>
          <a:effectLst>
            <a:softEdge rad="112500"/>
          </a:effectLst>
        </p:spPr>
      </p:pic>
      <p:pic>
        <p:nvPicPr>
          <p:cNvPr id="52" name="תמונה 51" descr="shdku 014.jpg"/>
          <p:cNvPicPr>
            <a:picLocks noChangeAspect="1"/>
          </p:cNvPicPr>
          <p:nvPr/>
        </p:nvPicPr>
        <p:blipFill>
          <a:blip r:embed="rId6" cstate="print"/>
          <a:stretch>
            <a:fillRect/>
          </a:stretch>
        </p:blipFill>
        <p:spPr>
          <a:xfrm>
            <a:off x="1447800" y="381000"/>
            <a:ext cx="1752600" cy="1314450"/>
          </a:xfrm>
          <a:prstGeom prst="rect">
            <a:avLst/>
          </a:prstGeom>
          <a:ln>
            <a:noFill/>
          </a:ln>
          <a:effectLst>
            <a:softEdge rad="112500"/>
          </a:effectLst>
        </p:spPr>
      </p:pic>
      <p:pic>
        <p:nvPicPr>
          <p:cNvPr id="53" name="תמונה 52" descr="דתיות.jpg"/>
          <p:cNvPicPr>
            <a:picLocks noChangeAspect="1"/>
          </p:cNvPicPr>
          <p:nvPr/>
        </p:nvPicPr>
        <p:blipFill>
          <a:blip r:embed="rId7" cstate="print"/>
          <a:stretch>
            <a:fillRect/>
          </a:stretch>
        </p:blipFill>
        <p:spPr>
          <a:xfrm rot="20650891">
            <a:off x="515222" y="1582022"/>
            <a:ext cx="1143673" cy="11436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6" name="תמונה 55" descr="kids_0.jpg"/>
          <p:cNvPicPr>
            <a:picLocks noChangeAspect="1"/>
          </p:cNvPicPr>
          <p:nvPr/>
        </p:nvPicPr>
        <p:blipFill>
          <a:blip r:embed="rId8" cstate="print"/>
          <a:stretch>
            <a:fillRect/>
          </a:stretch>
        </p:blipFill>
        <p:spPr>
          <a:xfrm rot="21180422">
            <a:off x="6770089" y="200358"/>
            <a:ext cx="2147031" cy="894595"/>
          </a:xfrm>
          <a:prstGeom prst="ellipse">
            <a:avLst/>
          </a:prstGeom>
          <a:ln>
            <a:noFill/>
          </a:ln>
          <a:effectLst>
            <a:softEdge rad="112500"/>
          </a:effectLst>
        </p:spPr>
      </p:pic>
      <p:sp>
        <p:nvSpPr>
          <p:cNvPr id="59" name="Heptagon 36"/>
          <p:cNvSpPr/>
          <p:nvPr/>
        </p:nvSpPr>
        <p:spPr>
          <a:xfrm>
            <a:off x="1600200" y="1828800"/>
            <a:ext cx="304800" cy="304800"/>
          </a:xfrm>
          <a:prstGeom prst="hept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e-IL" b="1" dirty="0"/>
              <a:t>?</a:t>
            </a:r>
            <a:endParaRPr lang="fr-FR" b="1" dirty="0"/>
          </a:p>
        </p:txBody>
      </p:sp>
      <p:sp>
        <p:nvSpPr>
          <p:cNvPr id="25" name="TextBox 2"/>
          <p:cNvSpPr txBox="1">
            <a:spLocks noChangeArrowheads="1"/>
          </p:cNvSpPr>
          <p:nvPr/>
        </p:nvSpPr>
        <p:spPr bwMode="auto">
          <a:xfrm rot="21010221">
            <a:off x="6851650" y="6015038"/>
            <a:ext cx="2001838" cy="430212"/>
          </a:xfrm>
          <a:prstGeom prst="rect">
            <a:avLst/>
          </a:prstGeom>
          <a:solidFill>
            <a:schemeClr val="accent3">
              <a:lumMod val="20000"/>
              <a:lumOff val="80000"/>
            </a:schemeClr>
          </a:solidFill>
          <a:ln w="9525">
            <a:noFill/>
            <a:miter lim="800000"/>
            <a:headEnd/>
            <a:tailEnd/>
          </a:ln>
        </p:spPr>
        <p:txBody>
          <a:bodyPr>
            <a:spAutoFit/>
          </a:bodyPr>
          <a:lstStyle/>
          <a:p>
            <a:pPr algn="ctr">
              <a:defRPr/>
            </a:pPr>
            <a:r>
              <a:rPr lang="he-IL" sz="1100" dirty="0">
                <a:solidFill>
                  <a:srgbClr val="C00000"/>
                </a:solidFill>
                <a:effectLst>
                  <a:outerShdw blurRad="38100" dist="38100" dir="2700000" algn="tl">
                    <a:srgbClr val="000000">
                      <a:alpha val="43137"/>
                    </a:srgbClr>
                  </a:outerShdw>
                </a:effectLst>
                <a:latin typeface="Rockwell" pitchFamily="18" charset="0"/>
                <a:cs typeface="Narkisim" pitchFamily="2" charset="-79"/>
              </a:rPr>
              <a:t>"אף פעם לא חשבנו על הנושא הזה, ובדיון ראינו שיש המון מה לומר."</a:t>
            </a:r>
            <a:endParaRPr lang="he-IL" sz="1100" dirty="0">
              <a:solidFill>
                <a:srgbClr val="C00000"/>
              </a:solidFill>
              <a:effectLst>
                <a:outerShdw blurRad="38100" dist="38100" dir="2700000" algn="tl">
                  <a:srgbClr val="000000">
                    <a:alpha val="43137"/>
                  </a:srgbClr>
                </a:outerShdw>
              </a:effectLst>
              <a:latin typeface="Rockwell" pitchFamily="18" charset="0"/>
              <a:cs typeface="Narkisim" pitchFamily="2"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914400" y="0"/>
            <a:ext cx="7603200" cy="1062832"/>
          </a:xfrm>
        </p:spPr>
        <p:txBody>
          <a:bodyPr tIns="22859">
            <a:normAutofit/>
          </a:bodyPr>
          <a:lstStyle/>
          <a:p>
            <a:pPr algn="r" rt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he-IL" sz="3300" dirty="0" smtClean="0">
                <a:solidFill>
                  <a:schemeClr val="bg1"/>
                </a:solidFill>
              </a:rPr>
              <a:t> </a:t>
            </a:r>
            <a:r>
              <a:rPr lang="he-IL" sz="3300" dirty="0" smtClean="0">
                <a:solidFill>
                  <a:schemeClr val="accent1">
                    <a:lumMod val="60000"/>
                    <a:lumOff val="40000"/>
                  </a:schemeClr>
                </a:solidFill>
              </a:rPr>
              <a:t>לימוד נושא ההזנה בכיתה ט' באמצעות בנייה משותפת של </a:t>
            </a:r>
            <a:r>
              <a:rPr lang="he-IL" sz="3300" dirty="0" err="1" smtClean="0">
                <a:solidFill>
                  <a:schemeClr val="accent1">
                    <a:lumMod val="60000"/>
                    <a:lumOff val="40000"/>
                  </a:schemeClr>
                </a:solidFill>
              </a:rPr>
              <a:t>וויקי</a:t>
            </a:r>
            <a:endParaRPr lang="en-US" sz="3300" dirty="0" smtClean="0">
              <a:solidFill>
                <a:schemeClr val="accent1">
                  <a:lumMod val="60000"/>
                  <a:lumOff val="40000"/>
                </a:schemeClr>
              </a:solidFill>
            </a:endParaRPr>
          </a:p>
        </p:txBody>
      </p:sp>
      <p:sp>
        <p:nvSpPr>
          <p:cNvPr id="3075" name="Rectangle 2"/>
          <p:cNvSpPr>
            <a:spLocks noGrp="1" noChangeArrowheads="1"/>
          </p:cNvSpPr>
          <p:nvPr>
            <p:ph sz="half" idx="1"/>
          </p:nvPr>
        </p:nvSpPr>
        <p:spPr>
          <a:xfrm>
            <a:off x="4848480" y="1355183"/>
            <a:ext cx="3732480" cy="3110727"/>
          </a:xfrm>
          <a:solidFill>
            <a:schemeClr val="accent3">
              <a:lumMod val="60000"/>
              <a:lumOff val="40000"/>
            </a:schemeClr>
          </a:solidFill>
        </p:spPr>
        <p:txBody>
          <a:bodyPr tIns="16001">
            <a:normAutofit lnSpcReduction="10000"/>
          </a:bodyPr>
          <a:lstStyle/>
          <a:p>
            <a:pPr marL="391686" indent="-293764" algn="r" rtl="1">
              <a:spcBef>
                <a:spcPts val="250"/>
              </a:spcBef>
              <a:buSzPct val="45000"/>
              <a:buNone/>
              <a:tabLst>
                <a:tab pos="656650" algn="l"/>
                <a:tab pos="1313299" algn="l"/>
                <a:tab pos="1969949" algn="l"/>
                <a:tab pos="2626599" algn="l"/>
                <a:tab pos="3283248" algn="l"/>
                <a:tab pos="3939898" algn="l"/>
              </a:tabLst>
              <a:defRPr/>
            </a:pPr>
            <a:r>
              <a:rPr lang="he-IL" sz="1800" b="1" dirty="0" smtClean="0">
                <a:solidFill>
                  <a:srgbClr val="FFFF00"/>
                </a:solidFill>
                <a:cs typeface="Arial" charset="0"/>
              </a:rPr>
              <a:t>מטרות היחידה</a:t>
            </a:r>
            <a:r>
              <a:rPr lang="en-US" sz="1800" b="1" dirty="0" smtClean="0">
                <a:solidFill>
                  <a:srgbClr val="FFFF00"/>
                </a:solidFill>
                <a:cs typeface="Arial" charset="0"/>
              </a:rPr>
              <a:t>:</a:t>
            </a:r>
          </a:p>
          <a:p>
            <a:pPr marL="248836" indent="0" algn="r" rtl="1">
              <a:spcBef>
                <a:spcPts val="250"/>
              </a:spcBef>
              <a:buSzPct val="45000"/>
              <a:buNone/>
              <a:tabLst>
                <a:tab pos="656650" algn="l"/>
                <a:tab pos="1313299" algn="l"/>
                <a:tab pos="1969949" algn="l"/>
                <a:tab pos="2626599" algn="l"/>
                <a:tab pos="3283248" algn="l"/>
                <a:tab pos="3939898" algn="l"/>
              </a:tabLst>
              <a:defRPr/>
            </a:pPr>
            <a:r>
              <a:rPr lang="he-IL" sz="1600" dirty="0" smtClean="0">
                <a:solidFill>
                  <a:schemeClr val="bg1"/>
                </a:solidFill>
                <a:cs typeface="Arial" charset="0"/>
              </a:rPr>
              <a:t>פיתוח האוריינות באינטרנט</a:t>
            </a:r>
            <a:endParaRPr lang="en-US" sz="1600" dirty="0" smtClean="0">
              <a:solidFill>
                <a:schemeClr val="bg1"/>
              </a:solidFill>
              <a:cs typeface="Arial" charset="0"/>
            </a:endParaRPr>
          </a:p>
          <a:p>
            <a:pPr marL="248836" indent="0" algn="r" rtl="1">
              <a:spcBef>
                <a:spcPts val="250"/>
              </a:spcBef>
              <a:buSzPct val="45000"/>
              <a:buNone/>
              <a:tabLst>
                <a:tab pos="656650" algn="l"/>
                <a:tab pos="1313299" algn="l"/>
                <a:tab pos="1969949" algn="l"/>
                <a:tab pos="2626599" algn="l"/>
                <a:tab pos="3283248" algn="l"/>
                <a:tab pos="3939898" algn="l"/>
              </a:tabLst>
              <a:defRPr/>
            </a:pPr>
            <a:r>
              <a:rPr lang="he-IL" sz="1600" dirty="0" smtClean="0">
                <a:solidFill>
                  <a:schemeClr val="bg1"/>
                </a:solidFill>
                <a:cs typeface="Arial" charset="0"/>
              </a:rPr>
              <a:t>פיתוח כישורי למידה עצמאיים</a:t>
            </a:r>
            <a:endParaRPr lang="en-US" sz="1600" dirty="0" smtClean="0">
              <a:solidFill>
                <a:schemeClr val="bg1"/>
              </a:solidFill>
              <a:cs typeface="Arial" charset="0"/>
            </a:endParaRPr>
          </a:p>
          <a:p>
            <a:pPr marL="248836" indent="0" algn="r" rtl="1">
              <a:spcBef>
                <a:spcPts val="250"/>
              </a:spcBef>
              <a:buSzPct val="45000"/>
              <a:buNone/>
              <a:tabLst>
                <a:tab pos="656650" algn="l"/>
                <a:tab pos="1313299" algn="l"/>
                <a:tab pos="1969949" algn="l"/>
                <a:tab pos="2626599" algn="l"/>
                <a:tab pos="3283248" algn="l"/>
                <a:tab pos="3939898" algn="l"/>
              </a:tabLst>
              <a:defRPr/>
            </a:pPr>
            <a:r>
              <a:rPr lang="he-IL" sz="1600" dirty="0" smtClean="0">
                <a:solidFill>
                  <a:schemeClr val="bg1"/>
                </a:solidFill>
                <a:cs typeface="Arial" charset="0"/>
              </a:rPr>
              <a:t>פיתוח יכולות הערכת ולמידת עמיתים</a:t>
            </a:r>
            <a:endParaRPr lang="en-US" sz="1600" dirty="0" smtClean="0">
              <a:solidFill>
                <a:schemeClr val="bg1"/>
              </a:solidFill>
              <a:cs typeface="Arial" charset="0"/>
            </a:endParaRPr>
          </a:p>
          <a:p>
            <a:pPr marL="248836" indent="0" algn="r" rtl="1">
              <a:spcBef>
                <a:spcPts val="250"/>
              </a:spcBef>
              <a:buSzPct val="45000"/>
              <a:buNone/>
              <a:tabLst>
                <a:tab pos="656650" algn="l"/>
                <a:tab pos="1313299" algn="l"/>
                <a:tab pos="1969949" algn="l"/>
                <a:tab pos="2626599" algn="l"/>
                <a:tab pos="3283248" algn="l"/>
                <a:tab pos="3939898" algn="l"/>
              </a:tabLst>
              <a:defRPr/>
            </a:pPr>
            <a:r>
              <a:rPr lang="he-IL" sz="1600" dirty="0" smtClean="0">
                <a:solidFill>
                  <a:schemeClr val="bg1"/>
                </a:solidFill>
                <a:cs typeface="Arial" charset="0"/>
              </a:rPr>
              <a:t>פיתוח היכולת ליצור קשרים רוחביים בנושאי לימוד</a:t>
            </a:r>
          </a:p>
          <a:p>
            <a:pPr marL="248836" indent="0" algn="r" rtl="1">
              <a:spcBef>
                <a:spcPts val="250"/>
              </a:spcBef>
              <a:buSzPct val="45000"/>
              <a:buNone/>
              <a:tabLst>
                <a:tab pos="656650" algn="l"/>
                <a:tab pos="1313299" algn="l"/>
                <a:tab pos="1969949" algn="l"/>
                <a:tab pos="2626599" algn="l"/>
                <a:tab pos="3283248" algn="l"/>
                <a:tab pos="3939898" algn="l"/>
              </a:tabLst>
              <a:defRPr/>
            </a:pPr>
            <a:endParaRPr lang="en-US" sz="1600" dirty="0" smtClean="0">
              <a:solidFill>
                <a:schemeClr val="bg1"/>
              </a:solidFill>
              <a:cs typeface="Arial" charset="0"/>
            </a:endParaRPr>
          </a:p>
          <a:p>
            <a:pPr marL="391686" indent="-293764" algn="r" rtl="1">
              <a:spcBef>
                <a:spcPts val="250"/>
              </a:spcBef>
              <a:buSzPct val="45000"/>
              <a:buNone/>
              <a:tabLst>
                <a:tab pos="656650" algn="l"/>
                <a:tab pos="1313299" algn="l"/>
                <a:tab pos="1969949" algn="l"/>
                <a:tab pos="2626599" algn="l"/>
                <a:tab pos="3283248" algn="l"/>
                <a:tab pos="3939898" algn="l"/>
              </a:tabLst>
              <a:defRPr/>
            </a:pPr>
            <a:r>
              <a:rPr lang="he-IL" sz="1600" b="1" dirty="0" smtClean="0">
                <a:solidFill>
                  <a:srgbClr val="FFFF00"/>
                </a:solidFill>
                <a:cs typeface="Arial" charset="0"/>
              </a:rPr>
              <a:t>מטרות בתחום התוכן</a:t>
            </a:r>
            <a:endParaRPr lang="en-US" sz="1600" b="1" dirty="0" smtClean="0">
              <a:solidFill>
                <a:srgbClr val="FFFF00"/>
              </a:solidFill>
              <a:cs typeface="Arial" charset="0"/>
            </a:endParaRPr>
          </a:p>
          <a:p>
            <a:pPr marL="248836" indent="0" algn="r" rtl="1">
              <a:spcBef>
                <a:spcPts val="250"/>
              </a:spcBef>
              <a:buSzPct val="45000"/>
              <a:buNone/>
              <a:tabLst>
                <a:tab pos="656650" algn="l"/>
                <a:tab pos="1313299" algn="l"/>
                <a:tab pos="1969949" algn="l"/>
                <a:tab pos="2626599" algn="l"/>
                <a:tab pos="3283248" algn="l"/>
                <a:tab pos="3939898" algn="l"/>
              </a:tabLst>
              <a:defRPr/>
            </a:pPr>
            <a:r>
              <a:rPr lang="he-IL" sz="1600" dirty="0" smtClean="0">
                <a:solidFill>
                  <a:schemeClr val="bg1"/>
                </a:solidFill>
                <a:cs typeface="Arial" charset="0"/>
              </a:rPr>
              <a:t>התלמיד יילמד מושגים שונים בנושא ההזנה</a:t>
            </a:r>
            <a:endParaRPr lang="en-US" sz="1600" dirty="0" smtClean="0">
              <a:solidFill>
                <a:schemeClr val="bg1"/>
              </a:solidFill>
              <a:cs typeface="Arial" charset="0"/>
            </a:endParaRPr>
          </a:p>
          <a:p>
            <a:pPr marL="248836" indent="0" algn="r" rtl="1">
              <a:spcBef>
                <a:spcPts val="250"/>
              </a:spcBef>
              <a:buSzPct val="45000"/>
              <a:buNone/>
              <a:tabLst>
                <a:tab pos="656650" algn="l"/>
                <a:tab pos="1313299" algn="l"/>
                <a:tab pos="1969949" algn="l"/>
                <a:tab pos="2626599" algn="l"/>
                <a:tab pos="3283248" algn="l"/>
                <a:tab pos="3939898" algn="l"/>
              </a:tabLst>
              <a:defRPr/>
            </a:pPr>
            <a:r>
              <a:rPr lang="he-IL" sz="1600" dirty="0" smtClean="0">
                <a:solidFill>
                  <a:schemeClr val="bg1"/>
                </a:solidFill>
                <a:cs typeface="Arial" charset="0"/>
              </a:rPr>
              <a:t>התלמיד יקשר בין המושגים השונים ויפתח את הבנת התהליכים באופן עצמאי</a:t>
            </a:r>
            <a:endParaRPr lang="en-US" sz="1600" dirty="0" smtClean="0">
              <a:solidFill>
                <a:schemeClr val="bg1"/>
              </a:solidFill>
              <a:cs typeface="Arial" charset="0"/>
            </a:endParaRPr>
          </a:p>
        </p:txBody>
      </p:sp>
      <p:sp>
        <p:nvSpPr>
          <p:cNvPr id="3077" name="Text Box 4"/>
          <p:cNvSpPr txBox="1">
            <a:spLocks noChangeArrowheads="1"/>
          </p:cNvSpPr>
          <p:nvPr/>
        </p:nvSpPr>
        <p:spPr bwMode="auto">
          <a:xfrm>
            <a:off x="4779359" y="4535036"/>
            <a:ext cx="3719520" cy="170225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11429" rIns="0" bIns="0"/>
          <a:lstStyle/>
          <a:p>
            <a:pPr marL="391686" indent="-293764">
              <a:lnSpc>
                <a:spcPct val="95000"/>
              </a:lnSpc>
              <a:spcAft>
                <a:spcPts val="1293"/>
              </a:spcAft>
              <a:buSzPct val="45000"/>
              <a:tabLst>
                <a:tab pos="656650" algn="l"/>
                <a:tab pos="1313299" algn="l"/>
                <a:tab pos="1969949" algn="l"/>
                <a:tab pos="2626599" algn="l"/>
                <a:tab pos="3283248" algn="l"/>
                <a:tab pos="3939898" algn="l"/>
              </a:tabLst>
              <a:defRPr/>
            </a:pPr>
            <a:r>
              <a:rPr lang="he-IL" b="1" dirty="0">
                <a:solidFill>
                  <a:schemeClr val="tx1"/>
                </a:solidFill>
                <a:latin typeface="Arial" pitchFamily="34" charset="0"/>
                <a:cs typeface="Arial" pitchFamily="34" charset="0"/>
              </a:rPr>
              <a:t>הכלי הטכנולוגי</a:t>
            </a:r>
            <a:r>
              <a:rPr lang="en-US" b="1" dirty="0">
                <a:solidFill>
                  <a:schemeClr val="tx1"/>
                </a:solidFill>
                <a:latin typeface="Arial" pitchFamily="34" charset="0"/>
                <a:cs typeface="Arial" pitchFamily="34" charset="0"/>
              </a:rPr>
              <a:t>:</a:t>
            </a:r>
          </a:p>
          <a:p>
            <a:pPr marL="248836">
              <a:lnSpc>
                <a:spcPct val="95000"/>
              </a:lnSpc>
              <a:spcAft>
                <a:spcPts val="1293"/>
              </a:spcAft>
              <a:buSzPct val="45000"/>
              <a:tabLst>
                <a:tab pos="656650" algn="l"/>
                <a:tab pos="1313299" algn="l"/>
                <a:tab pos="1969949" algn="l"/>
                <a:tab pos="2626599" algn="l"/>
                <a:tab pos="3283248" algn="l"/>
                <a:tab pos="3939898" algn="l"/>
              </a:tabLst>
              <a:defRPr/>
            </a:pPr>
            <a:r>
              <a:rPr lang="he-IL" dirty="0">
                <a:solidFill>
                  <a:schemeClr val="bg1"/>
                </a:solidFill>
                <a:latin typeface="Arial" pitchFamily="34" charset="0"/>
                <a:cs typeface="Arial" pitchFamily="34" charset="0"/>
              </a:rPr>
              <a:t>נעשה שימוש בפלטפורמת </a:t>
            </a:r>
            <a:r>
              <a:rPr lang="he-IL" dirty="0" err="1">
                <a:solidFill>
                  <a:schemeClr val="bg1"/>
                </a:solidFill>
                <a:latin typeface="Arial" pitchFamily="34" charset="0"/>
                <a:cs typeface="Arial" pitchFamily="34" charset="0"/>
              </a:rPr>
              <a:t>הוויקי</a:t>
            </a:r>
            <a:r>
              <a:rPr lang="he-IL" dirty="0">
                <a:solidFill>
                  <a:schemeClr val="bg1"/>
                </a:solidFill>
                <a:latin typeface="Arial" pitchFamily="34" charset="0"/>
                <a:cs typeface="Arial" pitchFamily="34" charset="0"/>
              </a:rPr>
              <a:t>, אשר מאפשרת לכתוב במשותף ערכים המתקשרים אחד לשני באמצעות הכנסת קישורים מערך לערך. כמו כן, היא מאפשרת דיון כתוב בצמוד לערך</a:t>
            </a:r>
            <a:r>
              <a:rPr lang="en-US" dirty="0">
                <a:solidFill>
                  <a:schemeClr val="bg1"/>
                </a:solidFill>
                <a:latin typeface="Arial" pitchFamily="34" charset="0"/>
                <a:cs typeface="Arial" pitchFamily="34" charset="0"/>
              </a:rPr>
              <a:t>.</a:t>
            </a:r>
          </a:p>
        </p:txBody>
      </p:sp>
      <p:sp>
        <p:nvSpPr>
          <p:cNvPr id="3078" name="Text Box 5"/>
          <p:cNvSpPr txBox="1">
            <a:spLocks noChangeArrowheads="1"/>
          </p:cNvSpPr>
          <p:nvPr/>
        </p:nvSpPr>
        <p:spPr bwMode="auto">
          <a:xfrm>
            <a:off x="424800" y="4742416"/>
            <a:ext cx="4147200" cy="18107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0" tIns="11429" rIns="0" bIns="0"/>
          <a:lstStyle/>
          <a:p>
            <a:pPr marL="391686" indent="-293764" algn="r" rtl="1">
              <a:lnSpc>
                <a:spcPct val="95000"/>
              </a:lnSpc>
              <a:spcAft>
                <a:spcPts val="1293"/>
              </a:spcAft>
              <a:buSzPct val="45000"/>
              <a:tabLst>
                <a:tab pos="656650" algn="l"/>
                <a:tab pos="1313299" algn="l"/>
                <a:tab pos="1969949" algn="l"/>
                <a:tab pos="2626599" algn="l"/>
                <a:tab pos="3283248" algn="l"/>
                <a:tab pos="3939898" algn="l"/>
              </a:tabLst>
              <a:defRPr/>
            </a:pPr>
            <a:r>
              <a:rPr lang="he-IL" b="1" dirty="0">
                <a:solidFill>
                  <a:srgbClr val="FF0000"/>
                </a:solidFill>
                <a:latin typeface="Arial" pitchFamily="34" charset="0"/>
                <a:cs typeface="Arial" pitchFamily="34" charset="0"/>
              </a:rPr>
              <a:t>סיכום</a:t>
            </a:r>
            <a:endParaRPr lang="en-US" b="1" dirty="0">
              <a:solidFill>
                <a:srgbClr val="FF0000"/>
              </a:solidFill>
              <a:latin typeface="Arial" pitchFamily="34" charset="0"/>
              <a:cs typeface="Arial" pitchFamily="34" charset="0"/>
            </a:endParaRPr>
          </a:p>
          <a:p>
            <a:pPr marL="248836" algn="r">
              <a:buSzPct val="45000"/>
              <a:tabLst>
                <a:tab pos="656650" algn="l"/>
                <a:tab pos="1313299" algn="l"/>
                <a:tab pos="1969949" algn="l"/>
                <a:tab pos="2626599" algn="l"/>
                <a:tab pos="3283248" algn="l"/>
                <a:tab pos="3939898" algn="l"/>
              </a:tabLst>
              <a:defRPr/>
            </a:pPr>
            <a:r>
              <a:rPr lang="he-IL" dirty="0">
                <a:solidFill>
                  <a:schemeClr val="bg1"/>
                </a:solidFill>
                <a:latin typeface="Arial" pitchFamily="34" charset="0"/>
                <a:cs typeface="Arial" pitchFamily="34" charset="0"/>
              </a:rPr>
              <a:t>רוב התלמידים מצאו עניין בתהליך</a:t>
            </a:r>
            <a:endParaRPr lang="en-US" dirty="0">
              <a:solidFill>
                <a:schemeClr val="bg1"/>
              </a:solidFill>
              <a:latin typeface="Arial" pitchFamily="34" charset="0"/>
              <a:cs typeface="Arial" pitchFamily="34" charset="0"/>
            </a:endParaRPr>
          </a:p>
          <a:p>
            <a:pPr marL="248836" algn="r">
              <a:buSzPct val="45000"/>
              <a:tabLst>
                <a:tab pos="656650" algn="l"/>
                <a:tab pos="1313299" algn="l"/>
                <a:tab pos="1969949" algn="l"/>
                <a:tab pos="2626599" algn="l"/>
                <a:tab pos="3283248" algn="l"/>
                <a:tab pos="3939898" algn="l"/>
              </a:tabLst>
              <a:defRPr/>
            </a:pPr>
            <a:r>
              <a:rPr lang="he-IL" dirty="0">
                <a:solidFill>
                  <a:schemeClr val="bg1"/>
                </a:solidFill>
                <a:latin typeface="Arial" pitchFamily="34" charset="0"/>
                <a:cs typeface="Arial" pitchFamily="34" charset="0"/>
              </a:rPr>
              <a:t>תלמידים שבדרך כלל מיעטו להשתתף בשיעור, מצאו ערוץ ביטוי והתבלטו בפרויקט</a:t>
            </a:r>
            <a:r>
              <a:rPr lang="en-US" dirty="0">
                <a:solidFill>
                  <a:schemeClr val="bg1"/>
                </a:solidFill>
                <a:latin typeface="Arial" pitchFamily="34" charset="0"/>
                <a:cs typeface="Arial" pitchFamily="34" charset="0"/>
              </a:rPr>
              <a:t> </a:t>
            </a:r>
          </a:p>
          <a:p>
            <a:pPr marL="248836" algn="r">
              <a:buSzPct val="45000"/>
              <a:tabLst>
                <a:tab pos="656650" algn="l"/>
                <a:tab pos="1313299" algn="l"/>
                <a:tab pos="1969949" algn="l"/>
                <a:tab pos="2626599" algn="l"/>
                <a:tab pos="3283248" algn="l"/>
                <a:tab pos="3939898" algn="l"/>
              </a:tabLst>
              <a:defRPr/>
            </a:pPr>
            <a:r>
              <a:rPr lang="he-IL" dirty="0">
                <a:solidFill>
                  <a:schemeClr val="bg1"/>
                </a:solidFill>
                <a:latin typeface="Arial" pitchFamily="34" charset="0"/>
                <a:cs typeface="Arial" pitchFamily="34" charset="0"/>
              </a:rPr>
              <a:t>	יש להקפיד על חלוקת המשימה לשלבים קצרים</a:t>
            </a:r>
            <a:endParaRPr lang="en-US" dirty="0">
              <a:solidFill>
                <a:schemeClr val="bg1"/>
              </a:solidFill>
              <a:latin typeface="Arial" pitchFamily="34" charset="0"/>
              <a:cs typeface="Arial" pitchFamily="34" charset="0"/>
            </a:endParaRPr>
          </a:p>
          <a:p>
            <a:pPr marL="391686" indent="-293764">
              <a:lnSpc>
                <a:spcPct val="95000"/>
              </a:lnSpc>
              <a:spcAft>
                <a:spcPts val="1293"/>
              </a:spcAft>
              <a:buSzPct val="45000"/>
              <a:tabLst>
                <a:tab pos="656650" algn="l"/>
                <a:tab pos="1313299" algn="l"/>
                <a:tab pos="1969949" algn="l"/>
                <a:tab pos="2626599" algn="l"/>
                <a:tab pos="3283248" algn="l"/>
                <a:tab pos="3939898" algn="l"/>
              </a:tabLst>
              <a:defRPr/>
            </a:pPr>
            <a:endParaRPr lang="en-US" dirty="0">
              <a:solidFill>
                <a:schemeClr val="bg1"/>
              </a:solidFill>
              <a:latin typeface="Arial" pitchFamily="34" charset="0"/>
              <a:cs typeface="Arial" pitchFamily="34" charset="0"/>
            </a:endParaRPr>
          </a:p>
        </p:txBody>
      </p:sp>
      <p:sp>
        <p:nvSpPr>
          <p:cNvPr id="14346" name="Text Box 6"/>
          <p:cNvSpPr txBox="1">
            <a:spLocks noChangeArrowheads="1"/>
          </p:cNvSpPr>
          <p:nvPr/>
        </p:nvSpPr>
        <p:spPr bwMode="auto">
          <a:xfrm>
            <a:off x="4148640" y="6368349"/>
            <a:ext cx="4341600" cy="489651"/>
          </a:xfrm>
          <a:prstGeom prst="rect">
            <a:avLst/>
          </a:prstGeom>
          <a:noFill/>
          <a:ln w="9525">
            <a:noFill/>
            <a:round/>
            <a:headEnd/>
            <a:tailEnd/>
          </a:ln>
        </p:spPr>
        <p:txBody>
          <a:bodyPr lIns="0" tIns="10287" rIns="0" bIns="0"/>
          <a:lstStyle/>
          <a:p>
            <a:pPr marL="391686" indent="-293764" algn="r" rtl="1">
              <a:lnSpc>
                <a:spcPct val="95000"/>
              </a:lnSpc>
              <a:spcAft>
                <a:spcPts val="1293"/>
              </a:spcAft>
              <a:buSzPct val="45000"/>
              <a:tabLst>
                <a:tab pos="656650" algn="l"/>
                <a:tab pos="1313299" algn="l"/>
                <a:tab pos="1969949" algn="l"/>
                <a:tab pos="2626599" algn="l"/>
                <a:tab pos="3283248" algn="l"/>
                <a:tab pos="3939898" algn="l"/>
              </a:tabLst>
            </a:pPr>
            <a:r>
              <a:rPr lang="he-IL" dirty="0">
                <a:solidFill>
                  <a:srgbClr val="000000"/>
                </a:solidFill>
                <a:latin typeface="Times New Roman" pitchFamily="18" charset="0"/>
                <a:cs typeface="Times New Roman" pitchFamily="18" charset="0"/>
              </a:rPr>
              <a:t>מגיש: רם תמיר, בי"ס </a:t>
            </a:r>
            <a:r>
              <a:rPr lang="he-IL" dirty="0" err="1">
                <a:solidFill>
                  <a:srgbClr val="000000"/>
                </a:solidFill>
                <a:latin typeface="Times New Roman" pitchFamily="18" charset="0"/>
                <a:cs typeface="Times New Roman" pitchFamily="18" charset="0"/>
              </a:rPr>
              <a:t>זינמן</a:t>
            </a:r>
            <a:r>
              <a:rPr lang="he-IL" dirty="0">
                <a:solidFill>
                  <a:srgbClr val="000000"/>
                </a:solidFill>
                <a:latin typeface="Times New Roman" pitchFamily="18" charset="0"/>
                <a:cs typeface="Times New Roman" pitchFamily="18" charset="0"/>
              </a:rPr>
              <a:t>, דימונה</a:t>
            </a:r>
            <a:r>
              <a:rPr lang="en-US" dirty="0">
                <a:solidFill>
                  <a:srgbClr val="000000"/>
                </a:solidFill>
                <a:latin typeface="Times New Roman" pitchFamily="18" charset="0"/>
                <a:cs typeface="Times New Roman" pitchFamily="18" charset="0"/>
              </a:rPr>
              <a:t>.</a:t>
            </a:r>
          </a:p>
        </p:txBody>
      </p:sp>
      <p:sp>
        <p:nvSpPr>
          <p:cNvPr id="8" name="Rounded Rectangle 7"/>
          <p:cNvSpPr/>
          <p:nvPr/>
        </p:nvSpPr>
        <p:spPr>
          <a:xfrm rot="21319781">
            <a:off x="525680" y="1158875"/>
            <a:ext cx="4285440" cy="3728565"/>
          </a:xfrm>
          <a:prstGeom prst="round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marL="248836" indent="-293764" algn="r" rtl="1">
              <a:buSzPct val="45000"/>
              <a:tabLst>
                <a:tab pos="656650" algn="l"/>
                <a:tab pos="1313299" algn="l"/>
                <a:tab pos="1969949" algn="l"/>
                <a:tab pos="2626599" algn="l"/>
                <a:tab pos="3283248" algn="l"/>
                <a:tab pos="3939898" algn="l"/>
              </a:tabLst>
              <a:defRPr/>
            </a:pPr>
            <a:r>
              <a:rPr lang="he-IL" b="1" dirty="0">
                <a:solidFill>
                  <a:srgbClr val="FFFF00"/>
                </a:solidFill>
                <a:latin typeface="Arial" pitchFamily="34" charset="0"/>
                <a:cs typeface="Arial" pitchFamily="34" charset="0"/>
              </a:rPr>
              <a:t>	</a:t>
            </a:r>
            <a:r>
              <a:rPr lang="he-IL" b="1" dirty="0">
                <a:solidFill>
                  <a:srgbClr val="FF0000"/>
                </a:solidFill>
                <a:latin typeface="Arial" pitchFamily="34" charset="0"/>
                <a:cs typeface="Arial" pitchFamily="34" charset="0"/>
              </a:rPr>
              <a:t>מהלך</a:t>
            </a:r>
            <a:r>
              <a:rPr lang="en-US" b="1" dirty="0">
                <a:solidFill>
                  <a:srgbClr val="FF0000"/>
                </a:solidFill>
                <a:latin typeface="Arial" pitchFamily="34" charset="0"/>
                <a:cs typeface="Arial" pitchFamily="34" charset="0"/>
              </a:rPr>
              <a:t>:</a:t>
            </a:r>
          </a:p>
          <a:p>
            <a:pPr marL="165890" algn="r">
              <a:buSzPct val="45000"/>
              <a:tabLst>
                <a:tab pos="656650" algn="l"/>
                <a:tab pos="1313299" algn="l"/>
                <a:tab pos="1969949" algn="l"/>
                <a:tab pos="2626599" algn="l"/>
                <a:tab pos="3283248" algn="l"/>
                <a:tab pos="3939898" algn="l"/>
              </a:tabLst>
              <a:defRPr/>
            </a:pPr>
            <a:r>
              <a:rPr lang="he-IL" dirty="0">
                <a:solidFill>
                  <a:schemeClr val="bg1"/>
                </a:solidFill>
                <a:latin typeface="Arial" pitchFamily="34" charset="0"/>
                <a:cs typeface="Arial" pitchFamily="34" charset="0"/>
              </a:rPr>
              <a:t>	התלמידים קיבלו רשימה של מושגים בבלוג שמתוכם בחרו מושג אחד</a:t>
            </a:r>
          </a:p>
          <a:p>
            <a:pPr marL="165890" algn="r">
              <a:buSzPct val="45000"/>
              <a:tabLst>
                <a:tab pos="656650" algn="l"/>
                <a:tab pos="1313299" algn="l"/>
                <a:tab pos="1969949" algn="l"/>
                <a:tab pos="2626599" algn="l"/>
                <a:tab pos="3283248" algn="l"/>
                <a:tab pos="3939898" algn="l"/>
              </a:tabLst>
              <a:defRPr/>
            </a:pPr>
            <a:r>
              <a:rPr lang="he-IL" dirty="0">
                <a:solidFill>
                  <a:schemeClr val="bg1"/>
                </a:solidFill>
                <a:latin typeface="Arial" pitchFamily="34" charset="0"/>
                <a:cs typeface="Arial" pitchFamily="34" charset="0"/>
              </a:rPr>
              <a:t>כל תלמיד כתב ערך אנציקלופדי המותאם לרמת הלימוד ופרסם אותו </a:t>
            </a:r>
            <a:r>
              <a:rPr lang="he-IL" dirty="0" err="1">
                <a:solidFill>
                  <a:schemeClr val="bg1"/>
                </a:solidFill>
                <a:latin typeface="Arial" pitchFamily="34" charset="0"/>
                <a:cs typeface="Arial" pitchFamily="34" charset="0"/>
              </a:rPr>
              <a:t>בוויקי</a:t>
            </a:r>
            <a:r>
              <a:rPr lang="he-IL" dirty="0">
                <a:solidFill>
                  <a:schemeClr val="bg1"/>
                </a:solidFill>
                <a:latin typeface="Arial" pitchFamily="34" charset="0"/>
                <a:cs typeface="Arial" pitchFamily="34" charset="0"/>
              </a:rPr>
              <a:t> שנפתח ע"י המורה </a:t>
            </a:r>
          </a:p>
          <a:p>
            <a:pPr marL="165890" algn="r">
              <a:buSzPct val="45000"/>
              <a:tabLst>
                <a:tab pos="656650" algn="l"/>
                <a:tab pos="1313299" algn="l"/>
                <a:tab pos="1969949" algn="l"/>
                <a:tab pos="2626599" algn="l"/>
                <a:tab pos="3283248" algn="l"/>
                <a:tab pos="3939898" algn="l"/>
              </a:tabLst>
              <a:defRPr/>
            </a:pPr>
            <a:r>
              <a:rPr lang="he-IL" dirty="0">
                <a:solidFill>
                  <a:schemeClr val="bg1"/>
                </a:solidFill>
                <a:latin typeface="Arial" pitchFamily="34" charset="0"/>
                <a:cs typeface="Arial" pitchFamily="34" charset="0"/>
              </a:rPr>
              <a:t>תלמידים הגיבו אחד לשני על איכות הערך בדף השיחה </a:t>
            </a:r>
            <a:r>
              <a:rPr lang="he-IL" dirty="0" err="1">
                <a:solidFill>
                  <a:schemeClr val="bg1"/>
                </a:solidFill>
                <a:latin typeface="Arial" pitchFamily="34" charset="0"/>
                <a:cs typeface="Arial" pitchFamily="34" charset="0"/>
              </a:rPr>
              <a:t>בוויקי</a:t>
            </a:r>
            <a:r>
              <a:rPr lang="he-IL" dirty="0">
                <a:solidFill>
                  <a:schemeClr val="bg1"/>
                </a:solidFill>
                <a:latin typeface="Arial" pitchFamily="34" charset="0"/>
                <a:cs typeface="Arial" pitchFamily="34" charset="0"/>
              </a:rPr>
              <a:t> ותיקנו בהתאם לצורך </a:t>
            </a:r>
          </a:p>
          <a:p>
            <a:pPr marL="165890" algn="r">
              <a:buSzPct val="45000"/>
              <a:tabLst>
                <a:tab pos="656650" algn="l"/>
                <a:tab pos="1313299" algn="l"/>
                <a:tab pos="1969949" algn="l"/>
                <a:tab pos="2626599" algn="l"/>
                <a:tab pos="3283248" algn="l"/>
                <a:tab pos="3939898" algn="l"/>
              </a:tabLst>
              <a:defRPr/>
            </a:pPr>
            <a:r>
              <a:rPr lang="he-IL" dirty="0">
                <a:solidFill>
                  <a:schemeClr val="bg1"/>
                </a:solidFill>
                <a:latin typeface="Arial" pitchFamily="34" charset="0"/>
                <a:cs typeface="Arial" pitchFamily="34" charset="0"/>
              </a:rPr>
              <a:t>התלמידים קישרו בין הנושאים השונים במהלך העבודה </a:t>
            </a:r>
          </a:p>
          <a:p>
            <a:pPr marL="165890" algn="r">
              <a:buSzPct val="45000"/>
              <a:tabLst>
                <a:tab pos="656650" algn="l"/>
                <a:tab pos="1313299" algn="l"/>
                <a:tab pos="1969949" algn="l"/>
                <a:tab pos="2626599" algn="l"/>
                <a:tab pos="3283248" algn="l"/>
                <a:tab pos="3939898" algn="l"/>
              </a:tabLst>
              <a:defRPr/>
            </a:pPr>
            <a:r>
              <a:rPr lang="he-IL" dirty="0">
                <a:solidFill>
                  <a:schemeClr val="bg1"/>
                </a:solidFill>
                <a:latin typeface="Arial" pitchFamily="34" charset="0"/>
                <a:cs typeface="Arial" pitchFamily="34" charset="0"/>
              </a:rPr>
              <a:t>התלמידים עסקו בתכנים של עריכת מידע, כתיבה, </a:t>
            </a:r>
          </a:p>
          <a:p>
            <a:pPr marL="165890" algn="r">
              <a:buSzPct val="45000"/>
              <a:tabLst>
                <a:tab pos="656650" algn="l"/>
                <a:tab pos="1313299" algn="l"/>
                <a:tab pos="1969949" algn="l"/>
                <a:tab pos="2626599" algn="l"/>
                <a:tab pos="3283248" algn="l"/>
                <a:tab pos="3939898" algn="l"/>
              </a:tabLst>
              <a:defRPr/>
            </a:pPr>
            <a:r>
              <a:rPr lang="he-IL" dirty="0">
                <a:solidFill>
                  <a:schemeClr val="bg1"/>
                </a:solidFill>
                <a:latin typeface="Arial" pitchFamily="34" charset="0"/>
                <a:cs typeface="Arial" pitchFamily="34" charset="0"/>
              </a:rPr>
              <a:t>הערכת מקורות מידע באינטרנט והערכה של תוצרי עמיתים</a:t>
            </a:r>
            <a:endParaRPr lang="en-US" dirty="0">
              <a:solidFill>
                <a:schemeClr val="bg1"/>
              </a:solidFill>
              <a:latin typeface="Arial" pitchFamily="34" charset="0"/>
              <a:cs typeface="Arial" pitchFamily="34" charset="0"/>
            </a:endParaRPr>
          </a:p>
          <a:p>
            <a:pPr algn="ctr">
              <a:defRPr/>
            </a:pPr>
            <a:endParaRPr lang="en-US"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he-IL" sz="4000" b="1" dirty="0" smtClean="0">
                <a:solidFill>
                  <a:schemeClr val="tx2">
                    <a:lumMod val="60000"/>
                    <a:lumOff val="40000"/>
                  </a:schemeClr>
                </a:solidFill>
                <a:cs typeface="+mn-cs"/>
              </a:rPr>
              <a:t>מחקר הערכה</a:t>
            </a:r>
            <a:endParaRPr lang="en-US" sz="4000" b="1" dirty="0">
              <a:solidFill>
                <a:schemeClr val="tx2">
                  <a:lumMod val="60000"/>
                  <a:lumOff val="40000"/>
                </a:schemeClr>
              </a:solidFill>
              <a:cs typeface="+mn-cs"/>
            </a:endParaRPr>
          </a:p>
        </p:txBody>
      </p:sp>
      <p:sp>
        <p:nvSpPr>
          <p:cNvPr id="3" name="Content Placeholder 2"/>
          <p:cNvSpPr>
            <a:spLocks noGrp="1"/>
          </p:cNvSpPr>
          <p:nvPr>
            <p:ph idx="1"/>
          </p:nvPr>
        </p:nvSpPr>
        <p:spPr/>
        <p:txBody>
          <a:bodyPr>
            <a:normAutofit/>
          </a:bodyPr>
          <a:lstStyle/>
          <a:p>
            <a:pPr algn="r" rtl="1">
              <a:buNone/>
            </a:pPr>
            <a:r>
              <a:rPr lang="he-IL" dirty="0" smtClean="0"/>
              <a:t>שאלת המחקר: </a:t>
            </a:r>
          </a:p>
          <a:p>
            <a:pPr marL="514350" indent="-514350" algn="r" rtl="1"/>
            <a:r>
              <a:rPr lang="he-IL" dirty="0" smtClean="0"/>
              <a:t>כיצד השפיעה ההכשרה על עבודת המורה בהיבט של שימוש בטכנולוגיה ובהיבט הפדגוגי?</a:t>
            </a:r>
          </a:p>
          <a:p>
            <a:pPr marL="914400" lvl="1" indent="-514350" algn="r" rtl="1"/>
            <a:r>
              <a:rPr lang="he-IL" dirty="0" smtClean="0">
                <a:solidFill>
                  <a:schemeClr val="accent1">
                    <a:lumMod val="60000"/>
                    <a:lumOff val="40000"/>
                  </a:schemeClr>
                </a:solidFill>
              </a:rPr>
              <a:t>לגבי ההיבט הפדגוגי- האם המורים יחוו את חווית  "איבוד השליטה" על תלמידיהם כיתרון לצורך פתוח של לומד עצמאי. </a:t>
            </a:r>
          </a:p>
          <a:p>
            <a:pPr algn="r" rtl="1">
              <a:buNone/>
            </a:pPr>
            <a:endParaRPr lang="he-IL" dirty="0" smtClean="0"/>
          </a:p>
          <a:p>
            <a:pPr algn="r" rtl="1">
              <a:buNone/>
            </a:pPr>
            <a:r>
              <a:rPr lang="he-IL" dirty="0" smtClean="0"/>
              <a:t>שיטות:</a:t>
            </a:r>
          </a:p>
          <a:p>
            <a:pPr algn="r" rtl="1"/>
            <a:r>
              <a:rPr lang="he-IL" dirty="0" smtClean="0"/>
              <a:t> 48 מורים (גיל 23-63) ממוצע 42 וותק ממוצע 15 שנים בהוראה</a:t>
            </a:r>
          </a:p>
          <a:p>
            <a:pPr algn="r" rtl="1"/>
            <a:r>
              <a:rPr lang="he-IL" dirty="0" smtClean="0"/>
              <a:t>הועברו שאלוני פרה ופוסט (רק 20 מורים ענו על שני השאלונים)</a:t>
            </a:r>
          </a:p>
          <a:p>
            <a:pPr algn="r" rtl="1">
              <a:buNone/>
            </a:pPr>
            <a:endParaRPr lang="he-IL"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sz="4000" b="1" dirty="0" smtClean="0">
                <a:solidFill>
                  <a:schemeClr val="tx2">
                    <a:lumMod val="60000"/>
                    <a:lumOff val="40000"/>
                  </a:schemeClr>
                </a:solidFill>
                <a:cs typeface="+mn-cs"/>
              </a:rPr>
              <a:t>תוצאות</a:t>
            </a:r>
            <a:endParaRPr lang="en-US" sz="4000" b="1" dirty="0">
              <a:solidFill>
                <a:schemeClr val="tx2">
                  <a:lumMod val="60000"/>
                  <a:lumOff val="40000"/>
                </a:schemeClr>
              </a:solidFill>
              <a:cs typeface="+mn-cs"/>
            </a:endParaRPr>
          </a:p>
        </p:txBody>
      </p:sp>
      <p:sp>
        <p:nvSpPr>
          <p:cNvPr id="3" name="Content Placeholder 2"/>
          <p:cNvSpPr>
            <a:spLocks noGrp="1"/>
          </p:cNvSpPr>
          <p:nvPr>
            <p:ph idx="1"/>
          </p:nvPr>
        </p:nvSpPr>
        <p:spPr/>
        <p:txBody>
          <a:bodyPr/>
          <a:lstStyle/>
          <a:p>
            <a:pPr algn="r" rtl="1">
              <a:buNone/>
            </a:pPr>
            <a:r>
              <a:rPr lang="he-IL" dirty="0" smtClean="0">
                <a:solidFill>
                  <a:schemeClr val="accent1">
                    <a:lumMod val="75000"/>
                  </a:schemeClr>
                </a:solidFill>
              </a:rPr>
              <a:t>בהיבט הטכנולוגי </a:t>
            </a:r>
          </a:p>
          <a:p>
            <a:pPr algn="r" rtl="1">
              <a:buNone/>
            </a:pPr>
            <a:endParaRPr lang="he-IL" dirty="0" smtClean="0"/>
          </a:p>
          <a:p>
            <a:pPr algn="r">
              <a:buNone/>
            </a:pPr>
            <a:endParaRPr lang="en-US" dirty="0"/>
          </a:p>
        </p:txBody>
      </p:sp>
      <p:sp>
        <p:nvSpPr>
          <p:cNvPr id="6" name="TextBox 5"/>
          <p:cNvSpPr txBox="1"/>
          <p:nvPr/>
        </p:nvSpPr>
        <p:spPr>
          <a:xfrm>
            <a:off x="1066800" y="2438400"/>
            <a:ext cx="7162800" cy="4247317"/>
          </a:xfrm>
          <a:prstGeom prst="rect">
            <a:avLst/>
          </a:prstGeom>
          <a:noFill/>
        </p:spPr>
        <p:txBody>
          <a:bodyPr wrap="square" rtlCol="0">
            <a:spAutoFit/>
          </a:bodyPr>
          <a:lstStyle/>
          <a:p>
            <a:pPr algn="r" rtl="1"/>
            <a:r>
              <a:rPr lang="he-IL" sz="2800" dirty="0" smtClean="0">
                <a:latin typeface="Arial" pitchFamily="34" charset="0"/>
                <a:cs typeface="Arial" pitchFamily="34" charset="0"/>
              </a:rPr>
              <a:t>המורים הפנימו </a:t>
            </a:r>
            <a:r>
              <a:rPr lang="he-IL" sz="2800" dirty="0" smtClean="0">
                <a:latin typeface="Arial" pitchFamily="34" charset="0"/>
                <a:cs typeface="Arial" pitchFamily="34" charset="0"/>
              </a:rPr>
              <a:t>את היתרונות של הסביבה </a:t>
            </a:r>
            <a:endParaRPr lang="he-IL" sz="2800" dirty="0" smtClean="0">
              <a:latin typeface="Arial" pitchFamily="34" charset="0"/>
              <a:cs typeface="Arial" pitchFamily="34" charset="0"/>
            </a:endParaRPr>
          </a:p>
          <a:p>
            <a:pPr algn="r" rtl="1"/>
            <a:r>
              <a:rPr lang="he-IL" sz="2800" dirty="0" smtClean="0">
                <a:latin typeface="Arial" pitchFamily="34" charset="0"/>
                <a:cs typeface="Arial" pitchFamily="34" charset="0"/>
              </a:rPr>
              <a:t>הטכנולוגית </a:t>
            </a:r>
            <a:r>
              <a:rPr lang="he-IL" sz="2800" dirty="0" smtClean="0">
                <a:latin typeface="Arial" pitchFamily="34" charset="0"/>
                <a:cs typeface="Arial" pitchFamily="34" charset="0"/>
              </a:rPr>
              <a:t>כמאפשרת אינטראקציה בינם לבין תלמידיהם בעזרת מיילים, איסוף של מקורות מידע באינטרנט פורומים ובלוגים גם מחוץ לגבולות הכתה</a:t>
            </a:r>
            <a:r>
              <a:rPr lang="he-IL" sz="2800" dirty="0" smtClean="0">
                <a:latin typeface="Arial" pitchFamily="34" charset="0"/>
                <a:cs typeface="Arial" pitchFamily="34" charset="0"/>
              </a:rPr>
              <a:t>.</a:t>
            </a:r>
          </a:p>
          <a:p>
            <a:pPr algn="r" rtl="1">
              <a:buFont typeface="Arial" pitchFamily="34" charset="0"/>
              <a:buChar char="•"/>
            </a:pPr>
            <a:endParaRPr lang="he-IL" sz="2800" dirty="0" smtClean="0">
              <a:latin typeface="Arial" pitchFamily="34" charset="0"/>
              <a:cs typeface="Arial" pitchFamily="34" charset="0"/>
            </a:endParaRPr>
          </a:p>
          <a:p>
            <a:pPr algn="r" rtl="1"/>
            <a:r>
              <a:rPr lang="he-IL" sz="2800" dirty="0" smtClean="0">
                <a:latin typeface="Arial" pitchFamily="34" charset="0"/>
                <a:cs typeface="Arial" pitchFamily="34" charset="0"/>
              </a:rPr>
              <a:t>לא </a:t>
            </a:r>
            <a:r>
              <a:rPr lang="he-IL" sz="2800" dirty="0" smtClean="0">
                <a:latin typeface="Arial" pitchFamily="34" charset="0"/>
                <a:cs typeface="Arial" pitchFamily="34" charset="0"/>
              </a:rPr>
              <a:t>חלה עלייה </a:t>
            </a:r>
            <a:r>
              <a:rPr lang="he-IL" sz="2800" dirty="0" smtClean="0">
                <a:latin typeface="Arial" pitchFamily="34" charset="0"/>
                <a:cs typeface="Arial" pitchFamily="34" charset="0"/>
              </a:rPr>
              <a:t>משמעותית ברמת </a:t>
            </a:r>
            <a:r>
              <a:rPr lang="he-IL" sz="2800" dirty="0" smtClean="0">
                <a:latin typeface="Arial" pitchFamily="34" charset="0"/>
                <a:cs typeface="Arial" pitchFamily="34" charset="0"/>
              </a:rPr>
              <a:t>הביטחון של המורים לשימוש בטכנולוגיה בין הפרה- לפוסט</a:t>
            </a:r>
          </a:p>
          <a:p>
            <a:pPr algn="r" rtl="1">
              <a:buFont typeface="Arial" pitchFamily="34" charset="0"/>
              <a:buChar char="•"/>
            </a:pPr>
            <a:endParaRPr lang="he-IL" sz="2800" dirty="0" smtClean="0">
              <a:latin typeface="Arial" pitchFamily="34" charset="0"/>
              <a:cs typeface="Arial" pitchFamily="34" charset="0"/>
            </a:endParaRPr>
          </a:p>
          <a:p>
            <a:pPr algn="r" rtl="1"/>
            <a:endParaRPr lang="he-IL" sz="2800" dirty="0">
              <a:latin typeface="Arial" pitchFamily="34" charset="0"/>
              <a:cs typeface="Arial" pitchFamily="34" charset="0"/>
            </a:endParaRPr>
          </a:p>
          <a:p>
            <a:pPr algn="r" rt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he-IL" sz="4000" b="1" dirty="0">
                <a:solidFill>
                  <a:schemeClr val="tx2">
                    <a:lumMod val="60000"/>
                    <a:lumOff val="40000"/>
                  </a:schemeClr>
                </a:solidFill>
                <a:cs typeface="+mn-cs"/>
              </a:rPr>
              <a:t>תוצאות</a:t>
            </a:r>
            <a:endParaRPr lang="en-US" sz="4000" b="1" dirty="0">
              <a:cs typeface="+mn-cs"/>
            </a:endParaRPr>
          </a:p>
        </p:txBody>
      </p:sp>
      <p:sp>
        <p:nvSpPr>
          <p:cNvPr id="3" name="Content Placeholder 2"/>
          <p:cNvSpPr>
            <a:spLocks noGrp="1"/>
          </p:cNvSpPr>
          <p:nvPr>
            <p:ph idx="1"/>
          </p:nvPr>
        </p:nvSpPr>
        <p:spPr>
          <a:xfrm>
            <a:off x="609600" y="1600200"/>
            <a:ext cx="8229600" cy="4525963"/>
          </a:xfrm>
        </p:spPr>
        <p:txBody>
          <a:bodyPr/>
          <a:lstStyle/>
          <a:p>
            <a:pPr algn="r" rtl="1">
              <a:buNone/>
            </a:pPr>
            <a:r>
              <a:rPr lang="he-IL" dirty="0" smtClean="0">
                <a:solidFill>
                  <a:schemeClr val="accent1">
                    <a:lumMod val="75000"/>
                  </a:schemeClr>
                </a:solidFill>
              </a:rPr>
              <a:t>בהיבט הפדגוגי</a:t>
            </a:r>
          </a:p>
          <a:p>
            <a:pPr algn="r" rtl="1"/>
            <a:r>
              <a:rPr lang="he-IL" dirty="0" smtClean="0"/>
              <a:t>נצפתה שונות על-פי בית ספר</a:t>
            </a:r>
          </a:p>
          <a:p>
            <a:pPr algn="r" rtl="1"/>
            <a:r>
              <a:rPr lang="he-IL" dirty="0" smtClean="0"/>
              <a:t>הגדרה של פרקטיקה חדשה</a:t>
            </a:r>
          </a:p>
          <a:p>
            <a:pPr lvl="1" algn="r" rtl="1"/>
            <a:r>
              <a:rPr lang="he-IL" dirty="0" smtClean="0"/>
              <a:t>תיווך עבודת התלמיד בכתה נתפס כמאפשר שליטה טובה יותר של המורה על תלמידיו בסביבה החדשה</a:t>
            </a:r>
          </a:p>
          <a:p>
            <a:pPr algn="r" rtl="1"/>
            <a:r>
              <a:rPr lang="he-IL" dirty="0" smtClean="0"/>
              <a:t>המורים ציינו את חשיבות הקשר בין הכרת כלים טכנולוגיים ולימוד של הפדגוגיה שמאפשרת את השימוש בהם בכתה</a:t>
            </a:r>
          </a:p>
          <a:p>
            <a:pPr algn="r" rtl="1"/>
            <a:endParaRPr lang="he-IL" dirty="0" smtClean="0">
              <a:solidFill>
                <a:schemeClr val="tx2">
                  <a:lumMod val="60000"/>
                  <a:lumOff val="40000"/>
                </a:schemeClr>
              </a:solidFill>
            </a:endParaRPr>
          </a:p>
          <a:p>
            <a:pPr algn="r" rtl="1"/>
            <a:endParaRPr lang="he-IL" dirty="0" smtClean="0"/>
          </a:p>
          <a:p>
            <a:pPr algn="r" rtl="1"/>
            <a:endParaRPr lang="he-IL" dirty="0" smtClean="0"/>
          </a:p>
          <a:p>
            <a:pPr algn="r" rtl="1">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he-IL" sz="4400" b="1" dirty="0" smtClean="0">
                <a:solidFill>
                  <a:schemeClr val="tx2">
                    <a:lumMod val="60000"/>
                    <a:lumOff val="40000"/>
                  </a:schemeClr>
                </a:solidFill>
              </a:rPr>
              <a:t>תוצאות</a:t>
            </a:r>
            <a:endParaRPr lang="en-US" sz="4400" dirty="0"/>
          </a:p>
        </p:txBody>
      </p:sp>
      <p:sp>
        <p:nvSpPr>
          <p:cNvPr id="3" name="Content Placeholder 2"/>
          <p:cNvSpPr>
            <a:spLocks noGrp="1"/>
          </p:cNvSpPr>
          <p:nvPr>
            <p:ph idx="1"/>
          </p:nvPr>
        </p:nvSpPr>
        <p:spPr/>
        <p:txBody>
          <a:bodyPr>
            <a:normAutofit/>
          </a:bodyPr>
          <a:lstStyle/>
          <a:p>
            <a:pPr algn="r" rtl="1">
              <a:buNone/>
            </a:pPr>
            <a:r>
              <a:rPr lang="he-IL" sz="2400" b="1" dirty="0" smtClean="0">
                <a:latin typeface="Arial" pitchFamily="34" charset="0"/>
                <a:cs typeface="Arial" pitchFamily="34" charset="0"/>
              </a:rPr>
              <a:t>תשובות לשאלות פתוחות</a:t>
            </a:r>
            <a:endParaRPr lang="he-IL" sz="2400" b="1" dirty="0" smtClean="0">
              <a:latin typeface="Arial" pitchFamily="34" charset="0"/>
              <a:cs typeface="Arial" pitchFamily="34" charset="0"/>
            </a:endParaRPr>
          </a:p>
          <a:p>
            <a:pPr algn="r" rtl="1">
              <a:buNone/>
            </a:pPr>
            <a:r>
              <a:rPr lang="he-IL" sz="2400" dirty="0" smtClean="0">
                <a:latin typeface="Arial" pitchFamily="34" charset="0"/>
                <a:cs typeface="Arial" pitchFamily="34" charset="0"/>
              </a:rPr>
              <a:t>66% מהמורים הדגישו </a:t>
            </a:r>
            <a:r>
              <a:rPr lang="he-IL" sz="2400" dirty="0" smtClean="0">
                <a:latin typeface="Arial" pitchFamily="34" charset="0"/>
                <a:cs typeface="Arial" pitchFamily="34" charset="0"/>
              </a:rPr>
              <a:t>את הפן הפדגוגי כמסר החשוב ביותר אותו קיבלו בהכשרה. </a:t>
            </a:r>
            <a:r>
              <a:rPr lang="he-IL" sz="2400" dirty="0" smtClean="0">
                <a:latin typeface="Arial" pitchFamily="34" charset="0"/>
                <a:cs typeface="Arial" pitchFamily="34" charset="0"/>
              </a:rPr>
              <a:t>"</a:t>
            </a:r>
            <a:r>
              <a:rPr lang="he-IL" sz="2400" i="1" dirty="0" smtClean="0">
                <a:solidFill>
                  <a:srgbClr val="FF0000"/>
                </a:solidFill>
                <a:latin typeface="Arial" pitchFamily="34" charset="0"/>
                <a:cs typeface="Arial" pitchFamily="34" charset="0"/>
              </a:rPr>
              <a:t>רכשתי כלים מקוונים חדשים שמאפשרים לי אופק חדש ורחב לעבודתי עם הילדים מיקוד וחידוד הלמידה </a:t>
            </a:r>
            <a:r>
              <a:rPr lang="he-IL" sz="2400" i="1" dirty="0" err="1" smtClean="0">
                <a:solidFill>
                  <a:srgbClr val="FF0000"/>
                </a:solidFill>
                <a:latin typeface="Arial" pitchFamily="34" charset="0"/>
                <a:cs typeface="Arial" pitchFamily="34" charset="0"/>
              </a:rPr>
              <a:t>הדיאלוגית</a:t>
            </a:r>
            <a:r>
              <a:rPr lang="he-IL" sz="2400" i="1" dirty="0" smtClean="0">
                <a:solidFill>
                  <a:srgbClr val="FF0000"/>
                </a:solidFill>
                <a:latin typeface="Arial" pitchFamily="34" charset="0"/>
                <a:cs typeface="Arial" pitchFamily="34" charset="0"/>
              </a:rPr>
              <a:t> וחשיבותה ותרומתה לתהליך הלמידה [...]"</a:t>
            </a:r>
            <a:r>
              <a:rPr lang="he-IL" sz="2400" dirty="0" smtClean="0">
                <a:solidFill>
                  <a:srgbClr val="FF0000"/>
                </a:solidFill>
                <a:latin typeface="Arial" pitchFamily="34" charset="0"/>
                <a:cs typeface="Arial" pitchFamily="34" charset="0"/>
              </a:rPr>
              <a:t>  </a:t>
            </a:r>
            <a:r>
              <a:rPr lang="he-IL" sz="2400" dirty="0" smtClean="0">
                <a:solidFill>
                  <a:srgbClr val="FF0000"/>
                </a:solidFill>
                <a:latin typeface="Arial" pitchFamily="34" charset="0"/>
                <a:cs typeface="Arial" pitchFamily="34" charset="0"/>
              </a:rPr>
              <a:t>" ההשתלמות הראתה לי את </a:t>
            </a:r>
            <a:r>
              <a:rPr lang="he-IL" sz="2400" i="1" dirty="0" smtClean="0">
                <a:solidFill>
                  <a:srgbClr val="FF0000"/>
                </a:solidFill>
                <a:latin typeface="Arial" pitchFamily="34" charset="0"/>
                <a:cs typeface="Arial" pitchFamily="34" charset="0"/>
              </a:rPr>
              <a:t>יכולת </a:t>
            </a:r>
            <a:r>
              <a:rPr lang="he-IL" sz="2400" i="1" dirty="0" smtClean="0">
                <a:solidFill>
                  <a:srgbClr val="FF0000"/>
                </a:solidFill>
                <a:latin typeface="Arial" pitchFamily="34" charset="0"/>
                <a:cs typeface="Arial" pitchFamily="34" charset="0"/>
              </a:rPr>
              <a:t>שיתוף </a:t>
            </a:r>
            <a:r>
              <a:rPr lang="he-IL" sz="2400" i="1" dirty="0" smtClean="0">
                <a:solidFill>
                  <a:srgbClr val="FF0000"/>
                </a:solidFill>
                <a:latin typeface="Arial" pitchFamily="34" charset="0"/>
                <a:cs typeface="Arial" pitchFamily="34" charset="0"/>
              </a:rPr>
              <a:t>הפעולה </a:t>
            </a:r>
            <a:r>
              <a:rPr lang="he-IL" sz="2400" i="1" dirty="0" smtClean="0">
                <a:solidFill>
                  <a:srgbClr val="FF0000"/>
                </a:solidFill>
                <a:latin typeface="Arial" pitchFamily="34" charset="0"/>
                <a:cs typeface="Arial" pitchFamily="34" charset="0"/>
              </a:rPr>
              <a:t>בין </a:t>
            </a:r>
            <a:r>
              <a:rPr lang="he-IL" sz="2400" i="1" dirty="0" smtClean="0">
                <a:solidFill>
                  <a:srgbClr val="FF0000"/>
                </a:solidFill>
                <a:latin typeface="Arial" pitchFamily="34" charset="0"/>
                <a:cs typeface="Arial" pitchFamily="34" charset="0"/>
              </a:rPr>
              <a:t>התלמידים</a:t>
            </a:r>
            <a:r>
              <a:rPr lang="he-IL" sz="2400" dirty="0" smtClean="0">
                <a:solidFill>
                  <a:srgbClr val="FF0000"/>
                </a:solidFill>
                <a:latin typeface="Arial" pitchFamily="34" charset="0"/>
                <a:cs typeface="Arial" pitchFamily="34" charset="0"/>
              </a:rPr>
              <a:t>".  </a:t>
            </a:r>
            <a:endParaRPr lang="he-IL" sz="2400" dirty="0" smtClean="0">
              <a:solidFill>
                <a:srgbClr val="FF0000"/>
              </a:solidFill>
              <a:latin typeface="Arial" pitchFamily="34" charset="0"/>
              <a:cs typeface="Arial" pitchFamily="34" charset="0"/>
            </a:endParaRPr>
          </a:p>
          <a:p>
            <a:pPr algn="r" rtl="1">
              <a:buNone/>
            </a:pPr>
            <a:r>
              <a:rPr lang="he-IL" sz="2400" b="1" dirty="0" smtClean="0">
                <a:latin typeface="Arial" pitchFamily="34" charset="0"/>
                <a:cs typeface="Arial" pitchFamily="34" charset="0"/>
              </a:rPr>
              <a:t>בציפיות להשתלמות המשך </a:t>
            </a:r>
            <a:r>
              <a:rPr lang="he-IL" sz="2400" dirty="0" smtClean="0">
                <a:latin typeface="Arial" pitchFamily="34" charset="0"/>
                <a:cs typeface="Arial" pitchFamily="34" charset="0"/>
              </a:rPr>
              <a:t>הודגש השילוב </a:t>
            </a:r>
            <a:r>
              <a:rPr lang="he-IL" sz="2400" dirty="0" smtClean="0">
                <a:latin typeface="Arial" pitchFamily="34" charset="0"/>
                <a:cs typeface="Arial" pitchFamily="34" charset="0"/>
              </a:rPr>
              <a:t>בין הפן הטכנולוגי לפן הפדגוגי </a:t>
            </a:r>
            <a:r>
              <a:rPr lang="he-IL" sz="2400" dirty="0" smtClean="0">
                <a:latin typeface="Arial" pitchFamily="34" charset="0"/>
                <a:cs typeface="Arial" pitchFamily="34" charset="0"/>
              </a:rPr>
              <a:t>77% מהמורים התייחסו </a:t>
            </a:r>
            <a:r>
              <a:rPr lang="he-IL" sz="2400" dirty="0" smtClean="0">
                <a:latin typeface="Arial" pitchFamily="34" charset="0"/>
                <a:cs typeface="Arial" pitchFamily="34" charset="0"/>
              </a:rPr>
              <a:t>לפן המשולב עם </a:t>
            </a:r>
            <a:r>
              <a:rPr lang="he-IL" sz="2400" dirty="0" smtClean="0">
                <a:latin typeface="Arial" pitchFamily="34" charset="0"/>
                <a:cs typeface="Arial" pitchFamily="34" charset="0"/>
              </a:rPr>
              <a:t>פדגוגיה: </a:t>
            </a:r>
          </a:p>
          <a:p>
            <a:pPr algn="r" rtl="1">
              <a:buNone/>
            </a:pPr>
            <a:r>
              <a:rPr lang="he-IL" sz="2400" dirty="0" smtClean="0">
                <a:solidFill>
                  <a:srgbClr val="FF0000"/>
                </a:solidFill>
                <a:latin typeface="Arial" pitchFamily="34" charset="0"/>
                <a:cs typeface="Arial" pitchFamily="34" charset="0"/>
              </a:rPr>
              <a:t>"</a:t>
            </a:r>
            <a:r>
              <a:rPr lang="he-IL" sz="2400" i="1" dirty="0" smtClean="0">
                <a:solidFill>
                  <a:srgbClr val="FF0000"/>
                </a:solidFill>
                <a:latin typeface="Arial" pitchFamily="34" charset="0"/>
                <a:cs typeface="Arial" pitchFamily="34" charset="0"/>
              </a:rPr>
              <a:t>עוד כלים יותר פרקטיים, </a:t>
            </a:r>
            <a:r>
              <a:rPr lang="he-IL" sz="2400" i="1" dirty="0" smtClean="0">
                <a:solidFill>
                  <a:srgbClr val="FF0000"/>
                </a:solidFill>
                <a:latin typeface="Arial" pitchFamily="34" charset="0"/>
                <a:cs typeface="Arial" pitchFamily="34" charset="0"/>
              </a:rPr>
              <a:t>תרגול </a:t>
            </a:r>
            <a:r>
              <a:rPr lang="he-IL" sz="2400" i="1" dirty="0" smtClean="0">
                <a:solidFill>
                  <a:srgbClr val="FF0000"/>
                </a:solidFill>
                <a:latin typeface="Arial" pitchFamily="34" charset="0"/>
                <a:cs typeface="Arial" pitchFamily="34" charset="0"/>
              </a:rPr>
              <a:t>מעשי רב, בניית מערכים בסביבה תומכת </a:t>
            </a:r>
            <a:r>
              <a:rPr lang="he-IL" sz="2400" i="1" dirty="0" smtClean="0">
                <a:solidFill>
                  <a:srgbClr val="FF0000"/>
                </a:solidFill>
                <a:latin typeface="Arial" pitchFamily="34" charset="0"/>
                <a:cs typeface="Arial" pitchFamily="34" charset="0"/>
              </a:rPr>
              <a:t>[...]"</a:t>
            </a:r>
            <a:r>
              <a:rPr lang="he-IL" sz="2400" dirty="0" smtClean="0">
                <a:solidFill>
                  <a:srgbClr val="FF0000"/>
                </a:solidFill>
                <a:latin typeface="Arial" pitchFamily="34" charset="0"/>
                <a:cs typeface="Arial" pitchFamily="34" charset="0"/>
              </a:rPr>
              <a:t> "</a:t>
            </a:r>
            <a:r>
              <a:rPr lang="he-IL" sz="2400" i="1" dirty="0" smtClean="0">
                <a:solidFill>
                  <a:srgbClr val="FF0000"/>
                </a:solidFill>
                <a:latin typeface="Arial" pitchFamily="34" charset="0"/>
                <a:cs typeface="Arial" pitchFamily="34" charset="0"/>
              </a:rPr>
              <a:t>ראשית בניית יחידות לימוד נוספות התנסות ממושכת יותר בכלים של דיגלו, גוגל-</a:t>
            </a:r>
            <a:r>
              <a:rPr lang="he-IL" sz="2400" i="1" dirty="0" err="1" smtClean="0">
                <a:solidFill>
                  <a:srgbClr val="FF0000"/>
                </a:solidFill>
                <a:latin typeface="Arial" pitchFamily="34" charset="0"/>
                <a:cs typeface="Arial" pitchFamily="34" charset="0"/>
              </a:rPr>
              <a:t>דוקס</a:t>
            </a:r>
            <a:r>
              <a:rPr lang="he-IL" sz="2400" i="1" dirty="0" smtClean="0">
                <a:solidFill>
                  <a:srgbClr val="FF0000"/>
                </a:solidFill>
                <a:latin typeface="Arial" pitchFamily="34" charset="0"/>
                <a:cs typeface="Arial" pitchFamily="34" charset="0"/>
              </a:rPr>
              <a:t> </a:t>
            </a:r>
            <a:r>
              <a:rPr lang="he-IL" sz="2400" i="1" dirty="0" smtClean="0">
                <a:solidFill>
                  <a:srgbClr val="FF0000"/>
                </a:solidFill>
                <a:latin typeface="Arial" pitchFamily="34" charset="0"/>
                <a:cs typeface="Arial" pitchFamily="34" charset="0"/>
              </a:rPr>
              <a: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142</TotalTime>
  <Words>880</Words>
  <Application>Microsoft Office PowerPoint</Application>
  <PresentationFormat>On-screen Show (4:3)</PresentationFormat>
  <Paragraphs>101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"יש לי פדגוגיה והיא תנצח" תובנות ראשוניות על מקום המחשב כמאפשר  שינוי פדגוגי בתפיסות של מורים בעקבות תכנית להכשרת מורים מיזם משותף של האוניברסיטה העברית ורשת עמל</vt:lpstr>
      <vt:lpstr>מהו תפקיד המורה בכיתת העתיד?</vt:lpstr>
      <vt:lpstr>מהלך ההכשרה</vt:lpstr>
      <vt:lpstr>Slide 4</vt:lpstr>
      <vt:lpstr> לימוד נושא ההזנה בכיתה ט' באמצעות בנייה משותפת של וויקי</vt:lpstr>
      <vt:lpstr>מחקר הערכה</vt:lpstr>
      <vt:lpstr>תוצאות</vt:lpstr>
      <vt:lpstr>תוצאות</vt:lpstr>
      <vt:lpstr>תוצאות</vt:lpstr>
      <vt:lpstr>מסקנות ראשוניות</vt:lpstr>
      <vt:lpstr>תודה על ההקשבה</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"יש לי פדגוגיה והיא תנצח" תובנות ראשוניות על מקום המחשב כמאפשר  שינוי פדגוגי בתפיסות של מורים בעקבות תכנית להכשרת מורים מיזם משותף של האוניברסיטה העברית ורשת עמל</dc:title>
  <dc:creator>user</dc:creator>
  <cp:lastModifiedBy>user</cp:lastModifiedBy>
  <cp:revision>9</cp:revision>
  <dcterms:created xsi:type="dcterms:W3CDTF">2012-02-07T21:24:15Z</dcterms:created>
  <dcterms:modified xsi:type="dcterms:W3CDTF">2012-02-09T15:22:42Z</dcterms:modified>
</cp:coreProperties>
</file>