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0"/>
  </p:notesMasterIdLst>
  <p:sldIdLst>
    <p:sldId id="315" r:id="rId2"/>
    <p:sldId id="317" r:id="rId3"/>
    <p:sldId id="318" r:id="rId4"/>
    <p:sldId id="368" r:id="rId5"/>
    <p:sldId id="344" r:id="rId6"/>
    <p:sldId id="345" r:id="rId7"/>
    <p:sldId id="346" r:id="rId8"/>
    <p:sldId id="348" r:id="rId9"/>
    <p:sldId id="349" r:id="rId10"/>
    <p:sldId id="347" r:id="rId11"/>
    <p:sldId id="351" r:id="rId12"/>
    <p:sldId id="350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43" r:id="rId26"/>
    <p:sldId id="364" r:id="rId27"/>
    <p:sldId id="367" r:id="rId28"/>
    <p:sldId id="33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47CBE4E-4441-43BA-89FF-B36F23A4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47F32-47EF-4A1D-B71D-671CBF800811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77863" y="336550"/>
            <a:ext cx="5500687" cy="41259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1485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8BBF4-DFB2-410D-98C3-9CCC37FCCE9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1D235-59F4-4636-A250-FB0A2EC7837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41C4D-2D67-4944-A30F-400A86FFC36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6E3BF-E4B9-4F06-B643-8DDB0FC3C97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3E98A-5397-428B-8850-9163FDFB8D5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E5067-4461-47F6-8B8C-DF19DB63E13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A1001-49AD-4D44-AE76-72ECBD7F7CC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E900E-BDBC-4748-9221-A490216CBB0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B78B9-03E5-4A93-A7FE-71F9BD6E55C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EDAFA-C926-4E40-A391-11165BE2067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06B93-5F81-4BE5-A430-D4C77E39715E}" type="slidenum">
              <a:rPr lang="en-US"/>
              <a:pPr/>
              <a:t>2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77863" y="336550"/>
            <a:ext cx="5500687" cy="41259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87875"/>
            <a:ext cx="5486400" cy="41132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8EBD3-4822-4F22-8B58-E1393925D8C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A3BFB-FF5C-4A27-9A77-D20A3FA01E4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8FD7-2325-4BA3-92AB-AB49677000B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345B7-0224-4B9A-A06A-FE8B76C2821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AFEEF-48EA-462D-8911-FA7CFD3B0D7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4FC7E-B368-4813-B6E8-8CB9C945266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E2FB8-D75E-4646-B598-212A09A647D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2C5EB-2F52-4FCB-BD57-EC09BBD2A34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5A6D3-6736-4040-8804-5849762925B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4CDF8-5F70-47BA-9090-DCF87D6C9C2D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77863" y="336550"/>
            <a:ext cx="5500687" cy="41259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1485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CBE4E-4441-43BA-89FF-B36F23A46A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8DA82-A8E1-40D1-8776-72C1F81BF2E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CAD46-60A5-4EAA-8B4A-BC0CF2511A7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1EE59-90C4-4104-B91B-A592C23BEE9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6E886-0A0B-4F74-B0D3-F22794630E8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6F881-2D79-4CC0-A5C2-AD233C52588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3F0F3-3BE4-461B-A7C1-F05C1A09AC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F413-365B-4EA6-9501-36E1DA754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55730-5E76-4BDB-9123-776B48000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20851-9553-431D-B320-FB985C6D30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F90EA-284F-4060-98D7-1DB47EACE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7F44-1BDD-44AC-A069-C4AC8F2EC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ED820-9FAD-4059-BAD1-FE87603B2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C362-2B80-4AEF-8803-BDD81AB53D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5A438-0EA2-4DEF-B885-E348C135A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F6FF5-B47F-49D5-AF09-9A9C2AA6D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20A58-D91D-4546-A83D-E17435D840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1523D-C5BE-4606-AE32-59FC4E5E0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he-IL" sz="3200" dirty="0" smtClean="0"/>
              <a:t>תגיות מול תיקיות במנשק הדוא"ל </a:t>
            </a:r>
            <a:r>
              <a:rPr lang="en-US" sz="3200" dirty="0" smtClean="0"/>
              <a:t>Gmail</a:t>
            </a:r>
            <a:r>
              <a:rPr lang="he-IL" sz="3200" dirty="0" smtClean="0"/>
              <a:t> – תוצאות ראשוניות</a:t>
            </a:r>
            <a:endParaRPr lang="en-US" sz="3200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97288"/>
            <a:ext cx="6400800" cy="2170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e-IL" sz="2400" dirty="0" smtClean="0"/>
              <a:t>נעה </a:t>
            </a:r>
            <a:r>
              <a:rPr lang="he-IL" sz="2400" dirty="0" err="1" smtClean="0"/>
              <a:t>גרדוביץ</a:t>
            </a:r>
            <a:r>
              <a:rPr lang="he-IL" sz="2400" dirty="0" smtClean="0"/>
              <a:t>* דר' עופר ברגמן* </a:t>
            </a:r>
            <a:r>
              <a:rPr lang="he-IL" sz="2400" dirty="0" err="1" smtClean="0"/>
              <a:t>פרופ</a:t>
            </a:r>
            <a:r>
              <a:rPr lang="he-IL" sz="2400" dirty="0" smtClean="0"/>
              <a:t>' יהודית בר-אילן* </a:t>
            </a:r>
            <a:r>
              <a:rPr lang="he-IL" sz="2400" dirty="0" err="1" smtClean="0"/>
              <a:t>פרופ</a:t>
            </a:r>
            <a:r>
              <a:rPr lang="he-IL" sz="2400" dirty="0" smtClean="0"/>
              <a:t>' רות בייט-מרום**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he-IL" sz="2400" dirty="0" smtClean="0"/>
              <a:t>*אוניברסיטת בר-אילן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he-IL" sz="2400" dirty="0" smtClean="0"/>
              <a:t>** האוניברסיטה הפתוחה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3076" name="Picture 4" descr="compute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מטרת המחקר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מטרת המחקר היא לבדוק האם המשתמשים מעדיפים להשתמש בתגיות, כפי שטוענים התומכים בתגיות או בתיקיות בניהול הדוא"ל שלהם במנשק </a:t>
            </a:r>
            <a:r>
              <a:rPr lang="he-IL" dirty="0" err="1" smtClean="0"/>
              <a:t>ג'ימייל</a:t>
            </a:r>
            <a:r>
              <a:rPr lang="he-IL" dirty="0" smtClean="0"/>
              <a:t> המאפשר שימוש בשתי הדרכים.</a:t>
            </a:r>
          </a:p>
          <a:p>
            <a:pPr algn="r" rtl="1" eaLnBrk="1" hangingPunct="1">
              <a:defRPr/>
            </a:pPr>
            <a:r>
              <a:rPr lang="he-IL" dirty="0" smtClean="0"/>
              <a:t> המחקר בוצע כחלק מסדרה של מחקרים שנועדו לבדוק סוגיה זו.</a:t>
            </a:r>
          </a:p>
          <a:p>
            <a:pPr algn="r" rtl="1" eaLnBrk="1" hangingPunct="1">
              <a:defRPr/>
            </a:pPr>
            <a:endParaRPr lang="en-US" dirty="0" smtClean="0"/>
          </a:p>
        </p:txBody>
      </p:sp>
      <p:pic>
        <p:nvPicPr>
          <p:cNvPr id="12292" name="Picture 4" descr="j03546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85800"/>
            <a:ext cx="1304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נושאי ההצגה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רקע</a:t>
            </a:r>
          </a:p>
          <a:p>
            <a:pPr algn="r" rtl="1" eaLnBrk="1" hangingPunct="1">
              <a:defRPr/>
            </a:pPr>
            <a:r>
              <a:rPr lang="he-IL" dirty="0" smtClean="0">
                <a:solidFill>
                  <a:schemeClr val="accent1"/>
                </a:solidFill>
              </a:rPr>
              <a:t>שאלות המחקר</a:t>
            </a:r>
          </a:p>
          <a:p>
            <a:pPr algn="r" rtl="1" eaLnBrk="1" hangingPunct="1">
              <a:defRPr/>
            </a:pPr>
            <a:r>
              <a:rPr lang="he-IL" dirty="0" smtClean="0"/>
              <a:t>מתודולוגיה</a:t>
            </a:r>
          </a:p>
          <a:p>
            <a:pPr algn="r" rtl="1" eaLnBrk="1" hangingPunct="1">
              <a:defRPr/>
            </a:pPr>
            <a:r>
              <a:rPr lang="he-IL" dirty="0" smtClean="0"/>
              <a:t>תוצאות </a:t>
            </a:r>
          </a:p>
          <a:p>
            <a:pPr algn="r" rtl="1" eaLnBrk="1" hangingPunct="1">
              <a:defRPr/>
            </a:pPr>
            <a:r>
              <a:rPr lang="he-IL" dirty="0" smtClean="0"/>
              <a:t>דיון</a:t>
            </a:r>
            <a:endParaRPr lang="en-US" dirty="0" smtClean="0"/>
          </a:p>
        </p:txBody>
      </p:sp>
      <p:pic>
        <p:nvPicPr>
          <p:cNvPr id="13316" name="Picture 4" descr="j03546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שאלות המחקר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eaLnBrk="1" hangingPunct="1">
              <a:defRPr/>
            </a:pPr>
            <a:r>
              <a:rPr lang="he-IL" sz="2800" dirty="0" smtClean="0"/>
              <a:t>באיזו אפשרות מעדיפים המשתתפים להשתמש בתוויות כתגיות או בתוויות כתיקיות?</a:t>
            </a:r>
            <a:endParaRPr lang="en-US" sz="2800" dirty="0" smtClean="0"/>
          </a:p>
          <a:p>
            <a:pPr lvl="1" algn="r" rtl="1" eaLnBrk="1" hangingPunct="1">
              <a:defRPr/>
            </a:pPr>
            <a:r>
              <a:rPr lang="he-IL" dirty="0" smtClean="0"/>
              <a:t> בעת אחסון המידע?</a:t>
            </a:r>
            <a:endParaRPr lang="en-US" dirty="0" smtClean="0"/>
          </a:p>
          <a:p>
            <a:pPr lvl="1" algn="r" rtl="1" eaLnBrk="1" hangingPunct="1">
              <a:defRPr/>
            </a:pPr>
            <a:r>
              <a:rPr lang="he-IL" dirty="0" smtClean="0"/>
              <a:t>בעת אחזור המידע?</a:t>
            </a:r>
            <a:endParaRPr lang="en-US" dirty="0" smtClean="0"/>
          </a:p>
          <a:p>
            <a:pPr algn="r" rtl="1" eaLnBrk="1" hangingPunct="1">
              <a:defRPr/>
            </a:pPr>
            <a:r>
              <a:rPr lang="he-IL" sz="2800" dirty="0" smtClean="0"/>
              <a:t>באיזו אפשרות מעדיפים המשתתפים להשתמש בסיווג יחיד או בסיווג מרובה?</a:t>
            </a:r>
            <a:endParaRPr lang="en-US" sz="2800" dirty="0" smtClean="0"/>
          </a:p>
          <a:p>
            <a:pPr lvl="1" algn="r" rtl="1" eaLnBrk="1" hangingPunct="1">
              <a:defRPr/>
            </a:pPr>
            <a:r>
              <a:rPr lang="he-IL" dirty="0" smtClean="0"/>
              <a:t>בעת אחסון המידע?</a:t>
            </a:r>
            <a:endParaRPr lang="en-US" dirty="0" smtClean="0"/>
          </a:p>
          <a:p>
            <a:pPr lvl="1" algn="r" rtl="1" eaLnBrk="1" hangingPunct="1">
              <a:defRPr/>
            </a:pPr>
            <a:r>
              <a:rPr lang="he-IL" dirty="0" smtClean="0"/>
              <a:t>בעת אחזור המידע?</a:t>
            </a:r>
            <a:endParaRPr lang="en-US" dirty="0" smtClean="0"/>
          </a:p>
          <a:p>
            <a:pPr algn="r" rtl="1" eaLnBrk="1" hangingPunct="1">
              <a:defRPr/>
            </a:pPr>
            <a:r>
              <a:rPr lang="he-IL" sz="2800" dirty="0" smtClean="0"/>
              <a:t>כיצד מעדיפים המשתתפים לאחזר את המידע בניווט המבוסס מקום או בחיפוש שאינו מבוסס מקום?</a:t>
            </a:r>
            <a:endParaRPr lang="en-US" sz="2800" dirty="0" smtClean="0"/>
          </a:p>
        </p:txBody>
      </p:sp>
      <p:pic>
        <p:nvPicPr>
          <p:cNvPr id="14340" name="Picture 2" descr="C:\Documents and Settings\noagrad\Local Settings\Temporary Internet Files\Content.IE5\JNAI5F5Z\MMj0283842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59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mtClean="0"/>
              <a:t>אג'נדה</a:t>
            </a:r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רקע</a:t>
            </a:r>
          </a:p>
          <a:p>
            <a:pPr algn="r" rtl="1" eaLnBrk="1" hangingPunct="1">
              <a:defRPr/>
            </a:pPr>
            <a:r>
              <a:rPr lang="he-IL" dirty="0" smtClean="0"/>
              <a:t>שאלות המחקר</a:t>
            </a:r>
          </a:p>
          <a:p>
            <a:pPr algn="r" rtl="1" eaLnBrk="1" hangingPunct="1">
              <a:defRPr/>
            </a:pPr>
            <a:r>
              <a:rPr lang="he-IL" dirty="0" smtClean="0">
                <a:solidFill>
                  <a:schemeClr val="accent1"/>
                </a:solidFill>
              </a:rPr>
              <a:t>מתודולוגיה</a:t>
            </a:r>
          </a:p>
          <a:p>
            <a:pPr algn="r" rtl="1" eaLnBrk="1" hangingPunct="1">
              <a:defRPr/>
            </a:pPr>
            <a:r>
              <a:rPr lang="he-IL" dirty="0" smtClean="0"/>
              <a:t>תוצאות </a:t>
            </a:r>
          </a:p>
          <a:p>
            <a:pPr algn="r" rtl="1" eaLnBrk="1" hangingPunct="1">
              <a:defRPr/>
            </a:pPr>
            <a:r>
              <a:rPr lang="he-IL" dirty="0" smtClean="0"/>
              <a:t>דיון</a:t>
            </a:r>
            <a:endParaRPr lang="en-US" dirty="0" smtClean="0"/>
          </a:p>
        </p:txBody>
      </p:sp>
      <p:pic>
        <p:nvPicPr>
          <p:cNvPr id="15364" name="Picture 4" descr="j03546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מתודולוגיה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defRPr/>
            </a:pPr>
            <a:r>
              <a:rPr lang="he-IL" sz="2800" dirty="0" smtClean="0"/>
              <a:t>ניסוי  נטורליסטי בו ניהלו המשתתפים את המידע שלהם תוך התערבות מינימאלית מצידנו.</a:t>
            </a:r>
          </a:p>
          <a:p>
            <a:pPr algn="r" rtl="1" eaLnBrk="1" hangingPunct="1">
              <a:defRPr/>
            </a:pPr>
            <a:r>
              <a:rPr lang="he-IL" sz="2800" dirty="0" smtClean="0"/>
              <a:t>75 סטודנטים ישראלים אשר השתמשו במנשק של </a:t>
            </a:r>
            <a:r>
              <a:rPr lang="en-US" sz="2800" dirty="0" smtClean="0"/>
              <a:t>Gmail</a:t>
            </a:r>
            <a:r>
              <a:rPr lang="he-IL" sz="2800" dirty="0" smtClean="0"/>
              <a:t> גם טרם לניסוי. 26 גברים ו-49 נשים.</a:t>
            </a:r>
          </a:p>
          <a:p>
            <a:pPr algn="r" rtl="1" eaLnBrk="1" hangingPunct="1">
              <a:defRPr/>
            </a:pPr>
            <a:r>
              <a:rPr lang="he-IL" sz="2800" dirty="0" smtClean="0"/>
              <a:t>גילם של המשתתפים נע בין 20 ל-58 שנים (ממוצע=30.02, סטיית תקן=6.96).</a:t>
            </a:r>
          </a:p>
          <a:p>
            <a:pPr algn="r" rtl="1" eaLnBrk="1" hangingPunct="1">
              <a:defRPr/>
            </a:pPr>
            <a:r>
              <a:rPr lang="he-IL" sz="2800" dirty="0" smtClean="0"/>
              <a:t>השתמשו ב-</a:t>
            </a:r>
            <a:r>
              <a:rPr lang="en-US" sz="2800" dirty="0" smtClean="0"/>
              <a:t>Gmail</a:t>
            </a:r>
            <a:r>
              <a:rPr lang="he-IL" sz="2800" dirty="0" smtClean="0"/>
              <a:t> בין 60-1 חודשים (ממוצע=20.15, סטיית תקן=18.99).</a:t>
            </a:r>
          </a:p>
          <a:p>
            <a:pPr algn="r" rtl="1" eaLnBrk="1" hangingPunct="1">
              <a:defRPr/>
            </a:pPr>
            <a:r>
              <a:rPr lang="he-IL" sz="2800" dirty="0" smtClean="0"/>
              <a:t> דיווחו על רמה בינונית-גבוהה של ניסיון בשימוש ב-</a:t>
            </a:r>
            <a:r>
              <a:rPr lang="en-US" sz="2800" dirty="0" smtClean="0"/>
              <a:t>Gmail</a:t>
            </a:r>
            <a:r>
              <a:rPr lang="he-IL" sz="2800" dirty="0" smtClean="0"/>
              <a:t> (ממוצע=3.72, סטיית תקן=0.92 בסולם </a:t>
            </a:r>
            <a:r>
              <a:rPr lang="he-IL" sz="2800" dirty="0" err="1" smtClean="0"/>
              <a:t>ליקרט</a:t>
            </a:r>
            <a:r>
              <a:rPr lang="he-IL" sz="2800" dirty="0" smtClean="0"/>
              <a:t> של 5-1).</a:t>
            </a:r>
            <a:endParaRPr lang="en-US" sz="2800" dirty="0" smtClean="0"/>
          </a:p>
          <a:p>
            <a:pPr algn="r" rtl="1" eaLnBrk="1" hangingPunct="1">
              <a:defRPr/>
            </a:pPr>
            <a:endParaRPr lang="en-US" dirty="0" smtClean="0"/>
          </a:p>
        </p:txBody>
      </p:sp>
      <p:pic>
        <p:nvPicPr>
          <p:cNvPr id="16388" name="Picture 2" descr="C:\Documents and Settings\noagrad\Local Settings\Temporary Internet Files\Content.IE5\8G96R461\MMj0354406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9969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מתודולוגיה - המשך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he-IL" sz="2800" dirty="0" smtClean="0"/>
              <a:t>שלב א - סרטון וידאו המציג את שתי האפשרויות. </a:t>
            </a:r>
          </a:p>
          <a:p>
            <a:pPr algn="r" rtl="1" eaLnBrk="1" hangingPunct="1">
              <a:defRPr/>
            </a:pPr>
            <a:r>
              <a:rPr lang="he-IL" sz="2800" dirty="0" smtClean="0"/>
              <a:t>שלב ב – חודש של שימוש רגיל של המשתתפים ב-</a:t>
            </a:r>
            <a:r>
              <a:rPr lang="en-US" sz="2800" dirty="0" smtClean="0"/>
              <a:t>Gmail</a:t>
            </a:r>
            <a:r>
              <a:rPr lang="he-IL" sz="2800" dirty="0" smtClean="0"/>
              <a:t>.</a:t>
            </a:r>
          </a:p>
          <a:p>
            <a:pPr algn="r" rtl="1" eaLnBrk="1" hangingPunct="1">
              <a:defRPr/>
            </a:pPr>
            <a:r>
              <a:rPr lang="he-IL" sz="2800" dirty="0" smtClean="0"/>
              <a:t>שלב ג -  צילום מסך ושאלון</a:t>
            </a:r>
            <a:endParaRPr lang="he-I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מתודולוגיה - המשך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he-IL" sz="2400" dirty="0" smtClean="0"/>
              <a:t>שאלון </a:t>
            </a:r>
            <a:endParaRPr lang="he-IL" sz="2400" dirty="0" smtClean="0"/>
          </a:p>
          <a:p>
            <a:pPr lvl="1" algn="r" rtl="1">
              <a:defRPr/>
            </a:pPr>
            <a:r>
              <a:rPr lang="he-IL" sz="2000" dirty="0" smtClean="0"/>
              <a:t>הסבר הבחירות</a:t>
            </a:r>
          </a:p>
          <a:p>
            <a:pPr lvl="1" algn="r" rtl="1">
              <a:defRPr/>
            </a:pPr>
            <a:r>
              <a:rPr lang="he-IL" sz="2000" dirty="0" smtClean="0"/>
              <a:t>הרגלי אחזור</a:t>
            </a:r>
          </a:p>
          <a:p>
            <a:pPr lvl="1" algn="r" rtl="1">
              <a:defRPr/>
            </a:pPr>
            <a:r>
              <a:rPr lang="he-IL" sz="2000" dirty="0" smtClean="0"/>
              <a:t>מידע כללי</a:t>
            </a:r>
          </a:p>
          <a:p>
            <a:pPr algn="r" rtl="1">
              <a:defRPr/>
            </a:pPr>
            <a:r>
              <a:rPr lang="he-IL" sz="2400" dirty="0" smtClean="0"/>
              <a:t>צילום מסך - צילום </a:t>
            </a:r>
            <a:r>
              <a:rPr lang="he-IL" sz="2400" dirty="0" smtClean="0"/>
              <a:t>המסך של ההודעות ממסך "כל הדואר" (</a:t>
            </a:r>
            <a:r>
              <a:rPr lang="en-US" sz="2400" dirty="0" smtClean="0"/>
              <a:t>All Mail</a:t>
            </a:r>
            <a:r>
              <a:rPr lang="he-IL" sz="2400" dirty="0" smtClean="0"/>
              <a:t>). </a:t>
            </a:r>
            <a:r>
              <a:rPr lang="he-IL" sz="2400" dirty="0" smtClean="0"/>
              <a:t>מסך זה מציג את כל ההודעות של </a:t>
            </a:r>
            <a:r>
              <a:rPr lang="he-IL" sz="2400" dirty="0" smtClean="0"/>
              <a:t>המשתמש. במחקר התמקדנו בהודעות שהתקבלו.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mtClean="0"/>
              <a:t>אג'נדה</a:t>
            </a:r>
            <a:endParaRPr 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רקע</a:t>
            </a:r>
          </a:p>
          <a:p>
            <a:pPr algn="r" rtl="1" eaLnBrk="1" hangingPunct="1">
              <a:defRPr/>
            </a:pPr>
            <a:r>
              <a:rPr lang="he-IL" dirty="0" smtClean="0"/>
              <a:t>שאלות המחקר</a:t>
            </a:r>
          </a:p>
          <a:p>
            <a:pPr algn="r" rtl="1" eaLnBrk="1" hangingPunct="1">
              <a:defRPr/>
            </a:pPr>
            <a:r>
              <a:rPr lang="he-IL" dirty="0" smtClean="0"/>
              <a:t>מתודולוגיה</a:t>
            </a:r>
          </a:p>
          <a:p>
            <a:pPr algn="r" rtl="1" eaLnBrk="1" hangingPunct="1">
              <a:defRPr/>
            </a:pPr>
            <a:r>
              <a:rPr lang="he-IL" dirty="0" smtClean="0">
                <a:solidFill>
                  <a:schemeClr val="accent1"/>
                </a:solidFill>
              </a:rPr>
              <a:t>תוצאות</a:t>
            </a:r>
            <a:r>
              <a:rPr lang="he-IL" dirty="0" smtClean="0"/>
              <a:t> </a:t>
            </a:r>
          </a:p>
          <a:p>
            <a:pPr algn="r" rtl="1" eaLnBrk="1" hangingPunct="1">
              <a:defRPr/>
            </a:pPr>
            <a:r>
              <a:rPr lang="he-IL" dirty="0" smtClean="0"/>
              <a:t>דיון</a:t>
            </a:r>
            <a:endParaRPr lang="en-US" dirty="0" smtClean="0"/>
          </a:p>
        </p:txBody>
      </p:sp>
      <p:pic>
        <p:nvPicPr>
          <p:cNvPr id="19460" name="Picture 4" descr="j03546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תוצאות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z="2400" dirty="0" smtClean="0"/>
              <a:t>במחקר בחנו 5,206 הודעות דוא"ל של 75 משתתפים במהלך החודש שבין הקרנת הסרט לבין הפנייה החוזרת אליהם.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למשתתפים היו 74.7 הודעות דוא"ל בממוצע (סטיית תקן=23.9).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המשתתפים העניקו תוויות ל36% מההודעות שלהם (סטיית תקן=40%).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חמישית מכלל המשתתפים (20%) לא השתמשו בתוויות כלל.</a:t>
            </a:r>
          </a:p>
          <a:p>
            <a:pPr algn="r" rtl="1" eaLnBrk="1" hangingPunct="1">
              <a:defRPr/>
            </a:pPr>
            <a:r>
              <a:rPr lang="he-IL" sz="2400" dirty="0" smtClean="0"/>
              <a:t> 60 המשתתפים הנותרים העניקו תוויות ל-45% מההודעות שלהם בממוצע (סטיית תקן=26%).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מכיוון שמחקרנו עוסק בניהול מידע באמצעות תוויות כתגיות ותוויות כתיקיות נתייחס בתוצאות רק ל-60 המשתתפים שהעניקו תוויות להודעותיהם. 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sz="2400" dirty="0" smtClean="0"/>
          </a:p>
        </p:txBody>
      </p:sp>
      <p:pic>
        <p:nvPicPr>
          <p:cNvPr id="20484" name="Picture 4" descr="C:\Documents and Settings\noagrad\Local Settings\Temporary Internet Files\Content.IE5\IHTFM9WM\MM90020536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r" rtl="1" eaLnBrk="1" hangingPunct="1">
              <a:defRPr/>
            </a:pPr>
            <a:r>
              <a:rPr lang="he-IL" sz="3200" dirty="0" smtClean="0">
                <a:cs typeface="+mj-cs"/>
              </a:rPr>
              <a:t>באיזו אפשרות מעדיפים המשתתפים </a:t>
            </a:r>
            <a:r>
              <a:rPr lang="he-IL" sz="3200" dirty="0" smtClean="0">
                <a:cs typeface="+mj-cs"/>
              </a:rPr>
              <a:t>להשתמש: </a:t>
            </a:r>
            <a:r>
              <a:rPr lang="he-IL" sz="3200" dirty="0" smtClean="0">
                <a:cs typeface="+mj-cs"/>
              </a:rPr>
              <a:t>בתוויות כתגיות או בתוויות כתיקיות בעת אחסון המידע?</a:t>
            </a: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endParaRPr lang="en-US" sz="3200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algn="r" rtl="1" eaLnBrk="1" hangingPunct="1">
              <a:defRPr/>
            </a:pPr>
            <a:r>
              <a:rPr lang="he-IL" sz="2400" dirty="0" smtClean="0"/>
              <a:t>60 המשתתפים שהשתמשו בתוויות העניקו בממוצע ל-33% מהודעותיהם תוויות כתגיות </a:t>
            </a:r>
            <a:r>
              <a:rPr lang="he-IL" sz="2400" dirty="0" err="1" smtClean="0"/>
              <a:t>ול</a:t>
            </a:r>
            <a:r>
              <a:rPr lang="he-IL" sz="2400" dirty="0" smtClean="0"/>
              <a:t>-67% בממוצע תוויות כתיקיות. סטיית התקן 41%. במבחן </a:t>
            </a:r>
            <a:r>
              <a:rPr lang="en-US" sz="2400" dirty="0" smtClean="0"/>
              <a:t>t </a:t>
            </a:r>
            <a:r>
              <a:rPr lang="he-IL" sz="2400" dirty="0" smtClean="0"/>
              <a:t> למדגמים מזווגים נמצא שההבדל היה מובהק </a:t>
            </a:r>
            <a:r>
              <a:rPr lang="en-US" sz="2400" dirty="0" smtClean="0"/>
              <a:t>(t(59)=3.21, p&lt;0.01) </a:t>
            </a:r>
            <a:r>
              <a:rPr lang="he-IL" sz="2400" dirty="0" smtClean="0"/>
              <a:t>.</a:t>
            </a:r>
            <a:endParaRPr lang="en-US" sz="2400" dirty="0" smtClean="0"/>
          </a:p>
          <a:p>
            <a:pPr algn="r" rtl="1" eaLnBrk="1" hangingPunct="1">
              <a:defRPr/>
            </a:pPr>
            <a:r>
              <a:rPr lang="he-IL" sz="2400" dirty="0" smtClean="0"/>
              <a:t>חלקנו את המשתתפים לשלוש קבוצות לפי התנהגות הענקת התוויות שלהם: </a:t>
            </a:r>
          </a:p>
          <a:p>
            <a:pPr lvl="1" algn="r" rtl="1" eaLnBrk="1" hangingPunct="1">
              <a:defRPr/>
            </a:pPr>
            <a:r>
              <a:rPr lang="he-IL" sz="2000" dirty="0" smtClean="0"/>
              <a:t>34 משתתפים </a:t>
            </a:r>
            <a:r>
              <a:rPr lang="en-US" sz="2000" dirty="0" smtClean="0"/>
              <a:t>(57%)</a:t>
            </a:r>
            <a:r>
              <a:rPr lang="he-IL" sz="2000" dirty="0" smtClean="0"/>
              <a:t> אשר העניקו תוויות כתיקיות ברוב המקרים.</a:t>
            </a:r>
          </a:p>
          <a:p>
            <a:pPr lvl="1" algn="r" rtl="1" eaLnBrk="1" hangingPunct="1">
              <a:defRPr/>
            </a:pPr>
            <a:r>
              <a:rPr lang="he-IL" sz="2000" dirty="0" smtClean="0"/>
              <a:t> 14 משתתפים (23%) אשר העניקו תוויות כתגיות ברוב המקרים. </a:t>
            </a:r>
          </a:p>
          <a:p>
            <a:pPr lvl="1" algn="r" rtl="1" eaLnBrk="1" hangingPunct="1">
              <a:defRPr/>
            </a:pPr>
            <a:r>
              <a:rPr lang="he-IL" sz="2000" dirty="0" smtClean="0"/>
              <a:t>12 משתתפים (20%) אשר מעניקים תוויות הן כתגיות והן כתיקיות.</a:t>
            </a:r>
          </a:p>
          <a:p>
            <a:pPr algn="r" rtl="1" eaLnBrk="1" hangingPunct="1">
              <a:defRPr/>
            </a:pPr>
            <a:r>
              <a:rPr lang="he-IL" sz="2400" dirty="0" smtClean="0"/>
              <a:t>הסיבה הנפוצה לשימוש בתוויות כתגיות הייתה כדי לראות את כל ההודעות ביחד בתיבת הדואר הנכנס.</a:t>
            </a:r>
          </a:p>
          <a:p>
            <a:pPr algn="r" rtl="1" eaLnBrk="1" hangingPunct="1">
              <a:defRPr/>
            </a:pPr>
            <a:r>
              <a:rPr lang="he-IL" sz="2400" dirty="0" smtClean="0"/>
              <a:t>הסיבה הנפוצה לשימוש בתוויות כתיקיות הייתה הרצון לצמצם את מספר ההודעות בתיבת הדואר הנכנס. 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ניהול מידע אישי	</a:t>
            </a: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ניהול מידע אישי היא פעילות שבה אדם מארגן ושומר את פריטי המידע שלו כדי לאחזר אותם בעצמו בזמן מאוחר יותר</a:t>
            </a:r>
            <a:r>
              <a:rPr lang="he-IL" dirty="0" smtClean="0"/>
              <a:t>.</a:t>
            </a:r>
            <a:endParaRPr lang="he-IL" dirty="0" smtClean="0"/>
          </a:p>
        </p:txBody>
      </p:sp>
      <p:pic>
        <p:nvPicPr>
          <p:cNvPr id="74756" name="Picture 4" descr="analyzing_computer_tv_head_lg_nw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r" rtl="1" eaLnBrk="1" hangingPunct="1">
              <a:defRPr/>
            </a:pPr>
            <a:r>
              <a:rPr lang="he-IL" sz="2800" dirty="0" smtClean="0">
                <a:cs typeface="+mj-cs"/>
              </a:rPr>
              <a:t>באיזו אפשרות מעדיפים המשתתפים </a:t>
            </a:r>
            <a:r>
              <a:rPr lang="he-IL" sz="2800" dirty="0" smtClean="0">
                <a:cs typeface="+mj-cs"/>
              </a:rPr>
              <a:t>להשתמש: </a:t>
            </a:r>
            <a:r>
              <a:rPr lang="he-IL" sz="2800" dirty="0" smtClean="0">
                <a:cs typeface="+mj-cs"/>
              </a:rPr>
              <a:t>בתוויות כתגיות או בתוויות כתיקיות בעת אחזור המידע?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he-IL" sz="2400" dirty="0" smtClean="0"/>
              <a:t>המשתתפים התבקשו לחשוב על כל הפעמים בהם אחזרו הודעות דוא"ל במנשק </a:t>
            </a:r>
            <a:r>
              <a:rPr lang="en-US" sz="2400" dirty="0" smtClean="0"/>
              <a:t>Gmail</a:t>
            </a:r>
            <a:r>
              <a:rPr lang="he-IL" sz="2400" dirty="0" smtClean="0"/>
              <a:t>  במהלך השבועיים האחרונים. הטבלה מתארת את ממוצע הערכות המשתמשים לגבי שימושם בכל אחת מהשיטות.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819400"/>
          <a:ext cx="8610602" cy="404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867402"/>
              </a:tblGrid>
              <a:tr h="521763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Calibri"/>
                          <a:ea typeface="Calibri"/>
                          <a:cs typeface="David"/>
                        </a:rPr>
                        <a:t>כלל </a:t>
                      </a:r>
                      <a:r>
                        <a:rPr lang="he-IL" sz="2000" dirty="0" smtClean="0">
                          <a:latin typeface="Calibri"/>
                          <a:ea typeface="Calibri"/>
                          <a:cs typeface="David"/>
                        </a:rPr>
                        <a:t>האוכלוסייה</a:t>
                      </a:r>
                      <a:r>
                        <a:rPr lang="he-IL" sz="2000" baseline="0" dirty="0" smtClean="0">
                          <a:latin typeface="Calibri"/>
                          <a:ea typeface="Calibri"/>
                          <a:cs typeface="David"/>
                        </a:rPr>
                        <a:t> 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David"/>
                        </a:rPr>
                        <a:t>N</a:t>
                      </a:r>
                      <a:r>
                        <a:rPr lang="he-IL" sz="2000" baseline="0" dirty="0" smtClean="0">
                          <a:latin typeface="Calibri"/>
                          <a:ea typeface="Calibri"/>
                          <a:cs typeface="David"/>
                        </a:rPr>
                        <a:t>=75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latin typeface="Times New Roman"/>
                          <a:ea typeface="Calibri"/>
                          <a:cs typeface="David"/>
                        </a:rPr>
                        <a:t>אחוז הודעות </a:t>
                      </a:r>
                      <a:r>
                        <a:rPr lang="he-IL" sz="2000" dirty="0" smtClean="0">
                          <a:latin typeface="Times New Roman"/>
                          <a:ea typeface="Calibri"/>
                          <a:cs typeface="David"/>
                        </a:rPr>
                        <a:t>(</a:t>
                      </a:r>
                      <a:r>
                        <a:rPr lang="he-IL" sz="2000" dirty="0">
                          <a:latin typeface="Times New Roman"/>
                          <a:ea typeface="Calibri"/>
                          <a:cs typeface="David"/>
                        </a:rPr>
                        <a:t>סטיית תקן)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Times New Roman"/>
                          <a:ea typeface="Calibri"/>
                          <a:cs typeface="David"/>
                        </a:rPr>
                        <a:t>אופן האחזור</a:t>
                      </a:r>
                      <a:endParaRPr lang="en-US" sz="20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1763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Arial"/>
                        </a:rPr>
                        <a:t>52.7% (32.7%)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latin typeface="Times New Roman"/>
                          <a:ea typeface="Calibri"/>
                          <a:cs typeface="David"/>
                        </a:rPr>
                        <a:t>א. הסתכלות </a:t>
                      </a:r>
                      <a:r>
                        <a:rPr lang="he-IL" sz="1800" dirty="0">
                          <a:latin typeface="Times New Roman"/>
                          <a:ea typeface="Calibri"/>
                          <a:cs typeface="David"/>
                        </a:rPr>
                        <a:t>בתיבת הדואר הנכנס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1763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Arial"/>
                        </a:rPr>
                        <a:t>16.2% (19.9%)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latin typeface="Times New Roman"/>
                          <a:ea typeface="Calibri"/>
                          <a:cs typeface="David"/>
                        </a:rPr>
                        <a:t>ב. פתיחת </a:t>
                      </a:r>
                      <a:r>
                        <a:rPr lang="he-IL" sz="1800" dirty="0">
                          <a:latin typeface="Times New Roman"/>
                          <a:ea typeface="Calibri"/>
                          <a:cs typeface="David"/>
                        </a:rPr>
                        <a:t>תוויות והסתכלות בתוכן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176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+mn-cs"/>
                        </a:rPr>
                        <a:t>27.4% (29.0%)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latin typeface="Times New Roman"/>
                          <a:ea typeface="Calibri"/>
                          <a:cs typeface="David"/>
                        </a:rPr>
                        <a:t>ג. חיפוש בעזרת תיבת החיפוש ללא שימוש בהקלדת  תוויות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176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+mn-cs"/>
                        </a:rPr>
                        <a:t>2.7% (8.3 %)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latin typeface="Times New Roman"/>
                          <a:ea typeface="Calibri"/>
                          <a:cs typeface="David"/>
                        </a:rPr>
                        <a:t>ד. חיפוש בעזרת תיבת החיפוש תוך הקלדת שם תווית אחת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176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+mn-cs"/>
                        </a:rPr>
                        <a:t>0.1%  (0.6%)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latin typeface="Times New Roman"/>
                          <a:ea typeface="Calibri"/>
                          <a:cs typeface="David"/>
                        </a:rPr>
                        <a:t>ה. חיפוש בעזרת תיבת חיפוש תוך הקלדת שמות שתי תוויות או  יותר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176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+mn-cs"/>
                        </a:rPr>
                        <a:t>0.9%</a:t>
                      </a:r>
                      <a:r>
                        <a:rPr lang="he-IL" sz="1800" dirty="0" smtClean="0">
                          <a:latin typeface="Calibri"/>
                          <a:ea typeface="Calibri"/>
                          <a:cs typeface="+mn-cs"/>
                        </a:rPr>
                        <a:t>    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+mn-cs"/>
                        </a:rPr>
                        <a:t>(8.1%)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latin typeface="Calibri"/>
                          <a:ea typeface="Calibri"/>
                          <a:cs typeface="+mn-cs"/>
                        </a:rPr>
                        <a:t>ו. אחר</a:t>
                      </a:r>
                      <a:endParaRPr lang="en-US" sz="1800" dirty="0" smtClean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he-IL" sz="2800" dirty="0" smtClean="0"/>
              <a:t>באיזו אפשרות מעדיפים המשתתפים </a:t>
            </a:r>
            <a:r>
              <a:rPr lang="he-IL" sz="2800" dirty="0" smtClean="0"/>
              <a:t>להשתמש: </a:t>
            </a:r>
            <a:r>
              <a:rPr lang="he-IL" sz="2800" dirty="0" smtClean="0"/>
              <a:t>בתוויות כתגיות או בתוויות כתיקיות בעת אחזור המידע?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לפי הטבלה:</a:t>
            </a:r>
          </a:p>
          <a:p>
            <a:pPr lvl="1" algn="r" rtl="1" eaLnBrk="1" hangingPunct="1">
              <a:defRPr/>
            </a:pPr>
            <a:r>
              <a:rPr lang="he-IL" dirty="0" smtClean="0"/>
              <a:t>המשתתפים העריכו שהם משתמשים בתוויות כתיקיות לאחזור הודעה ב-16.2% מהאחזורים שבצעו. </a:t>
            </a:r>
          </a:p>
          <a:p>
            <a:pPr lvl="1" algn="r" rtl="1" eaLnBrk="1" hangingPunct="1">
              <a:defRPr/>
            </a:pPr>
            <a:r>
              <a:rPr lang="he-IL" dirty="0" smtClean="0"/>
              <a:t>לעומת זאת הם השתמשו בתוויות כתגיות לאחזור הודעה רק ב-2.8% מהאחזורים שבצעו.</a:t>
            </a:r>
          </a:p>
          <a:p>
            <a:pPr lvl="1" algn="r" rtl="1" eaLnBrk="1" hangingPunct="1">
              <a:defRPr/>
            </a:pPr>
            <a:r>
              <a:rPr lang="he-IL" dirty="0" smtClean="0"/>
              <a:t> הבדל זה הוא מובהק </a:t>
            </a:r>
            <a:r>
              <a:rPr lang="en-US" dirty="0" smtClean="0"/>
              <a:t>t(72)=2.61, p&lt;0.05 </a:t>
            </a:r>
            <a:r>
              <a:rPr lang="he-IL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r" rtl="1" eaLnBrk="1" hangingPunct="1">
              <a:defRPr/>
            </a:pPr>
            <a:r>
              <a:rPr lang="he-IL" sz="3200" dirty="0" smtClean="0">
                <a:cs typeface="+mj-cs"/>
              </a:rPr>
              <a:t>באיזו אפשרות מעדיפים המשתתפים </a:t>
            </a:r>
            <a:r>
              <a:rPr lang="he-IL" sz="3200" dirty="0" smtClean="0">
                <a:cs typeface="+mj-cs"/>
              </a:rPr>
              <a:t>להשתמש: </a:t>
            </a:r>
            <a:r>
              <a:rPr lang="he-IL" sz="3200" dirty="0" smtClean="0">
                <a:cs typeface="+mj-cs"/>
              </a:rPr>
              <a:t>בסיווג יחיד או בסיווג מרובה בעת אחסון המידע?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 eaLnBrk="1" hangingPunct="1">
              <a:defRPr/>
            </a:pPr>
            <a:r>
              <a:rPr lang="he-IL" sz="2400" dirty="0" smtClean="0"/>
              <a:t>60 המשתתפים שהעניקו תוויות, העניקו תווית אחת ל-95% מההודעות להן העניקו תוויות ושתי תוויות או יותר רק ל-5% מההודעות (סטיית תקן=15%). מתוך כך ניתן לראות העדפה ברורה לסיווג יחיד.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26 מהמשתתפים עשו שימוש כלשהוא בתוויות כתגיות. אך גם הם העניקו תווית אחת ל-92%  מההודעות שקיבלו תוויות ושתי תוויות או יותר רק ל-8% מההודעות (סטיית תקן= 23%).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הבדל זה נמצא מובהק במבחן </a:t>
            </a:r>
            <a:r>
              <a:rPr lang="en-US" sz="2400" dirty="0" smtClean="0"/>
              <a:t>t </a:t>
            </a:r>
            <a:r>
              <a:rPr lang="he-IL" sz="2400" dirty="0" smtClean="0"/>
              <a:t> למדגמים תלויים (</a:t>
            </a:r>
            <a:r>
              <a:rPr lang="en-US" sz="2400" dirty="0" smtClean="0"/>
              <a:t>t(25)=10.67, p&lt;0.001</a:t>
            </a:r>
            <a:r>
              <a:rPr lang="he-IL" sz="2400" dirty="0" smtClean="0"/>
              <a:t>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מרבית המשתמשים שהשתמשו בסיווג יחיד נימקו זאת בכך שההודעות מתאימות לתווית אחת בלבד. כלומר, הם אינם מוצאים שלהודעה מסוימת מתאימה יותר מתווית אחת.</a:t>
            </a:r>
            <a:endParaRPr lang="en-US" sz="2400" b="1" u="sng" dirty="0" smtClean="0"/>
          </a:p>
          <a:p>
            <a:pPr algn="r" rtl="1" eaLnBrk="1" hangingPunct="1">
              <a:buFontTx/>
              <a:buNone/>
              <a:defRPr/>
            </a:pPr>
            <a:r>
              <a:rPr lang="he-IL" sz="2400" dirty="0" smtClean="0"/>
              <a:t> 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sz="3200" dirty="0" smtClean="0"/>
              <a:t>באיזו אפשרות מעדיפים המשתתפים להשתמש בסיווג יחיד או בסיווג מרובה בעת אחזור המידע?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z="2400" dirty="0" smtClean="0">
                <a:hlinkClick r:id="rId3" action="ppaction://hlinksldjump"/>
              </a:rPr>
              <a:t>מהטבלה</a:t>
            </a:r>
            <a:r>
              <a:rPr lang="he-IL" sz="2400" dirty="0" smtClean="0"/>
              <a:t> (סעיף ה') ניתן לראות כי המשתתפים משתמשים בחיפוש בעזרת שתי תוויות או יותר רק ב0.1% מהאחזורים  שלהם.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25 מהמשתתפים שהעידו שנתנו יותר מתווית אחת להודעה לפחות פעם אחת התבקשו לציין כיצד הם מאחזרים הודעות עם שתי תוויות או יותר.</a:t>
            </a:r>
          </a:p>
          <a:p>
            <a:pPr algn="r" rtl="1" eaLnBrk="1" hangingPunct="1">
              <a:defRPr/>
            </a:pPr>
            <a:r>
              <a:rPr lang="he-IL" sz="2400" dirty="0" smtClean="0"/>
              <a:t>12 מתוכם  ענו שהם השתמשו בתווית אחת בלבד לשם כך (11 ע"י פתיחת תווית אחת ומשתתף אחד בעזרת חיפוש).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4 עשו זאת בעזרת יותר מתווית אחת (2 ע"י פתיחת תוויות שונות ו2 ע"י חיפוש בעזרת תגיות שונות). </a:t>
            </a:r>
          </a:p>
          <a:p>
            <a:pPr algn="r" rtl="1" eaLnBrk="1" hangingPunct="1">
              <a:defRPr/>
            </a:pPr>
            <a:r>
              <a:rPr lang="he-IL" sz="2400" dirty="0" smtClean="0"/>
              <a:t>הדבר מראה שאפילו כאשר הודעה מקבלת מספר תוויות בעת האחסון המשתתפים נוטים להשתמש בסיווג יחיד בעת האחזור.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z="3200" dirty="0" smtClean="0"/>
              <a:t>כיצד מעדיפים המשתתפים לאחזר את המידע בניווט המבוסס מקום או בחיפוש שאינו מבוסס מקום?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>
                <a:hlinkClick r:id="rId3" action="ppaction://hlinksldjump"/>
              </a:rPr>
              <a:t>מהטבלה</a:t>
            </a:r>
            <a:r>
              <a:rPr lang="he-IL" dirty="0" smtClean="0"/>
              <a:t> ניתן לראות שהמשתתפים מעדיפים ניווט מבוסס מקום על פני חיפוש שאינו מבוסס מקום. </a:t>
            </a:r>
          </a:p>
          <a:p>
            <a:pPr algn="r" rtl="1" eaLnBrk="1" hangingPunct="1">
              <a:defRPr/>
            </a:pPr>
            <a:r>
              <a:rPr lang="he-IL" dirty="0" smtClean="0"/>
              <a:t>המשתתפים העריכו כי הם מחפשים בממוצע 30.2% מהודעותיהם (סעיפים ג', ד' ו-ה') ומנווטים אל 68.9% מהודעותיהם (סעיפים א' </a:t>
            </a:r>
            <a:r>
              <a:rPr lang="he-IL" dirty="0" err="1" smtClean="0"/>
              <a:t>וב</a:t>
            </a:r>
            <a:r>
              <a:rPr lang="he-IL" dirty="0" smtClean="0"/>
              <a:t>').</a:t>
            </a:r>
          </a:p>
          <a:p>
            <a:pPr algn="r" rtl="1" eaLnBrk="1" hangingPunct="1">
              <a:defRPr/>
            </a:pPr>
            <a:r>
              <a:rPr lang="he-IL" dirty="0" smtClean="0"/>
              <a:t> הבדל זה נמצא מובהק במבחן </a:t>
            </a:r>
            <a:r>
              <a:rPr lang="en-US" dirty="0" smtClean="0"/>
              <a:t>t</a:t>
            </a:r>
            <a:r>
              <a:rPr lang="he-IL" dirty="0" smtClean="0"/>
              <a:t> למדגמים תלויים  </a:t>
            </a:r>
            <a:r>
              <a:rPr lang="en-US" dirty="0" smtClean="0"/>
              <a:t>(t(74)=5.4, p&lt;0.001)</a:t>
            </a:r>
            <a:r>
              <a:rPr lang="he-IL" dirty="0" smtClean="0"/>
              <a:t>.</a:t>
            </a:r>
            <a:endParaRPr lang="en-US" dirty="0" smtClean="0"/>
          </a:p>
          <a:p>
            <a:pPr algn="r" rt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אג'נדה</a:t>
            </a:r>
            <a:endParaRPr lang="en-US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רקע</a:t>
            </a:r>
          </a:p>
          <a:p>
            <a:pPr algn="r" rtl="1" eaLnBrk="1" hangingPunct="1">
              <a:defRPr/>
            </a:pPr>
            <a:r>
              <a:rPr lang="he-IL" dirty="0" smtClean="0"/>
              <a:t>שאלות המחקר</a:t>
            </a:r>
          </a:p>
          <a:p>
            <a:pPr algn="r" rtl="1" eaLnBrk="1" hangingPunct="1">
              <a:defRPr/>
            </a:pPr>
            <a:r>
              <a:rPr lang="he-IL" dirty="0" smtClean="0"/>
              <a:t>מתודולוגיה</a:t>
            </a:r>
          </a:p>
          <a:p>
            <a:pPr algn="r" rtl="1" eaLnBrk="1" hangingPunct="1">
              <a:defRPr/>
            </a:pPr>
            <a:r>
              <a:rPr lang="he-IL" dirty="0" smtClean="0"/>
              <a:t>תוצאות </a:t>
            </a:r>
          </a:p>
          <a:p>
            <a:pPr algn="r" rtl="1" eaLnBrk="1" hangingPunct="1">
              <a:defRPr/>
            </a:pPr>
            <a:r>
              <a:rPr lang="he-IL" dirty="0" smtClean="0">
                <a:solidFill>
                  <a:schemeClr val="accent1"/>
                </a:solidFill>
              </a:rPr>
              <a:t>דיון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27652" name="Picture 4" descr="j03546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דיון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he-IL" sz="2400" dirty="0" smtClean="0"/>
              <a:t>אז מה ראינו: העדפה בולטת של תוויות כתיקיות על פני תוויות כתגיות.</a:t>
            </a:r>
          </a:p>
          <a:p>
            <a:pPr lvl="1" algn="r" rtl="1">
              <a:defRPr/>
            </a:pPr>
            <a:r>
              <a:rPr lang="he-IL" sz="2400" dirty="0" smtClean="0"/>
              <a:t>שימוש מועט בתוויות כתגיות</a:t>
            </a:r>
          </a:p>
          <a:p>
            <a:pPr lvl="1" algn="r" rtl="1">
              <a:defRPr/>
            </a:pPr>
            <a:r>
              <a:rPr lang="he-IL" sz="2400" dirty="0" smtClean="0"/>
              <a:t>שימוש מועט ביותר בסיווג מרובה לצרכי אחסון ואחזור.</a:t>
            </a:r>
          </a:p>
          <a:p>
            <a:pPr lvl="1" algn="r" rtl="1">
              <a:defRPr/>
            </a:pPr>
            <a:r>
              <a:rPr lang="he-IL" sz="2400" dirty="0" smtClean="0"/>
              <a:t>העדפה של אחזור מונחה מקום (ניווט)</a:t>
            </a:r>
          </a:p>
          <a:p>
            <a:pPr lvl="1" algn="r" rtl="1">
              <a:buNone/>
              <a:defRPr/>
            </a:pPr>
            <a:r>
              <a:rPr lang="he-IL" sz="2400" dirty="0" smtClean="0"/>
              <a:t> </a:t>
            </a:r>
            <a:endParaRPr lang="he-IL" sz="2400" dirty="0" smtClean="0"/>
          </a:p>
          <a:p>
            <a:pPr algn="r" rtl="1" eaLnBrk="1" hangingPunct="1">
              <a:defRPr/>
            </a:pPr>
            <a:r>
              <a:rPr lang="he-IL" sz="2400" dirty="0" smtClean="0"/>
              <a:t>ממצאים </a:t>
            </a:r>
            <a:r>
              <a:rPr lang="he-IL" sz="2400" dirty="0" smtClean="0"/>
              <a:t>אלו תואמים למה שנמצא גם במערכות ניסיוניות כגון </a:t>
            </a:r>
            <a:r>
              <a:rPr lang="en-US" sz="2400" dirty="0" err="1" smtClean="0"/>
              <a:t>Bluemail</a:t>
            </a:r>
            <a:r>
              <a:rPr lang="en-US" sz="2400" dirty="0" smtClean="0"/>
              <a:t> </a:t>
            </a:r>
            <a:r>
              <a:rPr lang="he-IL" sz="2400" dirty="0" smtClean="0"/>
              <a:t>  ו-</a:t>
            </a:r>
            <a:r>
              <a:rPr lang="en-US" sz="2400" dirty="0" smtClean="0"/>
              <a:t>PHLAT</a:t>
            </a:r>
            <a:r>
              <a:rPr lang="he-IL" sz="2400" dirty="0" smtClean="0"/>
              <a:t>.</a:t>
            </a:r>
            <a:endParaRPr lang="en-US" sz="2400" dirty="0" smtClean="0"/>
          </a:p>
        </p:txBody>
      </p:sp>
      <p:pic>
        <p:nvPicPr>
          <p:cNvPr id="28676" name="Picture 6" descr="C:\Documents and Settings\noagrad\Local Settings\Temporary Internet Files\Content.IE5\IHTFM9WM\MM90028386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904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he-IL" dirty="0" smtClean="0"/>
              <a:t>הסברים אפשריים להעדפת תיקיות על תגיות בניהול מידע אישי?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he-IL" dirty="0"/>
          </a:p>
          <a:p>
            <a:pPr eaLnBrk="1" hangingPunct="1">
              <a:defRPr/>
            </a:pPr>
            <a:endParaRPr lang="he-IL" dirty="0" smtClean="0"/>
          </a:p>
          <a:p>
            <a:pPr eaLnBrk="1" hangingPunct="1">
              <a:defRPr/>
            </a:pPr>
            <a:endParaRPr lang="he-IL" dirty="0"/>
          </a:p>
          <a:p>
            <a:pPr eaLnBrk="1" hangingPunct="1">
              <a:defRPr/>
            </a:pPr>
            <a:endParaRPr lang="he-IL" dirty="0" smtClean="0"/>
          </a:p>
          <a:p>
            <a:pPr algn="r" rtl="1" eaLnBrk="1" hangingPunct="1">
              <a:defRPr/>
            </a:pPr>
            <a:r>
              <a:rPr lang="he-IL" dirty="0" smtClean="0"/>
              <a:t>תוצאות דומות התקבלו גם במחקר במערכת ההפעלה חלונות 7. </a:t>
            </a:r>
          </a:p>
          <a:p>
            <a:pPr algn="r" rtl="1" eaLnBrk="1" hangingPunct="1">
              <a:defRPr/>
            </a:pPr>
            <a:r>
              <a:rPr lang="he-IL" dirty="0" smtClean="0"/>
              <a:t>מחקר אחר שלנו בדק עמדות כלפי תיקיות ותגיות.</a:t>
            </a:r>
            <a:endParaRPr lang="en-US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096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e-IL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קושי ביצירת מספר קטגוריות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e-IL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זיכרון ההחלטה</a:t>
            </a:r>
          </a:p>
          <a:p>
            <a: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e-IL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אלפי שנים של שימוש במיקום </a:t>
            </a:r>
            <a:r>
              <a:rPr lang="he-IL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(דהיינו "</a:t>
            </a:r>
            <a:r>
              <a:rPr lang="he-IL" sz="24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זה</a:t>
            </a:r>
            <a:r>
              <a:rPr lang="he-IL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נמצא  </a:t>
            </a:r>
            <a:r>
              <a:rPr lang="he-IL" sz="24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שם</a:t>
            </a:r>
            <a:r>
              <a:rPr lang="he-IL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"). </a:t>
            </a:r>
            <a:endParaRPr lang="he-IL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701" name="Picture 5" descr="MMj023475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1050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MMj0296963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524000"/>
            <a:ext cx="2362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mtClean="0"/>
              <a:t>תודה רבה</a:t>
            </a:r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שאלות</a:t>
            </a:r>
            <a:endParaRPr lang="en-US" smtClean="0"/>
          </a:p>
        </p:txBody>
      </p:sp>
      <p:pic>
        <p:nvPicPr>
          <p:cNvPr id="31748" name="Picture 4" descr="j02835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1828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he-IL" dirty="0" smtClean="0"/>
              <a:t>ווב 2.0 והשפעתו על ניהול המידע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022350" y="1295400"/>
            <a:ext cx="7772400" cy="5165725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דור שני של שירותים באינטרנט</a:t>
            </a:r>
          </a:p>
          <a:p>
            <a:pPr algn="r" rtl="1"/>
            <a:r>
              <a:rPr lang="he-IL" dirty="0" smtClean="0"/>
              <a:t>אתרים המספקים פלטפורמה טכנולוגית לתוכן גולשים – יצירה ושיתוף של תכנים המועלים לרשת על ידי הגולשים עצמם.</a:t>
            </a:r>
            <a:endParaRPr lang="he-IL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0"/>
            <a:ext cx="4114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מהי תגית?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תגית הינה מילת מפתח המצורפת לאובייקט דיגיטלי כלשהו, כמו אתר אינטרנט</a:t>
            </a:r>
            <a:r>
              <a:rPr lang="en-US" dirty="0" smtClean="0"/>
              <a:t>, </a:t>
            </a:r>
            <a:r>
              <a:rPr lang="he-IL" dirty="0" smtClean="0"/>
              <a:t>תמונה או סרטון וידאו, המשמשת לתיאור התוכן שלו, וזאת שלא במסגרת מערכת מיון פורמאלית.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he-IL" dirty="0" smtClean="0"/>
              <a:t>יתרונות התגיות על פני </a:t>
            </a:r>
            <a:r>
              <a:rPr lang="he-IL" dirty="0" smtClean="0"/>
              <a:t>התיקיות </a:t>
            </a:r>
            <a:r>
              <a:rPr lang="he-IL" dirty="0" smtClean="0"/>
              <a:t>לפי תומכי התגיות: סיווג מרובה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z="2400" dirty="0" smtClean="0"/>
              <a:t>שמירה תחת תיקייה אחת בלבד</a:t>
            </a:r>
            <a:endParaRPr lang="en-US" sz="2400" dirty="0" smtClean="0"/>
          </a:p>
          <a:p>
            <a:pPr algn="r" rtl="1" eaLnBrk="1" hangingPunct="1">
              <a:defRPr/>
            </a:pPr>
            <a:r>
              <a:rPr lang="he-IL" sz="2400" dirty="0" smtClean="0"/>
              <a:t>קושי בבחירת הסיווג מכיוון שישי מגוון אפשרויות.</a:t>
            </a:r>
          </a:p>
          <a:p>
            <a:pPr algn="r" rtl="1" eaLnBrk="1" hangingPunct="1">
              <a:defRPr/>
            </a:pPr>
            <a:r>
              <a:rPr lang="he-IL" sz="2400" dirty="0" smtClean="0"/>
              <a:t>שכחה של האפשרות שנבחרה המובילה לקושי באחזור.</a:t>
            </a:r>
            <a:endParaRPr lang="he-IL" sz="2400" dirty="0" smtClean="0"/>
          </a:p>
          <a:p>
            <a:pPr algn="r" rtl="1" eaLnBrk="1" hangingPunct="1">
              <a:defRPr/>
            </a:pPr>
            <a:r>
              <a:rPr lang="he-IL" sz="2400" dirty="0" smtClean="0"/>
              <a:t>שיטת התגיות מאפשרת סיווג מרובה ע"י הצמדת מספר בלתי מוגבל של תגיות לכל פריט מידע. </a:t>
            </a:r>
            <a:endParaRPr lang="he-IL" sz="2400" dirty="0" smtClean="0"/>
          </a:p>
          <a:p>
            <a:pPr algn="r" rtl="1" eaLnBrk="1" hangingPunct="1">
              <a:defRPr/>
            </a:pPr>
            <a:r>
              <a:rPr lang="he-IL" sz="2400" dirty="0" smtClean="0"/>
              <a:t>בבוא </a:t>
            </a:r>
            <a:r>
              <a:rPr lang="he-IL" sz="2400" dirty="0" smtClean="0"/>
              <a:t>הזמן יוכל המשתמש לאחזר את פריט המידע בעזרת כל  אחת מתגיות אלו.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sz="2400" dirty="0" smtClean="0"/>
          </a:p>
          <a:p>
            <a:pPr algn="r" rtl="1" eaLnBrk="1" hangingPunct="1">
              <a:defRPr/>
            </a:pPr>
            <a:endParaRPr lang="en-US" dirty="0" smtClean="0"/>
          </a:p>
        </p:txBody>
      </p:sp>
      <p:pic>
        <p:nvPicPr>
          <p:cNvPr id="7172" name="Picture 9" descr="C:\Documents and Settings\noagrad\Local Settings\Temporary Internet Files\Content.IE5\VAHBRU7B\MC9000787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0"/>
            <a:ext cx="20335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he-IL" dirty="0" smtClean="0"/>
              <a:t>חוסר היררכיה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תיקיות יכולות להסתיר את המידע בעומק ההיררכיה שלהן. </a:t>
            </a:r>
          </a:p>
          <a:p>
            <a:pPr algn="r" rtl="1" eaLnBrk="1" hangingPunct="1">
              <a:defRPr/>
            </a:pPr>
            <a:r>
              <a:rPr lang="he-IL" dirty="0" smtClean="0"/>
              <a:t>שיטת התגיות דוחה במודע את השימוש בהיררכיות ומשתמשת לרוב בארגון שטוח של מידע.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6" name="Picture 2" descr="C:\Documents and Settings\noagrad\Local Settings\Temporary Internet Files\Content.IE5\BMLXLQGW\MC900055654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19764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he-IL" dirty="0" smtClean="0"/>
              <a:t>חוסר מיקום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בעוד שפריטי המידע בתיקיות מפוזרים במקומות שונים, בשיטת התגיות כל פריטי המידע נמצאים ביחד והשמירה והאחזור שלהם אינם מתייחסים למיקומם.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20" name="Picture 14" descr="j0303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4384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/>
              <a:t>מנשק הדוא"ל </a:t>
            </a:r>
            <a:r>
              <a:rPr lang="en-US" dirty="0" smtClean="0"/>
              <a:t>Gmail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z="2400" dirty="0" smtClean="0"/>
              <a:t>תוכנת </a:t>
            </a:r>
            <a:r>
              <a:rPr lang="en-US" sz="2400" dirty="0" smtClean="0"/>
              <a:t>Gmail</a:t>
            </a:r>
            <a:r>
              <a:rPr lang="he-IL" sz="2400" dirty="0" smtClean="0"/>
              <a:t> מאפשרת למשתמשיה לסווג את הדוא"ל שלהם באמצעות מה שמכונה תוויות (</a:t>
            </a:r>
            <a:r>
              <a:rPr lang="en-US" sz="2400" dirty="0" smtClean="0"/>
              <a:t>labels</a:t>
            </a:r>
            <a:r>
              <a:rPr lang="he-IL" sz="2400" dirty="0" smtClean="0"/>
              <a:t>) בשתי דרכים אותן כיננו "תוויות כתיקיות" ו"תוויות כתגיות": </a:t>
            </a:r>
            <a:endParaRPr lang="en-US" sz="2400" dirty="0" smtClean="0"/>
          </a:p>
          <a:p>
            <a:pPr algn="r" rtl="1" eaLnBrk="1" hangingPunct="1">
              <a:defRPr/>
            </a:pPr>
            <a:r>
              <a:rPr lang="he-IL" sz="2400" i="1" dirty="0" smtClean="0"/>
              <a:t>תוויות כתיקיות</a:t>
            </a:r>
            <a:r>
              <a:rPr lang="he-IL" sz="2400" dirty="0" smtClean="0"/>
              <a:t> – בשיטה זו המשתמשים גוררים הודעות מתיבת הדואר הנכנס שלהם אל תוך התווית שממוקמת בצידי </a:t>
            </a:r>
            <a:r>
              <a:rPr lang="he-IL" sz="2400" dirty="0" err="1" smtClean="0"/>
              <a:t>הדוא"לים</a:t>
            </a:r>
            <a:r>
              <a:rPr lang="he-IL" sz="2400" dirty="0" smtClean="0"/>
              <a:t>. בדומה לתיקייה ההודעה נעלמת מהדואר הנכנס וניתן למצוא אותה רק תחת תווית זו (סיווג יחיד ובעל מיקום).</a:t>
            </a:r>
            <a:endParaRPr lang="en-US" sz="2400" dirty="0" smtClean="0"/>
          </a:p>
          <a:p>
            <a:pPr algn="r" rtl="1" eaLnBrk="1" hangingPunct="1">
              <a:defRPr/>
            </a:pPr>
            <a:r>
              <a:rPr lang="he-IL" sz="2400" i="1" dirty="0" smtClean="0"/>
              <a:t>תוויות כתגיות</a:t>
            </a:r>
            <a:r>
              <a:rPr lang="he-IL" sz="2400" dirty="0" smtClean="0"/>
              <a:t> – ע"פ שיטה זו המשתמשים גוררים מספר לא מוגבל של תוויות אל ההודעה אשר נשארת בתיבת הדואר הנכנס וכן תחת כל אחת מהתוויות (סיווג מרובה, נטול מיקום ייחודי)</a:t>
            </a:r>
            <a:endParaRPr lang="en-US" sz="2400" dirty="0" smtClean="0"/>
          </a:p>
          <a:p>
            <a:pPr algn="r" rtl="1" eaLnBrk="1" hangingPunct="1">
              <a:defRPr/>
            </a:pPr>
            <a:endParaRPr lang="en-US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he-IL" dirty="0" smtClean="0"/>
              <a:t>דוגמא לשימוש בתוויות כתיקיות ותגיות ב </a:t>
            </a:r>
            <a:r>
              <a:rPr lang="en-US" dirty="0" smtClean="0"/>
              <a:t>Gmail</a:t>
            </a:r>
          </a:p>
        </p:txBody>
      </p:sp>
      <p:pic>
        <p:nvPicPr>
          <p:cNvPr id="11267" name="Content Placeholder 3" descr="gmailForCha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680" y="1600200"/>
            <a:ext cx="78586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9461</TotalTime>
  <Words>1463</Words>
  <Application>Microsoft Office PowerPoint</Application>
  <PresentationFormat>On-screen Show (4:3)</PresentationFormat>
  <Paragraphs>178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Tahoma</vt:lpstr>
      <vt:lpstr>Arial</vt:lpstr>
      <vt:lpstr>Wingdings</vt:lpstr>
      <vt:lpstr>Calibri</vt:lpstr>
      <vt:lpstr>David</vt:lpstr>
      <vt:lpstr>Times New Roman</vt:lpstr>
      <vt:lpstr>Office Theme</vt:lpstr>
      <vt:lpstr>תגיות מול תיקיות במנשק הדוא"ל Gmail – תוצאות ראשוניות</vt:lpstr>
      <vt:lpstr>ניהול מידע אישי </vt:lpstr>
      <vt:lpstr>ווב 2.0 והשפעתו על ניהול המידע</vt:lpstr>
      <vt:lpstr>מהי תגית?</vt:lpstr>
      <vt:lpstr>יתרונות התגיות על פני התיקיות לפי תומכי התגיות: סיווג מרובה</vt:lpstr>
      <vt:lpstr>חוסר היררכיה</vt:lpstr>
      <vt:lpstr>חוסר מיקום</vt:lpstr>
      <vt:lpstr>מנשק הדוא"ל Gmail</vt:lpstr>
      <vt:lpstr>דוגמא לשימוש בתוויות כתיקיות ותגיות ב Gmail</vt:lpstr>
      <vt:lpstr>מטרת המחקר</vt:lpstr>
      <vt:lpstr>נושאי ההצגה</vt:lpstr>
      <vt:lpstr>שאלות המחקר</vt:lpstr>
      <vt:lpstr>אג'נדה</vt:lpstr>
      <vt:lpstr>מתודולוגיה </vt:lpstr>
      <vt:lpstr>מתודולוגיה - המשך</vt:lpstr>
      <vt:lpstr>מתודולוגיה - המשך</vt:lpstr>
      <vt:lpstr>אג'נדה</vt:lpstr>
      <vt:lpstr>תוצאות</vt:lpstr>
      <vt:lpstr>באיזו אפשרות מעדיפים המשתתפים להשתמש: בתוויות כתגיות או בתוויות כתיקיות בעת אחסון המידע? </vt:lpstr>
      <vt:lpstr>באיזו אפשרות מעדיפים המשתתפים להשתמש: בתוויות כתגיות או בתוויות כתיקיות בעת אחזור המידע? </vt:lpstr>
      <vt:lpstr>באיזו אפשרות מעדיפים המשתתפים להשתמש: בתוויות כתגיות או בתוויות כתיקיות בעת אחזור המידע?</vt:lpstr>
      <vt:lpstr>באיזו אפשרות מעדיפים המשתתפים להשתמש: בסיווג יחיד או בסיווג מרובה בעת אחסון המידע? </vt:lpstr>
      <vt:lpstr>באיזו אפשרות מעדיפים המשתתפים להשתמש בסיווג יחיד או בסיווג מרובה בעת אחזור המידע?</vt:lpstr>
      <vt:lpstr>כיצד מעדיפים המשתתפים לאחזר את המידע בניווט המבוסס מקום או בחיפוש שאינו מבוסס מקום?</vt:lpstr>
      <vt:lpstr>אג'נדה</vt:lpstr>
      <vt:lpstr>דיון</vt:lpstr>
      <vt:lpstr>הסברים אפשריים להעדפת תיקיות על תגיות בניהול מידע אישי?</vt:lpstr>
      <vt:lpstr>תודה רבה</vt:lpstr>
    </vt:vector>
  </TitlesOfParts>
  <Company>Verisity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השפעת טיב מנוע החיפוש על הרגלי אחזור המידע האישי – חלונות לעומת לינוקס </dc:title>
  <dc:creator>noa</dc:creator>
  <cp:lastModifiedBy>noagrad</cp:lastModifiedBy>
  <cp:revision>81</cp:revision>
  <dcterms:created xsi:type="dcterms:W3CDTF">2008-01-05T16:26:26Z</dcterms:created>
  <dcterms:modified xsi:type="dcterms:W3CDTF">2012-02-08T21:14:29Z</dcterms:modified>
</cp:coreProperties>
</file>