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notesMasterIdLst>
    <p:notesMasterId r:id="rId24"/>
  </p:notesMasterIdLst>
  <p:sldIdLst>
    <p:sldId id="256" r:id="rId2"/>
    <p:sldId id="285" r:id="rId3"/>
    <p:sldId id="259" r:id="rId4"/>
    <p:sldId id="277" r:id="rId5"/>
    <p:sldId id="293" r:id="rId6"/>
    <p:sldId id="294" r:id="rId7"/>
    <p:sldId id="260" r:id="rId8"/>
    <p:sldId id="295" r:id="rId9"/>
    <p:sldId id="297" r:id="rId10"/>
    <p:sldId id="296" r:id="rId11"/>
    <p:sldId id="279" r:id="rId12"/>
    <p:sldId id="281" r:id="rId13"/>
    <p:sldId id="272" r:id="rId14"/>
    <p:sldId id="286" r:id="rId15"/>
    <p:sldId id="274" r:id="rId16"/>
    <p:sldId id="275" r:id="rId17"/>
    <p:sldId id="287" r:id="rId18"/>
    <p:sldId id="288" r:id="rId19"/>
    <p:sldId id="290" r:id="rId20"/>
    <p:sldId id="291" r:id="rId21"/>
    <p:sldId id="292" r:id="rId22"/>
    <p:sldId id="289" r:id="rId23"/>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ila" initials="H" lastIdx="4"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72438" autoAdjust="0"/>
  </p:normalViewPr>
  <p:slideViewPr>
    <p:cSldViewPr>
      <p:cViewPr varScale="1">
        <p:scale>
          <a:sx n="48" d="100"/>
          <a:sy n="48" d="100"/>
        </p:scale>
        <p:origin x="-11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576D6D-03D0-4DFD-9D21-DA0D86965CF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he-IL"/>
        </a:p>
      </dgm:t>
    </dgm:pt>
    <dgm:pt modelId="{394F6A23-2458-41AA-B4E6-C8CE23966C30}">
      <dgm:prSet phldrT="[Text]"/>
      <dgm:spPr/>
      <dgm:t>
        <a:bodyPr/>
        <a:lstStyle/>
        <a:p>
          <a:pPr rtl="1"/>
          <a:r>
            <a:rPr lang="en-US" dirty="0" smtClean="0"/>
            <a:t>consume</a:t>
          </a:r>
          <a:endParaRPr lang="he-IL" dirty="0"/>
        </a:p>
      </dgm:t>
    </dgm:pt>
    <dgm:pt modelId="{F1A9108A-DA3C-41FE-AB5A-FA00A24F49CB}" type="parTrans" cxnId="{02654E15-3175-4A1F-AB05-5D5865D9AA1D}">
      <dgm:prSet/>
      <dgm:spPr/>
      <dgm:t>
        <a:bodyPr/>
        <a:lstStyle/>
        <a:p>
          <a:pPr rtl="1"/>
          <a:endParaRPr lang="he-IL"/>
        </a:p>
      </dgm:t>
    </dgm:pt>
    <dgm:pt modelId="{65443038-A251-4FBD-A033-02CB546D2C44}" type="sibTrans" cxnId="{02654E15-3175-4A1F-AB05-5D5865D9AA1D}">
      <dgm:prSet/>
      <dgm:spPr/>
      <dgm:t>
        <a:bodyPr/>
        <a:lstStyle/>
        <a:p>
          <a:pPr rtl="1"/>
          <a:endParaRPr lang="he-IL"/>
        </a:p>
      </dgm:t>
    </dgm:pt>
    <dgm:pt modelId="{91D89F34-7AF9-4482-91C0-8323E11977D7}">
      <dgm:prSet phldrT="[Text]"/>
      <dgm:spPr/>
      <dgm:t>
        <a:bodyPr/>
        <a:lstStyle/>
        <a:p>
          <a:pPr rtl="1"/>
          <a:r>
            <a:rPr lang="en-US" dirty="0" smtClean="0"/>
            <a:t>yes</a:t>
          </a:r>
          <a:endParaRPr lang="he-IL" dirty="0"/>
        </a:p>
      </dgm:t>
    </dgm:pt>
    <dgm:pt modelId="{6F728208-94F1-44B2-966C-930BFB412AD8}" type="parTrans" cxnId="{E952973A-C165-492C-861C-E795AE68AD59}">
      <dgm:prSet/>
      <dgm:spPr/>
      <dgm:t>
        <a:bodyPr/>
        <a:lstStyle/>
        <a:p>
          <a:pPr rtl="1"/>
          <a:endParaRPr lang="he-IL"/>
        </a:p>
      </dgm:t>
    </dgm:pt>
    <dgm:pt modelId="{C06D2779-B18F-4FB8-8C27-864A654A8384}" type="sibTrans" cxnId="{E952973A-C165-492C-861C-E795AE68AD59}">
      <dgm:prSet/>
      <dgm:spPr/>
      <dgm:t>
        <a:bodyPr/>
        <a:lstStyle/>
        <a:p>
          <a:pPr rtl="1"/>
          <a:endParaRPr lang="he-IL"/>
        </a:p>
      </dgm:t>
    </dgm:pt>
    <dgm:pt modelId="{E79FCDCF-DC07-4C9C-87F6-AC16C4D2FFB1}">
      <dgm:prSet phldrT="[Text]"/>
      <dgm:spPr/>
      <dgm:t>
        <a:bodyPr/>
        <a:lstStyle/>
        <a:p>
          <a:pPr rtl="1"/>
          <a:r>
            <a:rPr lang="en-US" dirty="0" smtClean="0"/>
            <a:t>Not pass on</a:t>
          </a:r>
          <a:endParaRPr lang="he-IL" dirty="0"/>
        </a:p>
      </dgm:t>
    </dgm:pt>
    <dgm:pt modelId="{7C69502D-4924-4BDE-8E83-9CB7E30E46C3}" type="parTrans" cxnId="{AA7C6B48-89D3-4554-8B94-F624966B8F20}">
      <dgm:prSet/>
      <dgm:spPr/>
      <dgm:t>
        <a:bodyPr/>
        <a:lstStyle/>
        <a:p>
          <a:pPr rtl="1"/>
          <a:endParaRPr lang="he-IL"/>
        </a:p>
      </dgm:t>
    </dgm:pt>
    <dgm:pt modelId="{1F6EE158-BB5D-4816-886F-BE1C509C0A62}" type="sibTrans" cxnId="{AA7C6B48-89D3-4554-8B94-F624966B8F20}">
      <dgm:prSet/>
      <dgm:spPr/>
      <dgm:t>
        <a:bodyPr/>
        <a:lstStyle/>
        <a:p>
          <a:pPr rtl="1"/>
          <a:endParaRPr lang="he-IL"/>
        </a:p>
      </dgm:t>
    </dgm:pt>
    <dgm:pt modelId="{801EDBE0-6733-4B61-895A-D820E94EDC4F}">
      <dgm:prSet phldrT="[Text]"/>
      <dgm:spPr/>
      <dgm:t>
        <a:bodyPr/>
        <a:lstStyle/>
        <a:p>
          <a:pPr rtl="1"/>
          <a:r>
            <a:rPr lang="en-US" dirty="0" smtClean="0"/>
            <a:t>Pass on</a:t>
          </a:r>
          <a:endParaRPr lang="he-IL" dirty="0"/>
        </a:p>
      </dgm:t>
    </dgm:pt>
    <dgm:pt modelId="{4435D64D-29B8-4886-8646-C491709FDE2E}" type="parTrans" cxnId="{BBD044EE-F559-458F-91ED-5EE5ACAC3D61}">
      <dgm:prSet/>
      <dgm:spPr/>
      <dgm:t>
        <a:bodyPr/>
        <a:lstStyle/>
        <a:p>
          <a:pPr rtl="1"/>
          <a:endParaRPr lang="he-IL"/>
        </a:p>
      </dgm:t>
    </dgm:pt>
    <dgm:pt modelId="{2EDE0FB1-C216-4979-ADFD-4777124441A9}" type="sibTrans" cxnId="{BBD044EE-F559-458F-91ED-5EE5ACAC3D61}">
      <dgm:prSet/>
      <dgm:spPr/>
      <dgm:t>
        <a:bodyPr/>
        <a:lstStyle/>
        <a:p>
          <a:pPr rtl="1"/>
          <a:endParaRPr lang="he-IL"/>
        </a:p>
      </dgm:t>
    </dgm:pt>
    <dgm:pt modelId="{C4891C3F-4C58-4764-8750-71D291EC626D}">
      <dgm:prSet phldrT="[Text]"/>
      <dgm:spPr/>
      <dgm:t>
        <a:bodyPr/>
        <a:lstStyle/>
        <a:p>
          <a:pPr rtl="1"/>
          <a:r>
            <a:rPr lang="en-US" dirty="0" smtClean="0"/>
            <a:t>no</a:t>
          </a:r>
          <a:endParaRPr lang="he-IL" dirty="0"/>
        </a:p>
      </dgm:t>
    </dgm:pt>
    <dgm:pt modelId="{CD4A1125-AE7A-4C8E-B289-285FFD4F661D}" type="parTrans" cxnId="{46DE79E8-899D-440E-B435-9E8AA06E6685}">
      <dgm:prSet/>
      <dgm:spPr/>
      <dgm:t>
        <a:bodyPr/>
        <a:lstStyle/>
        <a:p>
          <a:pPr rtl="1"/>
          <a:endParaRPr lang="he-IL"/>
        </a:p>
      </dgm:t>
    </dgm:pt>
    <dgm:pt modelId="{5C2AF479-338D-4344-88E3-A9812E138CE9}" type="sibTrans" cxnId="{46DE79E8-899D-440E-B435-9E8AA06E6685}">
      <dgm:prSet/>
      <dgm:spPr/>
      <dgm:t>
        <a:bodyPr/>
        <a:lstStyle/>
        <a:p>
          <a:pPr rtl="1"/>
          <a:endParaRPr lang="he-IL"/>
        </a:p>
      </dgm:t>
    </dgm:pt>
    <dgm:pt modelId="{E3A71D27-20D0-4DAF-87E3-A5D395683CF9}" type="pres">
      <dgm:prSet presAssocID="{AD576D6D-03D0-4DFD-9D21-DA0D86965CFC}" presName="hierChild1" presStyleCnt="0">
        <dgm:presLayoutVars>
          <dgm:chPref val="1"/>
          <dgm:dir/>
          <dgm:animOne val="branch"/>
          <dgm:animLvl val="lvl"/>
          <dgm:resizeHandles/>
        </dgm:presLayoutVars>
      </dgm:prSet>
      <dgm:spPr/>
      <dgm:t>
        <a:bodyPr/>
        <a:lstStyle/>
        <a:p>
          <a:pPr rtl="1"/>
          <a:endParaRPr lang="he-IL"/>
        </a:p>
      </dgm:t>
    </dgm:pt>
    <dgm:pt modelId="{13B61754-A4FB-4E23-807A-35D2DEE3DBCD}" type="pres">
      <dgm:prSet presAssocID="{394F6A23-2458-41AA-B4E6-C8CE23966C30}" presName="hierRoot1" presStyleCnt="0"/>
      <dgm:spPr/>
    </dgm:pt>
    <dgm:pt modelId="{FC38FC8A-D3E2-4254-93A1-84BD095D5228}" type="pres">
      <dgm:prSet presAssocID="{394F6A23-2458-41AA-B4E6-C8CE23966C30}" presName="composite" presStyleCnt="0"/>
      <dgm:spPr/>
    </dgm:pt>
    <dgm:pt modelId="{214B706A-1D9B-486B-BABD-2D7C6E5791C4}" type="pres">
      <dgm:prSet presAssocID="{394F6A23-2458-41AA-B4E6-C8CE23966C30}" presName="background" presStyleLbl="node0" presStyleIdx="0" presStyleCnt="1"/>
      <dgm:spPr/>
    </dgm:pt>
    <dgm:pt modelId="{0BAA22CE-D386-499A-AA99-B265CBC8902F}" type="pres">
      <dgm:prSet presAssocID="{394F6A23-2458-41AA-B4E6-C8CE23966C30}" presName="text" presStyleLbl="fgAcc0" presStyleIdx="0" presStyleCnt="1">
        <dgm:presLayoutVars>
          <dgm:chPref val="3"/>
        </dgm:presLayoutVars>
      </dgm:prSet>
      <dgm:spPr/>
      <dgm:t>
        <a:bodyPr/>
        <a:lstStyle/>
        <a:p>
          <a:pPr rtl="1"/>
          <a:endParaRPr lang="he-IL"/>
        </a:p>
      </dgm:t>
    </dgm:pt>
    <dgm:pt modelId="{36497EEA-8AE7-40BE-A677-822ADEF28F03}" type="pres">
      <dgm:prSet presAssocID="{394F6A23-2458-41AA-B4E6-C8CE23966C30}" presName="hierChild2" presStyleCnt="0"/>
      <dgm:spPr/>
    </dgm:pt>
    <dgm:pt modelId="{32F6CAA9-68F7-4AE9-8BCA-89E7A8846BBE}" type="pres">
      <dgm:prSet presAssocID="{6F728208-94F1-44B2-966C-930BFB412AD8}" presName="Name10" presStyleLbl="parChTrans1D2" presStyleIdx="0" presStyleCnt="2"/>
      <dgm:spPr/>
      <dgm:t>
        <a:bodyPr/>
        <a:lstStyle/>
        <a:p>
          <a:pPr rtl="1"/>
          <a:endParaRPr lang="he-IL"/>
        </a:p>
      </dgm:t>
    </dgm:pt>
    <dgm:pt modelId="{12E401AE-DCAC-4D22-B535-E83587A1AAF3}" type="pres">
      <dgm:prSet presAssocID="{91D89F34-7AF9-4482-91C0-8323E11977D7}" presName="hierRoot2" presStyleCnt="0"/>
      <dgm:spPr/>
    </dgm:pt>
    <dgm:pt modelId="{43DCCA86-0501-4DC3-A105-B436BAAE54C4}" type="pres">
      <dgm:prSet presAssocID="{91D89F34-7AF9-4482-91C0-8323E11977D7}" presName="composite2" presStyleCnt="0"/>
      <dgm:spPr/>
    </dgm:pt>
    <dgm:pt modelId="{5E67E67B-CCE9-4737-8923-BC282F29FC7F}" type="pres">
      <dgm:prSet presAssocID="{91D89F34-7AF9-4482-91C0-8323E11977D7}" presName="background2" presStyleLbl="node2" presStyleIdx="0" presStyleCnt="2"/>
      <dgm:spPr/>
    </dgm:pt>
    <dgm:pt modelId="{2D05EBCF-B7F4-4494-88C4-D8B81C2F45B3}" type="pres">
      <dgm:prSet presAssocID="{91D89F34-7AF9-4482-91C0-8323E11977D7}" presName="text2" presStyleLbl="fgAcc2" presStyleIdx="0" presStyleCnt="2">
        <dgm:presLayoutVars>
          <dgm:chPref val="3"/>
        </dgm:presLayoutVars>
      </dgm:prSet>
      <dgm:spPr/>
      <dgm:t>
        <a:bodyPr/>
        <a:lstStyle/>
        <a:p>
          <a:pPr rtl="1"/>
          <a:endParaRPr lang="he-IL"/>
        </a:p>
      </dgm:t>
    </dgm:pt>
    <dgm:pt modelId="{704748DF-9786-4453-9BB2-6FDD40C73FB1}" type="pres">
      <dgm:prSet presAssocID="{91D89F34-7AF9-4482-91C0-8323E11977D7}" presName="hierChild3" presStyleCnt="0"/>
      <dgm:spPr/>
    </dgm:pt>
    <dgm:pt modelId="{FF080603-9456-4159-AE36-242F703142C0}" type="pres">
      <dgm:prSet presAssocID="{7C69502D-4924-4BDE-8E83-9CB7E30E46C3}" presName="Name17" presStyleLbl="parChTrans1D3" presStyleIdx="0" presStyleCnt="2"/>
      <dgm:spPr/>
      <dgm:t>
        <a:bodyPr/>
        <a:lstStyle/>
        <a:p>
          <a:pPr rtl="1"/>
          <a:endParaRPr lang="he-IL"/>
        </a:p>
      </dgm:t>
    </dgm:pt>
    <dgm:pt modelId="{D066A5A0-6500-402E-9370-C3C9AC85DA67}" type="pres">
      <dgm:prSet presAssocID="{E79FCDCF-DC07-4C9C-87F6-AC16C4D2FFB1}" presName="hierRoot3" presStyleCnt="0"/>
      <dgm:spPr/>
    </dgm:pt>
    <dgm:pt modelId="{D3D27C0B-CD89-4A40-B780-F47B34F03392}" type="pres">
      <dgm:prSet presAssocID="{E79FCDCF-DC07-4C9C-87F6-AC16C4D2FFB1}" presName="composite3" presStyleCnt="0"/>
      <dgm:spPr/>
    </dgm:pt>
    <dgm:pt modelId="{22B7675D-B4FB-4009-9201-3B318AE5226A}" type="pres">
      <dgm:prSet presAssocID="{E79FCDCF-DC07-4C9C-87F6-AC16C4D2FFB1}" presName="background3" presStyleLbl="node3" presStyleIdx="0" presStyleCnt="2"/>
      <dgm:spPr/>
    </dgm:pt>
    <dgm:pt modelId="{2BB3CFD8-02EA-49B1-A3A9-A6164147C0B0}" type="pres">
      <dgm:prSet presAssocID="{E79FCDCF-DC07-4C9C-87F6-AC16C4D2FFB1}" presName="text3" presStyleLbl="fgAcc3" presStyleIdx="0" presStyleCnt="2">
        <dgm:presLayoutVars>
          <dgm:chPref val="3"/>
        </dgm:presLayoutVars>
      </dgm:prSet>
      <dgm:spPr/>
      <dgm:t>
        <a:bodyPr/>
        <a:lstStyle/>
        <a:p>
          <a:pPr rtl="1"/>
          <a:endParaRPr lang="he-IL"/>
        </a:p>
      </dgm:t>
    </dgm:pt>
    <dgm:pt modelId="{4919D5B9-293A-4A27-BCA4-6637B3B277AB}" type="pres">
      <dgm:prSet presAssocID="{E79FCDCF-DC07-4C9C-87F6-AC16C4D2FFB1}" presName="hierChild4" presStyleCnt="0"/>
      <dgm:spPr/>
    </dgm:pt>
    <dgm:pt modelId="{6BA7A7B5-B370-49FE-8504-3AF37B1D5B7F}" type="pres">
      <dgm:prSet presAssocID="{4435D64D-29B8-4886-8646-C491709FDE2E}" presName="Name17" presStyleLbl="parChTrans1D3" presStyleIdx="1" presStyleCnt="2"/>
      <dgm:spPr/>
      <dgm:t>
        <a:bodyPr/>
        <a:lstStyle/>
        <a:p>
          <a:pPr rtl="1"/>
          <a:endParaRPr lang="he-IL"/>
        </a:p>
      </dgm:t>
    </dgm:pt>
    <dgm:pt modelId="{4B71FAA3-664C-43CB-9153-908578EBB2C2}" type="pres">
      <dgm:prSet presAssocID="{801EDBE0-6733-4B61-895A-D820E94EDC4F}" presName="hierRoot3" presStyleCnt="0"/>
      <dgm:spPr/>
    </dgm:pt>
    <dgm:pt modelId="{5B9B2E66-7B48-4A31-9C0C-A3C0C34C405C}" type="pres">
      <dgm:prSet presAssocID="{801EDBE0-6733-4B61-895A-D820E94EDC4F}" presName="composite3" presStyleCnt="0"/>
      <dgm:spPr/>
    </dgm:pt>
    <dgm:pt modelId="{E91662CC-11CF-46DC-9B1E-DDAA9586FA4E}" type="pres">
      <dgm:prSet presAssocID="{801EDBE0-6733-4B61-895A-D820E94EDC4F}" presName="background3" presStyleLbl="node3" presStyleIdx="1" presStyleCnt="2"/>
      <dgm:spPr/>
    </dgm:pt>
    <dgm:pt modelId="{95638666-6674-4916-A200-06D00DB08F9B}" type="pres">
      <dgm:prSet presAssocID="{801EDBE0-6733-4B61-895A-D820E94EDC4F}" presName="text3" presStyleLbl="fgAcc3" presStyleIdx="1" presStyleCnt="2" custLinFactNeighborX="3060" custLinFactNeighborY="149">
        <dgm:presLayoutVars>
          <dgm:chPref val="3"/>
        </dgm:presLayoutVars>
      </dgm:prSet>
      <dgm:spPr/>
      <dgm:t>
        <a:bodyPr/>
        <a:lstStyle/>
        <a:p>
          <a:pPr rtl="1"/>
          <a:endParaRPr lang="he-IL"/>
        </a:p>
      </dgm:t>
    </dgm:pt>
    <dgm:pt modelId="{8BA88548-1336-42F4-9B3C-36F5DC0354CD}" type="pres">
      <dgm:prSet presAssocID="{801EDBE0-6733-4B61-895A-D820E94EDC4F}" presName="hierChild4" presStyleCnt="0"/>
      <dgm:spPr/>
    </dgm:pt>
    <dgm:pt modelId="{589CD763-17A7-4C62-8DBE-00C52CD7D94F}" type="pres">
      <dgm:prSet presAssocID="{CD4A1125-AE7A-4C8E-B289-285FFD4F661D}" presName="Name10" presStyleLbl="parChTrans1D2" presStyleIdx="1" presStyleCnt="2"/>
      <dgm:spPr/>
      <dgm:t>
        <a:bodyPr/>
        <a:lstStyle/>
        <a:p>
          <a:pPr rtl="1"/>
          <a:endParaRPr lang="he-IL"/>
        </a:p>
      </dgm:t>
    </dgm:pt>
    <dgm:pt modelId="{6FAF1BE8-EA93-4BE3-8A9B-110D8AE5E446}" type="pres">
      <dgm:prSet presAssocID="{C4891C3F-4C58-4764-8750-71D291EC626D}" presName="hierRoot2" presStyleCnt="0"/>
      <dgm:spPr/>
    </dgm:pt>
    <dgm:pt modelId="{90266D07-7BAE-4B27-8CE7-0A190678C7A9}" type="pres">
      <dgm:prSet presAssocID="{C4891C3F-4C58-4764-8750-71D291EC626D}" presName="composite2" presStyleCnt="0"/>
      <dgm:spPr/>
    </dgm:pt>
    <dgm:pt modelId="{3C10652C-5AF3-4F57-9BAF-18A317C9DB7C}" type="pres">
      <dgm:prSet presAssocID="{C4891C3F-4C58-4764-8750-71D291EC626D}" presName="background2" presStyleLbl="node2" presStyleIdx="1" presStyleCnt="2"/>
      <dgm:spPr/>
    </dgm:pt>
    <dgm:pt modelId="{DEE4D331-4346-49D6-94C0-1D97EFF77001}" type="pres">
      <dgm:prSet presAssocID="{C4891C3F-4C58-4764-8750-71D291EC626D}" presName="text2" presStyleLbl="fgAcc2" presStyleIdx="1" presStyleCnt="2" custLinFactNeighborX="-852" custLinFactNeighborY="1586">
        <dgm:presLayoutVars>
          <dgm:chPref val="3"/>
        </dgm:presLayoutVars>
      </dgm:prSet>
      <dgm:spPr/>
      <dgm:t>
        <a:bodyPr/>
        <a:lstStyle/>
        <a:p>
          <a:pPr rtl="1"/>
          <a:endParaRPr lang="he-IL"/>
        </a:p>
      </dgm:t>
    </dgm:pt>
    <dgm:pt modelId="{5F46F29E-F105-40CC-8EF4-362112E6C47C}" type="pres">
      <dgm:prSet presAssocID="{C4891C3F-4C58-4764-8750-71D291EC626D}" presName="hierChild3" presStyleCnt="0"/>
      <dgm:spPr/>
    </dgm:pt>
  </dgm:ptLst>
  <dgm:cxnLst>
    <dgm:cxn modelId="{3804CFCC-BEDD-48C9-970A-557CD918C28A}" type="presOf" srcId="{7C69502D-4924-4BDE-8E83-9CB7E30E46C3}" destId="{FF080603-9456-4159-AE36-242F703142C0}" srcOrd="0" destOrd="0" presId="urn:microsoft.com/office/officeart/2005/8/layout/hierarchy1"/>
    <dgm:cxn modelId="{A0EE2C65-CA52-4269-A57A-011AA272904F}" type="presOf" srcId="{4435D64D-29B8-4886-8646-C491709FDE2E}" destId="{6BA7A7B5-B370-49FE-8504-3AF37B1D5B7F}" srcOrd="0" destOrd="0" presId="urn:microsoft.com/office/officeart/2005/8/layout/hierarchy1"/>
    <dgm:cxn modelId="{AB51B04F-74CF-4E51-A2EF-C17F5498DE95}" type="presOf" srcId="{6F728208-94F1-44B2-966C-930BFB412AD8}" destId="{32F6CAA9-68F7-4AE9-8BCA-89E7A8846BBE}" srcOrd="0" destOrd="0" presId="urn:microsoft.com/office/officeart/2005/8/layout/hierarchy1"/>
    <dgm:cxn modelId="{E952973A-C165-492C-861C-E795AE68AD59}" srcId="{394F6A23-2458-41AA-B4E6-C8CE23966C30}" destId="{91D89F34-7AF9-4482-91C0-8323E11977D7}" srcOrd="0" destOrd="0" parTransId="{6F728208-94F1-44B2-966C-930BFB412AD8}" sibTransId="{C06D2779-B18F-4FB8-8C27-864A654A8384}"/>
    <dgm:cxn modelId="{5981F089-8CC5-454F-B60A-7CFB03CB7303}" type="presOf" srcId="{394F6A23-2458-41AA-B4E6-C8CE23966C30}" destId="{0BAA22CE-D386-499A-AA99-B265CBC8902F}" srcOrd="0" destOrd="0" presId="urn:microsoft.com/office/officeart/2005/8/layout/hierarchy1"/>
    <dgm:cxn modelId="{30DC2832-CBC8-4C5F-9C00-E4361B5BBC5E}" type="presOf" srcId="{CD4A1125-AE7A-4C8E-B289-285FFD4F661D}" destId="{589CD763-17A7-4C62-8DBE-00C52CD7D94F}" srcOrd="0" destOrd="0" presId="urn:microsoft.com/office/officeart/2005/8/layout/hierarchy1"/>
    <dgm:cxn modelId="{36B0FF51-9D6D-4E16-BC82-3A2AC038F3C1}" type="presOf" srcId="{91D89F34-7AF9-4482-91C0-8323E11977D7}" destId="{2D05EBCF-B7F4-4494-88C4-D8B81C2F45B3}" srcOrd="0" destOrd="0" presId="urn:microsoft.com/office/officeart/2005/8/layout/hierarchy1"/>
    <dgm:cxn modelId="{AA7C6B48-89D3-4554-8B94-F624966B8F20}" srcId="{91D89F34-7AF9-4482-91C0-8323E11977D7}" destId="{E79FCDCF-DC07-4C9C-87F6-AC16C4D2FFB1}" srcOrd="0" destOrd="0" parTransId="{7C69502D-4924-4BDE-8E83-9CB7E30E46C3}" sibTransId="{1F6EE158-BB5D-4816-886F-BE1C509C0A62}"/>
    <dgm:cxn modelId="{02654E15-3175-4A1F-AB05-5D5865D9AA1D}" srcId="{AD576D6D-03D0-4DFD-9D21-DA0D86965CFC}" destId="{394F6A23-2458-41AA-B4E6-C8CE23966C30}" srcOrd="0" destOrd="0" parTransId="{F1A9108A-DA3C-41FE-AB5A-FA00A24F49CB}" sibTransId="{65443038-A251-4FBD-A033-02CB546D2C44}"/>
    <dgm:cxn modelId="{BBD044EE-F559-458F-91ED-5EE5ACAC3D61}" srcId="{91D89F34-7AF9-4482-91C0-8323E11977D7}" destId="{801EDBE0-6733-4B61-895A-D820E94EDC4F}" srcOrd="1" destOrd="0" parTransId="{4435D64D-29B8-4886-8646-C491709FDE2E}" sibTransId="{2EDE0FB1-C216-4979-ADFD-4777124441A9}"/>
    <dgm:cxn modelId="{B03A57DB-B245-4BDF-B67F-80DE2F81B86D}" type="presOf" srcId="{E79FCDCF-DC07-4C9C-87F6-AC16C4D2FFB1}" destId="{2BB3CFD8-02EA-49B1-A3A9-A6164147C0B0}" srcOrd="0" destOrd="0" presId="urn:microsoft.com/office/officeart/2005/8/layout/hierarchy1"/>
    <dgm:cxn modelId="{22C24C47-2912-46B7-84C4-D538268D023F}" type="presOf" srcId="{C4891C3F-4C58-4764-8750-71D291EC626D}" destId="{DEE4D331-4346-49D6-94C0-1D97EFF77001}" srcOrd="0" destOrd="0" presId="urn:microsoft.com/office/officeart/2005/8/layout/hierarchy1"/>
    <dgm:cxn modelId="{66B45DD5-B234-465E-B359-8BB59AACFF41}" type="presOf" srcId="{801EDBE0-6733-4B61-895A-D820E94EDC4F}" destId="{95638666-6674-4916-A200-06D00DB08F9B}" srcOrd="0" destOrd="0" presId="urn:microsoft.com/office/officeart/2005/8/layout/hierarchy1"/>
    <dgm:cxn modelId="{35416648-4E8E-4928-996F-67CFDB900086}" type="presOf" srcId="{AD576D6D-03D0-4DFD-9D21-DA0D86965CFC}" destId="{E3A71D27-20D0-4DAF-87E3-A5D395683CF9}" srcOrd="0" destOrd="0" presId="urn:microsoft.com/office/officeart/2005/8/layout/hierarchy1"/>
    <dgm:cxn modelId="{46DE79E8-899D-440E-B435-9E8AA06E6685}" srcId="{394F6A23-2458-41AA-B4E6-C8CE23966C30}" destId="{C4891C3F-4C58-4764-8750-71D291EC626D}" srcOrd="1" destOrd="0" parTransId="{CD4A1125-AE7A-4C8E-B289-285FFD4F661D}" sibTransId="{5C2AF479-338D-4344-88E3-A9812E138CE9}"/>
    <dgm:cxn modelId="{7EC788A8-5B71-4C7A-8FD4-99AF679B47E3}" type="presParOf" srcId="{E3A71D27-20D0-4DAF-87E3-A5D395683CF9}" destId="{13B61754-A4FB-4E23-807A-35D2DEE3DBCD}" srcOrd="0" destOrd="0" presId="urn:microsoft.com/office/officeart/2005/8/layout/hierarchy1"/>
    <dgm:cxn modelId="{D7BD53DE-F971-4DDA-BE06-172CD3030F68}" type="presParOf" srcId="{13B61754-A4FB-4E23-807A-35D2DEE3DBCD}" destId="{FC38FC8A-D3E2-4254-93A1-84BD095D5228}" srcOrd="0" destOrd="0" presId="urn:microsoft.com/office/officeart/2005/8/layout/hierarchy1"/>
    <dgm:cxn modelId="{B4EDF151-09B8-4E60-A529-EAD3AB1960BF}" type="presParOf" srcId="{FC38FC8A-D3E2-4254-93A1-84BD095D5228}" destId="{214B706A-1D9B-486B-BABD-2D7C6E5791C4}" srcOrd="0" destOrd="0" presId="urn:microsoft.com/office/officeart/2005/8/layout/hierarchy1"/>
    <dgm:cxn modelId="{A9722236-58DB-428E-8D5F-86DE8E579186}" type="presParOf" srcId="{FC38FC8A-D3E2-4254-93A1-84BD095D5228}" destId="{0BAA22CE-D386-499A-AA99-B265CBC8902F}" srcOrd="1" destOrd="0" presId="urn:microsoft.com/office/officeart/2005/8/layout/hierarchy1"/>
    <dgm:cxn modelId="{C3DD54E0-4F3B-4C1B-9A26-234851BD6EB8}" type="presParOf" srcId="{13B61754-A4FB-4E23-807A-35D2DEE3DBCD}" destId="{36497EEA-8AE7-40BE-A677-822ADEF28F03}" srcOrd="1" destOrd="0" presId="urn:microsoft.com/office/officeart/2005/8/layout/hierarchy1"/>
    <dgm:cxn modelId="{C40242F2-9BBA-4171-863C-428C461C81E7}" type="presParOf" srcId="{36497EEA-8AE7-40BE-A677-822ADEF28F03}" destId="{32F6CAA9-68F7-4AE9-8BCA-89E7A8846BBE}" srcOrd="0" destOrd="0" presId="urn:microsoft.com/office/officeart/2005/8/layout/hierarchy1"/>
    <dgm:cxn modelId="{7F445221-A06F-4A70-A1A8-B6A105332312}" type="presParOf" srcId="{36497EEA-8AE7-40BE-A677-822ADEF28F03}" destId="{12E401AE-DCAC-4D22-B535-E83587A1AAF3}" srcOrd="1" destOrd="0" presId="urn:microsoft.com/office/officeart/2005/8/layout/hierarchy1"/>
    <dgm:cxn modelId="{A5731DD3-E8EA-489B-906C-C6A3691D9720}" type="presParOf" srcId="{12E401AE-DCAC-4D22-B535-E83587A1AAF3}" destId="{43DCCA86-0501-4DC3-A105-B436BAAE54C4}" srcOrd="0" destOrd="0" presId="urn:microsoft.com/office/officeart/2005/8/layout/hierarchy1"/>
    <dgm:cxn modelId="{7A604738-4FF3-47FA-806F-5C6177D8F4EE}" type="presParOf" srcId="{43DCCA86-0501-4DC3-A105-B436BAAE54C4}" destId="{5E67E67B-CCE9-4737-8923-BC282F29FC7F}" srcOrd="0" destOrd="0" presId="urn:microsoft.com/office/officeart/2005/8/layout/hierarchy1"/>
    <dgm:cxn modelId="{E7E6DEE3-0E71-42D0-B0B0-1864320D2FD4}" type="presParOf" srcId="{43DCCA86-0501-4DC3-A105-B436BAAE54C4}" destId="{2D05EBCF-B7F4-4494-88C4-D8B81C2F45B3}" srcOrd="1" destOrd="0" presId="urn:microsoft.com/office/officeart/2005/8/layout/hierarchy1"/>
    <dgm:cxn modelId="{B7F13837-CAB3-4D2C-B455-8A89897CD3C4}" type="presParOf" srcId="{12E401AE-DCAC-4D22-B535-E83587A1AAF3}" destId="{704748DF-9786-4453-9BB2-6FDD40C73FB1}" srcOrd="1" destOrd="0" presId="urn:microsoft.com/office/officeart/2005/8/layout/hierarchy1"/>
    <dgm:cxn modelId="{9CD8D838-EFB5-4DAF-9B6F-EDCA077D346A}" type="presParOf" srcId="{704748DF-9786-4453-9BB2-6FDD40C73FB1}" destId="{FF080603-9456-4159-AE36-242F703142C0}" srcOrd="0" destOrd="0" presId="urn:microsoft.com/office/officeart/2005/8/layout/hierarchy1"/>
    <dgm:cxn modelId="{319C45B5-7BD6-450B-B6C8-FDB761CDB5CF}" type="presParOf" srcId="{704748DF-9786-4453-9BB2-6FDD40C73FB1}" destId="{D066A5A0-6500-402E-9370-C3C9AC85DA67}" srcOrd="1" destOrd="0" presId="urn:microsoft.com/office/officeart/2005/8/layout/hierarchy1"/>
    <dgm:cxn modelId="{75D94D1C-A7CD-420C-B9FF-B7D028D0C70A}" type="presParOf" srcId="{D066A5A0-6500-402E-9370-C3C9AC85DA67}" destId="{D3D27C0B-CD89-4A40-B780-F47B34F03392}" srcOrd="0" destOrd="0" presId="urn:microsoft.com/office/officeart/2005/8/layout/hierarchy1"/>
    <dgm:cxn modelId="{2B35EEEB-6CBE-459E-BFA8-B80B0F38C28F}" type="presParOf" srcId="{D3D27C0B-CD89-4A40-B780-F47B34F03392}" destId="{22B7675D-B4FB-4009-9201-3B318AE5226A}" srcOrd="0" destOrd="0" presId="urn:microsoft.com/office/officeart/2005/8/layout/hierarchy1"/>
    <dgm:cxn modelId="{EC3332ED-44D4-41DE-A9F5-AEF1FB7C8E1A}" type="presParOf" srcId="{D3D27C0B-CD89-4A40-B780-F47B34F03392}" destId="{2BB3CFD8-02EA-49B1-A3A9-A6164147C0B0}" srcOrd="1" destOrd="0" presId="urn:microsoft.com/office/officeart/2005/8/layout/hierarchy1"/>
    <dgm:cxn modelId="{51321F5C-EC46-4FCD-A02F-E16DF8A9B915}" type="presParOf" srcId="{D066A5A0-6500-402E-9370-C3C9AC85DA67}" destId="{4919D5B9-293A-4A27-BCA4-6637B3B277AB}" srcOrd="1" destOrd="0" presId="urn:microsoft.com/office/officeart/2005/8/layout/hierarchy1"/>
    <dgm:cxn modelId="{C1B3CCBE-8078-43EF-BE52-B66D0389BD29}" type="presParOf" srcId="{704748DF-9786-4453-9BB2-6FDD40C73FB1}" destId="{6BA7A7B5-B370-49FE-8504-3AF37B1D5B7F}" srcOrd="2" destOrd="0" presId="urn:microsoft.com/office/officeart/2005/8/layout/hierarchy1"/>
    <dgm:cxn modelId="{1B330E35-5B85-4F22-939D-83CE31B84B6A}" type="presParOf" srcId="{704748DF-9786-4453-9BB2-6FDD40C73FB1}" destId="{4B71FAA3-664C-43CB-9153-908578EBB2C2}" srcOrd="3" destOrd="0" presId="urn:microsoft.com/office/officeart/2005/8/layout/hierarchy1"/>
    <dgm:cxn modelId="{FD82670A-BC00-4941-BBEA-1253CAF9FF00}" type="presParOf" srcId="{4B71FAA3-664C-43CB-9153-908578EBB2C2}" destId="{5B9B2E66-7B48-4A31-9C0C-A3C0C34C405C}" srcOrd="0" destOrd="0" presId="urn:microsoft.com/office/officeart/2005/8/layout/hierarchy1"/>
    <dgm:cxn modelId="{1D6F8DFE-F646-4F08-91C5-26D8D70283B3}" type="presParOf" srcId="{5B9B2E66-7B48-4A31-9C0C-A3C0C34C405C}" destId="{E91662CC-11CF-46DC-9B1E-DDAA9586FA4E}" srcOrd="0" destOrd="0" presId="urn:microsoft.com/office/officeart/2005/8/layout/hierarchy1"/>
    <dgm:cxn modelId="{EC88EDE2-1C6C-4E12-A032-FD997B86119C}" type="presParOf" srcId="{5B9B2E66-7B48-4A31-9C0C-A3C0C34C405C}" destId="{95638666-6674-4916-A200-06D00DB08F9B}" srcOrd="1" destOrd="0" presId="urn:microsoft.com/office/officeart/2005/8/layout/hierarchy1"/>
    <dgm:cxn modelId="{1BF8CD6B-F751-4FE1-AD79-E5C5FC7D8997}" type="presParOf" srcId="{4B71FAA3-664C-43CB-9153-908578EBB2C2}" destId="{8BA88548-1336-42F4-9B3C-36F5DC0354CD}" srcOrd="1" destOrd="0" presId="urn:microsoft.com/office/officeart/2005/8/layout/hierarchy1"/>
    <dgm:cxn modelId="{58EF0605-5499-4857-9B83-3AC6AE0C2A70}" type="presParOf" srcId="{36497EEA-8AE7-40BE-A677-822ADEF28F03}" destId="{589CD763-17A7-4C62-8DBE-00C52CD7D94F}" srcOrd="2" destOrd="0" presId="urn:microsoft.com/office/officeart/2005/8/layout/hierarchy1"/>
    <dgm:cxn modelId="{C98BC4EA-48DE-411C-84B0-95519AF660FC}" type="presParOf" srcId="{36497EEA-8AE7-40BE-A677-822ADEF28F03}" destId="{6FAF1BE8-EA93-4BE3-8A9B-110D8AE5E446}" srcOrd="3" destOrd="0" presId="urn:microsoft.com/office/officeart/2005/8/layout/hierarchy1"/>
    <dgm:cxn modelId="{EA92DD66-C2F3-409B-9E86-C3B545115244}" type="presParOf" srcId="{6FAF1BE8-EA93-4BE3-8A9B-110D8AE5E446}" destId="{90266D07-7BAE-4B27-8CE7-0A190678C7A9}" srcOrd="0" destOrd="0" presId="urn:microsoft.com/office/officeart/2005/8/layout/hierarchy1"/>
    <dgm:cxn modelId="{F5C09CCF-19D2-4BDF-BA33-E3060BDCF91D}" type="presParOf" srcId="{90266D07-7BAE-4B27-8CE7-0A190678C7A9}" destId="{3C10652C-5AF3-4F57-9BAF-18A317C9DB7C}" srcOrd="0" destOrd="0" presId="urn:microsoft.com/office/officeart/2005/8/layout/hierarchy1"/>
    <dgm:cxn modelId="{3B1D2420-1556-4D9B-8DBC-F90C9913B75D}" type="presParOf" srcId="{90266D07-7BAE-4B27-8CE7-0A190678C7A9}" destId="{DEE4D331-4346-49D6-94C0-1D97EFF77001}" srcOrd="1" destOrd="0" presId="urn:microsoft.com/office/officeart/2005/8/layout/hierarchy1"/>
    <dgm:cxn modelId="{3D43DF83-4F48-4408-B3ED-DC5ABFF7E482}" type="presParOf" srcId="{6FAF1BE8-EA93-4BE3-8A9B-110D8AE5E446}" destId="{5F46F29E-F105-40CC-8EF4-362112E6C47C}" srcOrd="1" destOrd="0" presId="urn:microsoft.com/office/officeart/2005/8/layout/hierarchy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89CD763-17A7-4C62-8DBE-00C52CD7D94F}">
      <dsp:nvSpPr>
        <dsp:cNvPr id="0" name=""/>
        <dsp:cNvSpPr/>
      </dsp:nvSpPr>
      <dsp:spPr>
        <a:xfrm>
          <a:off x="4326813" y="1120823"/>
          <a:ext cx="1062038" cy="530329"/>
        </a:xfrm>
        <a:custGeom>
          <a:avLst/>
          <a:gdLst/>
          <a:ahLst/>
          <a:cxnLst/>
          <a:rect l="0" t="0" r="0" b="0"/>
          <a:pathLst>
            <a:path>
              <a:moveTo>
                <a:pt x="0" y="0"/>
              </a:moveTo>
              <a:lnTo>
                <a:pt x="0" y="367058"/>
              </a:lnTo>
              <a:lnTo>
                <a:pt x="1062038" y="367058"/>
              </a:lnTo>
              <a:lnTo>
                <a:pt x="1062038" y="53032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A7A7B5-B370-49FE-8504-3AF37B1D5B7F}">
      <dsp:nvSpPr>
        <dsp:cNvPr id="0" name=""/>
        <dsp:cNvSpPr/>
      </dsp:nvSpPr>
      <dsp:spPr>
        <a:xfrm>
          <a:off x="3249758" y="2752560"/>
          <a:ext cx="1130985" cy="514245"/>
        </a:xfrm>
        <a:custGeom>
          <a:avLst/>
          <a:gdLst/>
          <a:ahLst/>
          <a:cxnLst/>
          <a:rect l="0" t="0" r="0" b="0"/>
          <a:pathLst>
            <a:path>
              <a:moveTo>
                <a:pt x="0" y="0"/>
              </a:moveTo>
              <a:lnTo>
                <a:pt x="0" y="350974"/>
              </a:lnTo>
              <a:lnTo>
                <a:pt x="1130985" y="350974"/>
              </a:lnTo>
              <a:lnTo>
                <a:pt x="1130985" y="514245"/>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080603-9456-4159-AE36-242F703142C0}">
      <dsp:nvSpPr>
        <dsp:cNvPr id="0" name=""/>
        <dsp:cNvSpPr/>
      </dsp:nvSpPr>
      <dsp:spPr>
        <a:xfrm>
          <a:off x="2172704" y="2752560"/>
          <a:ext cx="1077054" cy="512579"/>
        </a:xfrm>
        <a:custGeom>
          <a:avLst/>
          <a:gdLst/>
          <a:ahLst/>
          <a:cxnLst/>
          <a:rect l="0" t="0" r="0" b="0"/>
          <a:pathLst>
            <a:path>
              <a:moveTo>
                <a:pt x="1077054" y="0"/>
              </a:moveTo>
              <a:lnTo>
                <a:pt x="1077054" y="349308"/>
              </a:lnTo>
              <a:lnTo>
                <a:pt x="0" y="349308"/>
              </a:lnTo>
              <a:lnTo>
                <a:pt x="0" y="512579"/>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F6CAA9-68F7-4AE9-8BCA-89E7A8846BBE}">
      <dsp:nvSpPr>
        <dsp:cNvPr id="0" name=""/>
        <dsp:cNvSpPr/>
      </dsp:nvSpPr>
      <dsp:spPr>
        <a:xfrm>
          <a:off x="3249758" y="1120823"/>
          <a:ext cx="1077054" cy="512579"/>
        </a:xfrm>
        <a:custGeom>
          <a:avLst/>
          <a:gdLst/>
          <a:ahLst/>
          <a:cxnLst/>
          <a:rect l="0" t="0" r="0" b="0"/>
          <a:pathLst>
            <a:path>
              <a:moveTo>
                <a:pt x="1077054" y="0"/>
              </a:moveTo>
              <a:lnTo>
                <a:pt x="1077054" y="349308"/>
              </a:lnTo>
              <a:lnTo>
                <a:pt x="0" y="349308"/>
              </a:lnTo>
              <a:lnTo>
                <a:pt x="0" y="512579"/>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4B706A-1D9B-486B-BABD-2D7C6E5791C4}">
      <dsp:nvSpPr>
        <dsp:cNvPr id="0" name=""/>
        <dsp:cNvSpPr/>
      </dsp:nvSpPr>
      <dsp:spPr>
        <a:xfrm>
          <a:off x="3445586" y="1665"/>
          <a:ext cx="1762452" cy="11191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AA22CE-D386-499A-AA99-B265CBC8902F}">
      <dsp:nvSpPr>
        <dsp:cNvPr id="0" name=""/>
        <dsp:cNvSpPr/>
      </dsp:nvSpPr>
      <dsp:spPr>
        <a:xfrm>
          <a:off x="3641414" y="187702"/>
          <a:ext cx="1762452" cy="11191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rtl="1">
            <a:lnSpc>
              <a:spcPct val="90000"/>
            </a:lnSpc>
            <a:spcBef>
              <a:spcPct val="0"/>
            </a:spcBef>
            <a:spcAft>
              <a:spcPct val="35000"/>
            </a:spcAft>
          </a:pPr>
          <a:r>
            <a:rPr lang="en-US" sz="3000" kern="1200" dirty="0" smtClean="0"/>
            <a:t>consume</a:t>
          </a:r>
          <a:endParaRPr lang="he-IL" sz="3000" kern="1200" dirty="0"/>
        </a:p>
      </dsp:txBody>
      <dsp:txXfrm>
        <a:off x="3641414" y="187702"/>
        <a:ext cx="1762452" cy="1119157"/>
      </dsp:txXfrm>
    </dsp:sp>
    <dsp:sp modelId="{5E67E67B-CCE9-4737-8923-BC282F29FC7F}">
      <dsp:nvSpPr>
        <dsp:cNvPr id="0" name=""/>
        <dsp:cNvSpPr/>
      </dsp:nvSpPr>
      <dsp:spPr>
        <a:xfrm>
          <a:off x="2368532" y="1633403"/>
          <a:ext cx="1762452" cy="11191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05EBCF-B7F4-4494-88C4-D8B81C2F45B3}">
      <dsp:nvSpPr>
        <dsp:cNvPr id="0" name=""/>
        <dsp:cNvSpPr/>
      </dsp:nvSpPr>
      <dsp:spPr>
        <a:xfrm>
          <a:off x="2564360" y="1819439"/>
          <a:ext cx="1762452" cy="11191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rtl="1">
            <a:lnSpc>
              <a:spcPct val="90000"/>
            </a:lnSpc>
            <a:spcBef>
              <a:spcPct val="0"/>
            </a:spcBef>
            <a:spcAft>
              <a:spcPct val="35000"/>
            </a:spcAft>
          </a:pPr>
          <a:r>
            <a:rPr lang="en-US" sz="3000" kern="1200" dirty="0" smtClean="0"/>
            <a:t>yes</a:t>
          </a:r>
          <a:endParaRPr lang="he-IL" sz="3000" kern="1200" dirty="0"/>
        </a:p>
      </dsp:txBody>
      <dsp:txXfrm>
        <a:off x="2564360" y="1819439"/>
        <a:ext cx="1762452" cy="1119157"/>
      </dsp:txXfrm>
    </dsp:sp>
    <dsp:sp modelId="{22B7675D-B4FB-4009-9201-3B318AE5226A}">
      <dsp:nvSpPr>
        <dsp:cNvPr id="0" name=""/>
        <dsp:cNvSpPr/>
      </dsp:nvSpPr>
      <dsp:spPr>
        <a:xfrm>
          <a:off x="1291478" y="3265140"/>
          <a:ext cx="1762452" cy="11191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B3CFD8-02EA-49B1-A3A9-A6164147C0B0}">
      <dsp:nvSpPr>
        <dsp:cNvPr id="0" name=""/>
        <dsp:cNvSpPr/>
      </dsp:nvSpPr>
      <dsp:spPr>
        <a:xfrm>
          <a:off x="1487306" y="3451176"/>
          <a:ext cx="1762452" cy="11191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rtl="1">
            <a:lnSpc>
              <a:spcPct val="90000"/>
            </a:lnSpc>
            <a:spcBef>
              <a:spcPct val="0"/>
            </a:spcBef>
            <a:spcAft>
              <a:spcPct val="35000"/>
            </a:spcAft>
          </a:pPr>
          <a:r>
            <a:rPr lang="en-US" sz="3000" kern="1200" dirty="0" smtClean="0"/>
            <a:t>Not pass on</a:t>
          </a:r>
          <a:endParaRPr lang="he-IL" sz="3000" kern="1200" dirty="0"/>
        </a:p>
      </dsp:txBody>
      <dsp:txXfrm>
        <a:off x="1487306" y="3451176"/>
        <a:ext cx="1762452" cy="1119157"/>
      </dsp:txXfrm>
    </dsp:sp>
    <dsp:sp modelId="{E91662CC-11CF-46DC-9B1E-DDAA9586FA4E}">
      <dsp:nvSpPr>
        <dsp:cNvPr id="0" name=""/>
        <dsp:cNvSpPr/>
      </dsp:nvSpPr>
      <dsp:spPr>
        <a:xfrm>
          <a:off x="3499517" y="3266806"/>
          <a:ext cx="1762452" cy="11191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638666-6674-4916-A200-06D00DB08F9B}">
      <dsp:nvSpPr>
        <dsp:cNvPr id="0" name=""/>
        <dsp:cNvSpPr/>
      </dsp:nvSpPr>
      <dsp:spPr>
        <a:xfrm>
          <a:off x="3695345" y="3452842"/>
          <a:ext cx="1762452" cy="11191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rtl="1">
            <a:lnSpc>
              <a:spcPct val="90000"/>
            </a:lnSpc>
            <a:spcBef>
              <a:spcPct val="0"/>
            </a:spcBef>
            <a:spcAft>
              <a:spcPct val="35000"/>
            </a:spcAft>
          </a:pPr>
          <a:r>
            <a:rPr lang="en-US" sz="3000" kern="1200" dirty="0" smtClean="0"/>
            <a:t>Pass on</a:t>
          </a:r>
          <a:endParaRPr lang="he-IL" sz="3000" kern="1200" dirty="0"/>
        </a:p>
      </dsp:txBody>
      <dsp:txXfrm>
        <a:off x="3695345" y="3452842"/>
        <a:ext cx="1762452" cy="1119157"/>
      </dsp:txXfrm>
    </dsp:sp>
    <dsp:sp modelId="{3C10652C-5AF3-4F57-9BAF-18A317C9DB7C}">
      <dsp:nvSpPr>
        <dsp:cNvPr id="0" name=""/>
        <dsp:cNvSpPr/>
      </dsp:nvSpPr>
      <dsp:spPr>
        <a:xfrm>
          <a:off x="4507625" y="1651152"/>
          <a:ext cx="1762452" cy="11191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E4D331-4346-49D6-94C0-1D97EFF77001}">
      <dsp:nvSpPr>
        <dsp:cNvPr id="0" name=""/>
        <dsp:cNvSpPr/>
      </dsp:nvSpPr>
      <dsp:spPr>
        <a:xfrm>
          <a:off x="4703453" y="1837189"/>
          <a:ext cx="1762452" cy="11191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lvl="0" algn="ctr" defTabSz="1333500" rtl="1">
            <a:lnSpc>
              <a:spcPct val="90000"/>
            </a:lnSpc>
            <a:spcBef>
              <a:spcPct val="0"/>
            </a:spcBef>
            <a:spcAft>
              <a:spcPct val="35000"/>
            </a:spcAft>
          </a:pPr>
          <a:r>
            <a:rPr lang="en-US" sz="3000" kern="1200" dirty="0" smtClean="0"/>
            <a:t>no</a:t>
          </a:r>
          <a:endParaRPr lang="he-IL" sz="3000" kern="1200" dirty="0"/>
        </a:p>
      </dsp:txBody>
      <dsp:txXfrm>
        <a:off x="4703453" y="1837189"/>
        <a:ext cx="1762452" cy="11191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E8BBE07-34EC-431E-A4B9-D9C7031EDBE6}" type="datetimeFigureOut">
              <a:rPr lang="he-IL" smtClean="0"/>
              <a:pPr/>
              <a:t>כ"ו/ניסן/תשע"ב</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CB8AF66-05EB-49DC-BA7F-2307A43F14F4}" type="slidenum">
              <a:rPr lang="he-IL" smtClean="0"/>
              <a:pPr/>
              <a:t>‹#›</a:t>
            </a:fld>
            <a:endParaRPr lang="he-IL"/>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dirty="0"/>
          </a:p>
        </p:txBody>
      </p:sp>
      <p:sp>
        <p:nvSpPr>
          <p:cNvPr id="4" name="Slide Number Placeholder 3"/>
          <p:cNvSpPr>
            <a:spLocks noGrp="1"/>
          </p:cNvSpPr>
          <p:nvPr>
            <p:ph type="sldNum" sz="quarter" idx="10"/>
          </p:nvPr>
        </p:nvSpPr>
        <p:spPr/>
        <p:txBody>
          <a:bodyPr/>
          <a:lstStyle/>
          <a:p>
            <a:fld id="{3CB8AF66-05EB-49DC-BA7F-2307A43F14F4}" type="slidenum">
              <a:rPr lang="he-IL" smtClean="0"/>
              <a:pPr/>
              <a:t>1</a:t>
            </a:fld>
            <a:endParaRPr lang="he-I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3CB8AF66-05EB-49DC-BA7F-2307A43F14F4}" type="slidenum">
              <a:rPr lang="he-IL" smtClean="0"/>
              <a:pPr/>
              <a:t>10</a:t>
            </a:fld>
            <a:endParaRPr lang="he-I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dirty="0"/>
          </a:p>
        </p:txBody>
      </p:sp>
      <p:sp>
        <p:nvSpPr>
          <p:cNvPr id="4" name="Slide Number Placeholder 3"/>
          <p:cNvSpPr>
            <a:spLocks noGrp="1"/>
          </p:cNvSpPr>
          <p:nvPr>
            <p:ph type="sldNum" sz="quarter" idx="10"/>
          </p:nvPr>
        </p:nvSpPr>
        <p:spPr/>
        <p:txBody>
          <a:bodyPr/>
          <a:lstStyle/>
          <a:p>
            <a:fld id="{FC9D8DEB-F615-43DC-B1F0-4B495C9D5B33}" type="slidenum">
              <a:rPr lang="he-IL" smtClean="0"/>
              <a:pPr/>
              <a:t>11</a:t>
            </a:fld>
            <a:endParaRPr lang="he-I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dirty="0"/>
          </a:p>
        </p:txBody>
      </p:sp>
      <p:sp>
        <p:nvSpPr>
          <p:cNvPr id="4" name="Slide Number Placeholder 3"/>
          <p:cNvSpPr>
            <a:spLocks noGrp="1"/>
          </p:cNvSpPr>
          <p:nvPr>
            <p:ph type="sldNum" sz="quarter" idx="10"/>
          </p:nvPr>
        </p:nvSpPr>
        <p:spPr/>
        <p:txBody>
          <a:bodyPr/>
          <a:lstStyle/>
          <a:p>
            <a:fld id="{3CB8AF66-05EB-49DC-BA7F-2307A43F14F4}" type="slidenum">
              <a:rPr lang="he-IL" smtClean="0"/>
              <a:pPr/>
              <a:t>12</a:t>
            </a:fld>
            <a:endParaRPr lang="he-I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dirty="0"/>
          </a:p>
        </p:txBody>
      </p:sp>
      <p:sp>
        <p:nvSpPr>
          <p:cNvPr id="4" name="Slide Number Placeholder 3"/>
          <p:cNvSpPr>
            <a:spLocks noGrp="1"/>
          </p:cNvSpPr>
          <p:nvPr>
            <p:ph type="sldNum" sz="quarter" idx="10"/>
          </p:nvPr>
        </p:nvSpPr>
        <p:spPr/>
        <p:txBody>
          <a:bodyPr/>
          <a:lstStyle/>
          <a:p>
            <a:fld id="{3CB8AF66-05EB-49DC-BA7F-2307A43F14F4}" type="slidenum">
              <a:rPr lang="he-IL" smtClean="0"/>
              <a:pPr/>
              <a:t>13</a:t>
            </a:fld>
            <a:endParaRPr lang="he-I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dirty="0"/>
          </a:p>
        </p:txBody>
      </p:sp>
      <p:sp>
        <p:nvSpPr>
          <p:cNvPr id="4" name="Slide Number Placeholder 3"/>
          <p:cNvSpPr>
            <a:spLocks noGrp="1"/>
          </p:cNvSpPr>
          <p:nvPr>
            <p:ph type="sldNum" sz="quarter" idx="10"/>
          </p:nvPr>
        </p:nvSpPr>
        <p:spPr/>
        <p:txBody>
          <a:bodyPr/>
          <a:lstStyle/>
          <a:p>
            <a:fld id="{3CB8AF66-05EB-49DC-BA7F-2307A43F14F4}" type="slidenum">
              <a:rPr lang="he-IL" smtClean="0"/>
              <a:pPr/>
              <a:t>14</a:t>
            </a:fld>
            <a:endParaRPr lang="he-I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3CB8AF66-05EB-49DC-BA7F-2307A43F14F4}" type="slidenum">
              <a:rPr lang="he-IL" smtClean="0"/>
              <a:pPr/>
              <a:t>15</a:t>
            </a:fld>
            <a:endParaRPr lang="he-I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dirty="0"/>
          </a:p>
        </p:txBody>
      </p:sp>
      <p:sp>
        <p:nvSpPr>
          <p:cNvPr id="4" name="Slide Number Placeholder 3"/>
          <p:cNvSpPr>
            <a:spLocks noGrp="1"/>
          </p:cNvSpPr>
          <p:nvPr>
            <p:ph type="sldNum" sz="quarter" idx="10"/>
          </p:nvPr>
        </p:nvSpPr>
        <p:spPr/>
        <p:txBody>
          <a:bodyPr/>
          <a:lstStyle/>
          <a:p>
            <a:fld id="{3CB8AF66-05EB-49DC-BA7F-2307A43F14F4}" type="slidenum">
              <a:rPr lang="he-IL" smtClean="0"/>
              <a:pPr/>
              <a:t>16</a:t>
            </a:fld>
            <a:endParaRPr lang="he-I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3CB8AF66-05EB-49DC-BA7F-2307A43F14F4}" type="slidenum">
              <a:rPr lang="he-IL" smtClean="0"/>
              <a:pPr/>
              <a:t>17</a:t>
            </a:fld>
            <a:endParaRPr lang="he-I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baseline="0" dirty="0" smtClean="0"/>
          </a:p>
        </p:txBody>
      </p:sp>
      <p:sp>
        <p:nvSpPr>
          <p:cNvPr id="4" name="Slide Number Placeholder 3"/>
          <p:cNvSpPr>
            <a:spLocks noGrp="1"/>
          </p:cNvSpPr>
          <p:nvPr>
            <p:ph type="sldNum" sz="quarter" idx="10"/>
          </p:nvPr>
        </p:nvSpPr>
        <p:spPr/>
        <p:txBody>
          <a:bodyPr/>
          <a:lstStyle/>
          <a:p>
            <a:fld id="{3CB8AF66-05EB-49DC-BA7F-2307A43F14F4}" type="slidenum">
              <a:rPr lang="he-IL" smtClean="0"/>
              <a:pPr/>
              <a:t>18</a:t>
            </a:fld>
            <a:endParaRPr lang="he-I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3CB8AF66-05EB-49DC-BA7F-2307A43F14F4}" type="slidenum">
              <a:rPr lang="he-IL" smtClean="0"/>
              <a:pPr/>
              <a:t>19</a:t>
            </a:fld>
            <a:endParaRPr lang="he-I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3CB8AF66-05EB-49DC-BA7F-2307A43F14F4}" type="slidenum">
              <a:rPr lang="he-IL" smtClean="0"/>
              <a:pPr/>
              <a:t>2</a:t>
            </a:fld>
            <a:endParaRPr lang="he-I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3CB8AF66-05EB-49DC-BA7F-2307A43F14F4}" type="slidenum">
              <a:rPr lang="he-IL" smtClean="0"/>
              <a:pPr/>
              <a:t>20</a:t>
            </a:fld>
            <a:endParaRPr lang="he-I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3CB8AF66-05EB-49DC-BA7F-2307A43F14F4}" type="slidenum">
              <a:rPr lang="he-IL" smtClean="0"/>
              <a:pPr/>
              <a:t>21</a:t>
            </a:fld>
            <a:endParaRPr lang="he-I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e-IL" dirty="0" smtClean="0"/>
              <a:t>את צריכה לסדר שיהיה לך דואל של האוניברסיטה – בודאי יש לך כסטודנטית.  כדאי לברר ולהשתמש</a:t>
            </a:r>
            <a:r>
              <a:rPr lang="he-IL" baseline="0" dirty="0" smtClean="0"/>
              <a:t> בו במקרים מסוג זה.</a:t>
            </a:r>
            <a:endParaRPr lang="he-IL" dirty="0"/>
          </a:p>
        </p:txBody>
      </p:sp>
      <p:sp>
        <p:nvSpPr>
          <p:cNvPr id="4" name="Slide Number Placeholder 3"/>
          <p:cNvSpPr>
            <a:spLocks noGrp="1"/>
          </p:cNvSpPr>
          <p:nvPr>
            <p:ph type="sldNum" sz="quarter" idx="10"/>
          </p:nvPr>
        </p:nvSpPr>
        <p:spPr/>
        <p:txBody>
          <a:bodyPr/>
          <a:lstStyle/>
          <a:p>
            <a:fld id="{3CB8AF66-05EB-49DC-BA7F-2307A43F14F4}" type="slidenum">
              <a:rPr lang="he-IL" smtClean="0"/>
              <a:pPr/>
              <a:t>22</a:t>
            </a:fld>
            <a:endParaRPr lang="he-I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3CB8AF66-05EB-49DC-BA7F-2307A43F14F4}" type="slidenum">
              <a:rPr lang="he-IL" smtClean="0"/>
              <a:pPr/>
              <a:t>3</a:t>
            </a:fld>
            <a:endParaRPr lang="he-I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3CB8AF66-05EB-49DC-BA7F-2307A43F14F4}" type="slidenum">
              <a:rPr lang="he-IL" smtClean="0"/>
              <a:pPr/>
              <a:t>4</a:t>
            </a:fld>
            <a:endParaRPr lang="he-I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3CB8AF66-05EB-49DC-BA7F-2307A43F14F4}" type="slidenum">
              <a:rPr lang="he-IL" smtClean="0"/>
              <a:pPr/>
              <a:t>5</a:t>
            </a:fld>
            <a:endParaRPr lang="he-I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dirty="0"/>
          </a:p>
        </p:txBody>
      </p:sp>
      <p:sp>
        <p:nvSpPr>
          <p:cNvPr id="4" name="Slide Number Placeholder 3"/>
          <p:cNvSpPr>
            <a:spLocks noGrp="1"/>
          </p:cNvSpPr>
          <p:nvPr>
            <p:ph type="sldNum" sz="quarter" idx="10"/>
          </p:nvPr>
        </p:nvSpPr>
        <p:spPr/>
        <p:txBody>
          <a:bodyPr/>
          <a:lstStyle/>
          <a:p>
            <a:fld id="{3CB8AF66-05EB-49DC-BA7F-2307A43F14F4}" type="slidenum">
              <a:rPr lang="he-IL" smtClean="0"/>
              <a:pPr/>
              <a:t>6</a:t>
            </a:fld>
            <a:endParaRPr lang="he-I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3CB8AF66-05EB-49DC-BA7F-2307A43F14F4}" type="slidenum">
              <a:rPr lang="he-IL" smtClean="0"/>
              <a:pPr/>
              <a:t>7</a:t>
            </a:fld>
            <a:endParaRPr lang="he-I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dirty="0"/>
          </a:p>
        </p:txBody>
      </p:sp>
      <p:sp>
        <p:nvSpPr>
          <p:cNvPr id="4" name="Slide Number Placeholder 3"/>
          <p:cNvSpPr>
            <a:spLocks noGrp="1"/>
          </p:cNvSpPr>
          <p:nvPr>
            <p:ph type="sldNum" sz="quarter" idx="10"/>
          </p:nvPr>
        </p:nvSpPr>
        <p:spPr/>
        <p:txBody>
          <a:bodyPr/>
          <a:lstStyle/>
          <a:p>
            <a:fld id="{3CB8AF66-05EB-49DC-BA7F-2307A43F14F4}" type="slidenum">
              <a:rPr lang="he-IL" smtClean="0"/>
              <a:pPr/>
              <a:t>8</a:t>
            </a:fld>
            <a:endParaRPr lang="he-I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fld id="{3CB8AF66-05EB-49DC-BA7F-2307A43F14F4}" type="slidenum">
              <a:rPr lang="he-IL" smtClean="0"/>
              <a:pPr/>
              <a:t>9</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F09699B-FE74-44D7-BBE2-54C3C4035B26}" type="datetimeFigureOut">
              <a:rPr lang="he-IL" smtClean="0"/>
              <a:pPr/>
              <a:t>כ"ו/ניסן/תשע"ב</a:t>
            </a:fld>
            <a:endParaRPr lang="he-IL"/>
          </a:p>
        </p:txBody>
      </p:sp>
      <p:sp>
        <p:nvSpPr>
          <p:cNvPr id="17" name="Footer Placeholder 16"/>
          <p:cNvSpPr>
            <a:spLocks noGrp="1"/>
          </p:cNvSpPr>
          <p:nvPr>
            <p:ph type="ftr" sz="quarter" idx="11"/>
          </p:nvPr>
        </p:nvSpPr>
        <p:spPr/>
        <p:txBody>
          <a:bodyPr/>
          <a:lstStyle/>
          <a:p>
            <a:endParaRPr lang="he-IL"/>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3F002AD6-4D98-4C97-B9AA-B2BE55A686FE}" type="slidenum">
              <a:rPr lang="he-IL" smtClean="0"/>
              <a:pPr/>
              <a:t>‹#›</a:t>
            </a:fld>
            <a:endParaRPr lang="he-IL"/>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09699B-FE74-44D7-BBE2-54C3C4035B26}" type="datetimeFigureOut">
              <a:rPr lang="he-IL" smtClean="0"/>
              <a:pPr/>
              <a:t>כ"ו/ניסן/תשע"ב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F002AD6-4D98-4C97-B9AA-B2BE55A686FE}"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09699B-FE74-44D7-BBE2-54C3C4035B26}" type="datetimeFigureOut">
              <a:rPr lang="he-IL" smtClean="0"/>
              <a:pPr/>
              <a:t>כ"ו/ניסן/תשע"ב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F002AD6-4D98-4C97-B9AA-B2BE55A686FE}"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F09699B-FE74-44D7-BBE2-54C3C4035B26}" type="datetimeFigureOut">
              <a:rPr lang="he-IL" smtClean="0"/>
              <a:pPr/>
              <a:t>כ"ו/ניסן/תשע"ב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F002AD6-4D98-4C97-B9AA-B2BE55A686FE}" type="slidenum">
              <a:rPr lang="he-IL" smtClean="0"/>
              <a:pPr/>
              <a:t>‹#›</a:t>
            </a:fld>
            <a:endParaRPr lang="he-IL"/>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F09699B-FE74-44D7-BBE2-54C3C4035B26}" type="datetimeFigureOut">
              <a:rPr lang="he-IL" smtClean="0"/>
              <a:pPr/>
              <a:t>כ"ו/ניסן/תשע"ב</a:t>
            </a:fld>
            <a:endParaRPr lang="he-IL"/>
          </a:p>
        </p:txBody>
      </p:sp>
      <p:sp>
        <p:nvSpPr>
          <p:cNvPr id="5" name="Footer Placeholder 4"/>
          <p:cNvSpPr>
            <a:spLocks noGrp="1"/>
          </p:cNvSpPr>
          <p:nvPr>
            <p:ph type="ftr" sz="quarter" idx="11"/>
          </p:nvPr>
        </p:nvSpPr>
        <p:spPr>
          <a:xfrm>
            <a:off x="800100" y="6172200"/>
            <a:ext cx="4000500" cy="457200"/>
          </a:xfrm>
        </p:spPr>
        <p:txBody>
          <a:bodyPr/>
          <a:lstStyle/>
          <a:p>
            <a:endParaRPr lang="he-IL"/>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3F002AD6-4D98-4C97-B9AA-B2BE55A686FE}" type="slidenum">
              <a:rPr lang="he-IL" smtClean="0"/>
              <a:pPr/>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F09699B-FE74-44D7-BBE2-54C3C4035B26}" type="datetimeFigureOut">
              <a:rPr lang="he-IL" smtClean="0"/>
              <a:pPr/>
              <a:t>כ"ו/ניסן/תשע"ב</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3F002AD6-4D98-4C97-B9AA-B2BE55A686FE}" type="slidenum">
              <a:rPr lang="he-IL" smtClean="0"/>
              <a:pPr/>
              <a:t>‹#›</a:t>
            </a:fld>
            <a:endParaRPr lang="he-IL"/>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F09699B-FE74-44D7-BBE2-54C3C4035B26}" type="datetimeFigureOut">
              <a:rPr lang="he-IL" smtClean="0"/>
              <a:pPr/>
              <a:t>כ"ו/ניסן/תשע"ב</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3F002AD6-4D98-4C97-B9AA-B2BE55A686FE}" type="slidenum">
              <a:rPr lang="he-IL" smtClean="0"/>
              <a:pPr/>
              <a:t>‹#›</a:t>
            </a:fld>
            <a:endParaRPr lang="he-IL"/>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F09699B-FE74-44D7-BBE2-54C3C4035B26}" type="datetimeFigureOut">
              <a:rPr lang="he-IL" smtClean="0"/>
              <a:pPr/>
              <a:t>כ"ו/ניסן/תשע"ב</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3F002AD6-4D98-4C97-B9AA-B2BE55A686FE}"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09699B-FE74-44D7-BBE2-54C3C4035B26}" type="datetimeFigureOut">
              <a:rPr lang="he-IL" smtClean="0"/>
              <a:pPr/>
              <a:t>כ"ו/ניסן/תשע"ב</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3F002AD6-4D98-4C97-B9AA-B2BE55A686FE}"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F09699B-FE74-44D7-BBE2-54C3C4035B26}" type="datetimeFigureOut">
              <a:rPr lang="he-IL" smtClean="0"/>
              <a:pPr/>
              <a:t>כ"ו/ניסן/תשע"ב</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3F002AD6-4D98-4C97-B9AA-B2BE55A686FE}" type="slidenum">
              <a:rPr lang="he-IL" smtClean="0"/>
              <a:pPr/>
              <a:t>‹#›</a:t>
            </a:fld>
            <a:endParaRPr lang="he-IL"/>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F09699B-FE74-44D7-BBE2-54C3C4035B26}" type="datetimeFigureOut">
              <a:rPr lang="he-IL" smtClean="0"/>
              <a:pPr/>
              <a:t>כ"ו/ניסן/תשע"ב</a:t>
            </a:fld>
            <a:endParaRPr lang="he-IL"/>
          </a:p>
        </p:txBody>
      </p:sp>
      <p:sp>
        <p:nvSpPr>
          <p:cNvPr id="6" name="Footer Placeholder 5"/>
          <p:cNvSpPr>
            <a:spLocks noGrp="1"/>
          </p:cNvSpPr>
          <p:nvPr>
            <p:ph type="ftr" sz="quarter" idx="11"/>
          </p:nvPr>
        </p:nvSpPr>
        <p:spPr>
          <a:xfrm>
            <a:off x="914400" y="6172200"/>
            <a:ext cx="3886200" cy="457200"/>
          </a:xfrm>
        </p:spPr>
        <p:txBody>
          <a:bodyPr/>
          <a:lstStyle/>
          <a:p>
            <a:endParaRPr lang="he-IL"/>
          </a:p>
        </p:txBody>
      </p:sp>
      <p:sp>
        <p:nvSpPr>
          <p:cNvPr id="7" name="Slide Number Placeholder 6"/>
          <p:cNvSpPr>
            <a:spLocks noGrp="1"/>
          </p:cNvSpPr>
          <p:nvPr>
            <p:ph type="sldNum" sz="quarter" idx="12"/>
          </p:nvPr>
        </p:nvSpPr>
        <p:spPr>
          <a:xfrm>
            <a:off x="146304" y="6208776"/>
            <a:ext cx="457200" cy="457200"/>
          </a:xfrm>
        </p:spPr>
        <p:txBody>
          <a:bodyPr/>
          <a:lstStyle/>
          <a:p>
            <a:fld id="{3F002AD6-4D98-4C97-B9AA-B2BE55A686FE}" type="slidenum">
              <a:rPr lang="he-IL" smtClean="0"/>
              <a:pPr/>
              <a:t>‹#›</a:t>
            </a:fld>
            <a:endParaRPr lang="he-IL"/>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F09699B-FE74-44D7-BBE2-54C3C4035B26}" type="datetimeFigureOut">
              <a:rPr lang="he-IL" smtClean="0"/>
              <a:pPr/>
              <a:t>כ"ו/ניסן/תשע"ב</a:t>
            </a:fld>
            <a:endParaRPr lang="he-IL"/>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he-IL"/>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F002AD6-4D98-4C97-B9AA-B2BE55A686FE}"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cid:image003.png@01CCB41B.700B7EE0" TargetMode="External"/><Relationship Id="rId5" Type="http://schemas.openxmlformats.org/officeDocument/2006/relationships/image" Target="../media/image5.png"/><Relationship Id="rId4" Type="http://schemas.openxmlformats.org/officeDocument/2006/relationships/image" Target="cid:image002.png@01CCB41B.700B7EE0"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solidFill>
                  <a:schemeClr val="tx1">
                    <a:lumMod val="65000"/>
                    <a:lumOff val="35000"/>
                  </a:schemeClr>
                </a:solidFill>
              </a:rPr>
              <a:t>Daphne Raban &amp; Hila Koren</a:t>
            </a:r>
          </a:p>
          <a:p>
            <a:r>
              <a:rPr lang="en-US" dirty="0" smtClean="0">
                <a:solidFill>
                  <a:schemeClr val="tx1">
                    <a:lumMod val="65000"/>
                    <a:lumOff val="35000"/>
                  </a:schemeClr>
                </a:solidFill>
              </a:rPr>
              <a:t>University of Haifa, </a:t>
            </a:r>
          </a:p>
          <a:p>
            <a:r>
              <a:rPr lang="en-US" dirty="0" smtClean="0">
                <a:solidFill>
                  <a:schemeClr val="tx1">
                    <a:lumMod val="65000"/>
                    <a:lumOff val="35000"/>
                  </a:schemeClr>
                </a:solidFill>
              </a:rPr>
              <a:t>Graduate School of Management</a:t>
            </a:r>
            <a:endParaRPr lang="he-IL" dirty="0">
              <a:solidFill>
                <a:schemeClr val="tx1">
                  <a:lumMod val="65000"/>
                  <a:lumOff val="35000"/>
                </a:schemeClr>
              </a:solidFill>
            </a:endParaRPr>
          </a:p>
        </p:txBody>
      </p:sp>
      <p:sp>
        <p:nvSpPr>
          <p:cNvPr id="2" name="Title 1"/>
          <p:cNvSpPr>
            <a:spLocks noGrp="1"/>
          </p:cNvSpPr>
          <p:nvPr>
            <p:ph type="ctrTitle"/>
          </p:nvPr>
        </p:nvSpPr>
        <p:spPr/>
        <p:txBody>
          <a:bodyPr/>
          <a:lstStyle/>
          <a:p>
            <a:pPr rtl="0"/>
            <a:r>
              <a:rPr lang="en-US" dirty="0" smtClean="0"/>
              <a:t>Is Reinvention of Information a </a:t>
            </a:r>
            <a:r>
              <a:rPr lang="he-IL" dirty="0" smtClean="0"/>
              <a:t> </a:t>
            </a:r>
            <a:r>
              <a:rPr lang="en-US" dirty="0" smtClean="0"/>
              <a:t>   Catalyst  for Critical Mass Formation?</a:t>
            </a:r>
            <a:endParaRPr lang="he-IL" dirty="0"/>
          </a:p>
        </p:txBody>
      </p:sp>
      <p:pic>
        <p:nvPicPr>
          <p:cNvPr id="4" name="Picture 4" descr="MBA logo"/>
          <p:cNvPicPr>
            <a:picLocks noChangeAspect="1" noChangeArrowheads="1"/>
          </p:cNvPicPr>
          <p:nvPr/>
        </p:nvPicPr>
        <p:blipFill>
          <a:blip r:embed="rId3" cstate="print"/>
          <a:srcRect/>
          <a:stretch>
            <a:fillRect/>
          </a:stretch>
        </p:blipFill>
        <p:spPr bwMode="auto">
          <a:xfrm>
            <a:off x="122238" y="69850"/>
            <a:ext cx="8820150" cy="14144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Diffusion of information - factors</a:t>
            </a:r>
            <a:endParaRPr lang="he-IL" dirty="0"/>
          </a:p>
        </p:txBody>
      </p:sp>
      <p:sp>
        <p:nvSpPr>
          <p:cNvPr id="3" name="Text Placeholder 2"/>
          <p:cNvSpPr>
            <a:spLocks noGrp="1"/>
          </p:cNvSpPr>
          <p:nvPr>
            <p:ph sz="quarter" idx="1"/>
          </p:nvPr>
        </p:nvSpPr>
        <p:spPr/>
        <p:txBody>
          <a:bodyPr>
            <a:normAutofit fontScale="85000" lnSpcReduction="20000"/>
          </a:bodyPr>
          <a:lstStyle/>
          <a:p>
            <a:pPr algn="l" rtl="0"/>
            <a:r>
              <a:rPr lang="en-US" dirty="0" smtClean="0"/>
              <a:t> Content:    sentiment (Berger &amp; Milkman, 2010), </a:t>
            </a:r>
          </a:p>
          <a:p>
            <a:pPr algn="l" rtl="0">
              <a:buNone/>
            </a:pPr>
            <a:r>
              <a:rPr lang="en-US" dirty="0" smtClean="0"/>
              <a:t>                        usability    (</a:t>
            </a:r>
            <a:r>
              <a:rPr lang="en-US" dirty="0" err="1" smtClean="0"/>
              <a:t>Wojnicki</a:t>
            </a:r>
            <a:r>
              <a:rPr lang="en-US" dirty="0" smtClean="0"/>
              <a:t> &amp; </a:t>
            </a:r>
            <a:r>
              <a:rPr lang="en-US" dirty="0" err="1" smtClean="0"/>
              <a:t>Godes</a:t>
            </a:r>
            <a:r>
              <a:rPr lang="en-US" dirty="0" smtClean="0"/>
              <a:t>, 2008)</a:t>
            </a:r>
          </a:p>
          <a:p>
            <a:pPr algn="l" rtl="0">
              <a:buNone/>
            </a:pPr>
            <a:endParaRPr lang="en-US" dirty="0" smtClean="0"/>
          </a:p>
          <a:p>
            <a:pPr algn="l" rtl="0"/>
            <a:r>
              <a:rPr lang="en-US" dirty="0" smtClean="0"/>
              <a:t>  Network structure: centrality </a:t>
            </a:r>
            <a:r>
              <a:rPr lang="en-US" sz="2000" dirty="0" smtClean="0"/>
              <a:t>(</a:t>
            </a:r>
            <a:r>
              <a:rPr lang="en-US" sz="2000" dirty="0" err="1" smtClean="0"/>
              <a:t>Borgatti</a:t>
            </a:r>
            <a:r>
              <a:rPr lang="en-US" sz="2000" dirty="0" smtClean="0"/>
              <a:t> et.al., 1992; </a:t>
            </a:r>
            <a:r>
              <a:rPr lang="en-US" sz="2000" dirty="0" err="1" smtClean="0"/>
              <a:t>Kitsak</a:t>
            </a:r>
            <a:r>
              <a:rPr lang="en-US" sz="2000" dirty="0" smtClean="0"/>
              <a:t> et.al., 2011)</a:t>
            </a:r>
          </a:p>
          <a:p>
            <a:pPr algn="l" rtl="0">
              <a:buNone/>
            </a:pPr>
            <a:r>
              <a:rPr lang="en-US" dirty="0" smtClean="0"/>
              <a:t>                                     density (Gould, 1993; Watts &amp; </a:t>
            </a:r>
            <a:r>
              <a:rPr lang="en-US" dirty="0" err="1" smtClean="0"/>
              <a:t>Dodds</a:t>
            </a:r>
            <a:r>
              <a:rPr lang="en-US" dirty="0" smtClean="0"/>
              <a:t>, 2007)</a:t>
            </a:r>
          </a:p>
          <a:p>
            <a:pPr algn="l" rtl="0">
              <a:buNone/>
            </a:pPr>
            <a:endParaRPr lang="en-US" dirty="0" smtClean="0"/>
          </a:p>
          <a:p>
            <a:pPr algn="l" rtl="0"/>
            <a:r>
              <a:rPr lang="en-US" dirty="0" smtClean="0"/>
              <a:t>  Tie strength: </a:t>
            </a:r>
            <a:r>
              <a:rPr lang="en-US" dirty="0" err="1" smtClean="0"/>
              <a:t>Granovetter</a:t>
            </a:r>
            <a:r>
              <a:rPr lang="en-US" dirty="0" smtClean="0"/>
              <a:t> (1973); Goldenberg et. al., (2001)</a:t>
            </a:r>
          </a:p>
          <a:p>
            <a:pPr algn="l" rtl="0"/>
            <a:endParaRPr lang="en-US" dirty="0" smtClean="0"/>
          </a:p>
          <a:p>
            <a:pPr algn="l" rtl="0"/>
            <a:r>
              <a:rPr lang="en-US" dirty="0" smtClean="0"/>
              <a:t> Source of information: </a:t>
            </a:r>
            <a:r>
              <a:rPr lang="en-US" dirty="0" err="1" smtClean="0"/>
              <a:t>Influentials</a:t>
            </a:r>
            <a:r>
              <a:rPr lang="en-US" dirty="0" smtClean="0"/>
              <a:t>    (Goldenberg et. al., 2007;   </a:t>
            </a:r>
          </a:p>
          <a:p>
            <a:pPr algn="l" rtl="0">
              <a:buNone/>
            </a:pPr>
            <a:r>
              <a:rPr lang="en-US" dirty="0" smtClean="0"/>
              <a:t>                                                              (</a:t>
            </a:r>
            <a:r>
              <a:rPr lang="en-US" dirty="0" err="1" smtClean="0"/>
              <a:t>Kempe</a:t>
            </a:r>
            <a:r>
              <a:rPr lang="en-US" dirty="0" smtClean="0"/>
              <a:t> et. al., 2003) </a:t>
            </a:r>
          </a:p>
          <a:p>
            <a:pPr algn="l" rtl="0">
              <a:buNone/>
            </a:pPr>
            <a:r>
              <a:rPr lang="en-US" dirty="0" smtClean="0"/>
              <a:t>                                           Activity level (Stephen et. al., 2010)</a:t>
            </a:r>
          </a:p>
          <a:p>
            <a:pPr algn="l" rtl="0"/>
            <a:r>
              <a:rPr lang="en-US" dirty="0" smtClean="0"/>
              <a:t> </a:t>
            </a:r>
            <a:r>
              <a:rPr lang="en-US" sz="3300" dirty="0" smtClean="0"/>
              <a:t>Reinvention</a:t>
            </a:r>
          </a:p>
          <a:p>
            <a:pPr algn="l" rtl="0">
              <a:buNone/>
            </a:pPr>
            <a:r>
              <a:rPr lang="en-US" dirty="0" smtClean="0"/>
              <a:t>                                                       </a:t>
            </a:r>
          </a:p>
          <a:p>
            <a:pPr algn="l" rtl="0">
              <a:buFont typeface="Arial" pitchFamily="34" charset="0"/>
              <a:buChar char="•"/>
            </a:pPr>
            <a:endParaRPr lang="he-I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anim calcmode="lin" valueType="num">
                                      <p:cBhvr additive="base">
                                        <p:cTn id="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95536" y="908721"/>
          <a:ext cx="8352928" cy="5256583"/>
        </p:xfrm>
        <a:graphic>
          <a:graphicData uri="http://schemas.openxmlformats.org/drawingml/2006/table">
            <a:tbl>
              <a:tblPr/>
              <a:tblGrid>
                <a:gridCol w="1902152"/>
                <a:gridCol w="3308090"/>
                <a:gridCol w="3142686"/>
              </a:tblGrid>
              <a:tr h="375470">
                <a:tc>
                  <a:txBody>
                    <a:bodyPr/>
                    <a:lstStyle/>
                    <a:p>
                      <a:pPr algn="l" rtl="0">
                        <a:spcAft>
                          <a:spcPts val="0"/>
                        </a:spcAft>
                      </a:pPr>
                      <a:endParaRPr lang="en-US"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spcAft>
                          <a:spcPts val="0"/>
                        </a:spcAft>
                      </a:pPr>
                      <a:r>
                        <a:rPr lang="en-US" sz="1800" b="1" dirty="0">
                          <a:latin typeface="Times New Roman"/>
                          <a:ea typeface="Times New Roman"/>
                        </a:rPr>
                        <a:t>Decelerating PF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spcAft>
                          <a:spcPts val="0"/>
                        </a:spcAft>
                      </a:pPr>
                      <a:r>
                        <a:rPr lang="en-US" sz="1800" b="1" dirty="0">
                          <a:latin typeface="Times New Roman"/>
                          <a:ea typeface="Times New Roman"/>
                        </a:rPr>
                        <a:t>Accelerating PF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470">
                <a:tc>
                  <a:txBody>
                    <a:bodyPr/>
                    <a:lstStyle/>
                    <a:p>
                      <a:pPr algn="l" rtl="0">
                        <a:spcAft>
                          <a:spcPts val="0"/>
                        </a:spcAft>
                      </a:pPr>
                      <a:r>
                        <a:rPr lang="en-US" sz="1800" dirty="0">
                          <a:latin typeface="Times New Roman"/>
                          <a:ea typeface="Times New Roman"/>
                        </a:rPr>
                        <a:t>Marginal return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spcAft>
                          <a:spcPts val="0"/>
                        </a:spcAft>
                      </a:pPr>
                      <a:r>
                        <a:rPr lang="en-US" sz="1800" dirty="0">
                          <a:latin typeface="Times New Roman"/>
                          <a:ea typeface="Times New Roman"/>
                        </a:rPr>
                        <a:t>diminishing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spcAft>
                          <a:spcPts val="0"/>
                        </a:spcAft>
                      </a:pPr>
                      <a:r>
                        <a:rPr lang="en-US" sz="1800">
                          <a:latin typeface="Times New Roman"/>
                          <a:ea typeface="Times New Roman"/>
                        </a:rPr>
                        <a:t>increasing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6411">
                <a:tc>
                  <a:txBody>
                    <a:bodyPr/>
                    <a:lstStyle/>
                    <a:p>
                      <a:pPr algn="l" rtl="0">
                        <a:spcAft>
                          <a:spcPts val="0"/>
                        </a:spcAft>
                      </a:pPr>
                      <a:r>
                        <a:rPr lang="en-US" sz="1800">
                          <a:latin typeface="Times New Roman"/>
                          <a:ea typeface="Times New Roman"/>
                        </a:rPr>
                        <a:t>interdependence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spcAft>
                          <a:spcPts val="0"/>
                        </a:spcAft>
                      </a:pPr>
                      <a:r>
                        <a:rPr lang="en-US" sz="1800" dirty="0">
                          <a:latin typeface="Times New Roman"/>
                          <a:ea typeface="Times New Roman"/>
                        </a:rPr>
                        <a:t>Negative: each contribution lowers the value of the next 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spcAft>
                          <a:spcPts val="0"/>
                        </a:spcAft>
                      </a:pPr>
                      <a:r>
                        <a:rPr lang="en-US" sz="1800">
                          <a:latin typeface="Times New Roman"/>
                          <a:ea typeface="Times New Roman"/>
                        </a:rPr>
                        <a:t>Positive: each contribution increases the value of the next 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470">
                <a:tc>
                  <a:txBody>
                    <a:bodyPr/>
                    <a:lstStyle/>
                    <a:p>
                      <a:pPr algn="l" rtl="0">
                        <a:spcAft>
                          <a:spcPts val="0"/>
                        </a:spcAft>
                      </a:pPr>
                      <a:r>
                        <a:rPr lang="en-US" sz="1800">
                          <a:latin typeface="Times New Roman"/>
                          <a:ea typeface="Times New Roman"/>
                        </a:rPr>
                        <a:t>Central problem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spcAft>
                          <a:spcPts val="0"/>
                        </a:spcAft>
                      </a:pPr>
                      <a:r>
                        <a:rPr lang="en-US" sz="1800">
                          <a:latin typeface="Times New Roman"/>
                          <a:ea typeface="Times New Roman"/>
                        </a:rPr>
                        <a:t>Free riding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spcAft>
                          <a:spcPts val="0"/>
                        </a:spcAft>
                      </a:pPr>
                      <a:r>
                        <a:rPr lang="en-US" sz="1800" dirty="0">
                          <a:latin typeface="Times New Roman"/>
                          <a:ea typeface="Times New Roman"/>
                        </a:rPr>
                        <a:t>High start-up costs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6411">
                <a:tc>
                  <a:txBody>
                    <a:bodyPr/>
                    <a:lstStyle/>
                    <a:p>
                      <a:pPr algn="l" rtl="0">
                        <a:spcAft>
                          <a:spcPts val="0"/>
                        </a:spcAft>
                      </a:pPr>
                      <a:r>
                        <a:rPr lang="en-US" sz="1800">
                          <a:latin typeface="Times New Roman"/>
                          <a:ea typeface="Times New Roman"/>
                        </a:rPr>
                        <a:t>Solution to central problem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spcAft>
                          <a:spcPts val="0"/>
                        </a:spcAft>
                      </a:pPr>
                      <a:r>
                        <a:rPr lang="en-US" sz="1800">
                          <a:latin typeface="Times New Roman"/>
                          <a:ea typeface="Times New Roman"/>
                        </a:rPr>
                        <a:t>order effect – initial contributors with lower interest levels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spcAft>
                          <a:spcPts val="0"/>
                        </a:spcAft>
                      </a:pPr>
                      <a:r>
                        <a:rPr lang="en-US" sz="1800" dirty="0">
                          <a:latin typeface="Times New Roman"/>
                          <a:ea typeface="Times New Roman"/>
                        </a:rPr>
                        <a:t>initial contributors with high interest and resources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470">
                <a:tc>
                  <a:txBody>
                    <a:bodyPr/>
                    <a:lstStyle/>
                    <a:p>
                      <a:pPr algn="l" rtl="0">
                        <a:spcAft>
                          <a:spcPts val="0"/>
                        </a:spcAft>
                      </a:pPr>
                      <a:r>
                        <a:rPr lang="en-US" sz="1800">
                          <a:latin typeface="Times New Roman"/>
                          <a:ea typeface="Times New Roman"/>
                        </a:rPr>
                        <a:t>Collective action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spcAft>
                          <a:spcPts val="0"/>
                        </a:spcAft>
                      </a:pPr>
                      <a:r>
                        <a:rPr lang="en-US" sz="1800">
                          <a:latin typeface="Times New Roman"/>
                          <a:ea typeface="Times New Roman"/>
                        </a:rPr>
                        <a:t>Tends to be self limiting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spcAft>
                          <a:spcPts val="0"/>
                        </a:spcAft>
                      </a:pPr>
                      <a:r>
                        <a:rPr lang="en-US" sz="1800" dirty="0">
                          <a:latin typeface="Times New Roman"/>
                          <a:ea typeface="Times New Roman"/>
                        </a:rPr>
                        <a:t>Tends to be self reinforcing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01881">
                <a:tc>
                  <a:txBody>
                    <a:bodyPr/>
                    <a:lstStyle/>
                    <a:p>
                      <a:pPr algn="l" rtl="0">
                        <a:spcAft>
                          <a:spcPts val="0"/>
                        </a:spcAft>
                      </a:pPr>
                      <a:r>
                        <a:rPr lang="en-US" sz="1800">
                          <a:latin typeface="Times New Roman"/>
                          <a:ea typeface="Times New Roman"/>
                        </a:rPr>
                        <a:t>The critical mass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spcAft>
                          <a:spcPts val="0"/>
                        </a:spcAft>
                      </a:pPr>
                      <a:r>
                        <a:rPr lang="en-US" sz="1800">
                          <a:latin typeface="Times New Roman"/>
                          <a:ea typeface="Times New Roman"/>
                        </a:rPr>
                        <a:t>A set of individuals whose interest in the collective good is high enough relative to the slope of the PF</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spcAft>
                          <a:spcPts val="0"/>
                        </a:spcAft>
                      </a:pPr>
                      <a:r>
                        <a:rPr lang="en-US" sz="1800" dirty="0">
                          <a:latin typeface="Times New Roman"/>
                          <a:ea typeface="Times New Roman"/>
                        </a:rPr>
                        <a:t>A set of highly resourceful and interested individuals willing to contribute in the initial region of low return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5361" name="Rectangle 1"/>
          <p:cNvSpPr>
            <a:spLocks noChangeArrowheads="1"/>
          </p:cNvSpPr>
          <p:nvPr/>
        </p:nvSpPr>
        <p:spPr bwMode="auto">
          <a:xfrm>
            <a:off x="246073" y="-417730"/>
            <a:ext cx="8651856" cy="129266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sz="2000" u="sng" dirty="0">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Main characteristics of Decelerating and Accelerating production functions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Reinvention: independent variable </a:t>
            </a:r>
            <a:endParaRPr lang="he-IL" dirty="0"/>
          </a:p>
        </p:txBody>
      </p:sp>
      <p:sp>
        <p:nvSpPr>
          <p:cNvPr id="3" name="Text Placeholder 2"/>
          <p:cNvSpPr>
            <a:spLocks noGrp="1"/>
          </p:cNvSpPr>
          <p:nvPr>
            <p:ph sz="quarter" idx="1"/>
          </p:nvPr>
        </p:nvSpPr>
        <p:spPr/>
        <p:txBody>
          <a:bodyPr/>
          <a:lstStyle/>
          <a:p>
            <a:pPr algn="l" rtl="0"/>
            <a:r>
              <a:rPr lang="en-US" sz="2800" dirty="0" smtClean="0"/>
              <a:t>The degree to which an innovation is </a:t>
            </a:r>
            <a:r>
              <a:rPr lang="en-US" sz="2800" b="1" dirty="0" smtClean="0"/>
              <a:t>modified</a:t>
            </a:r>
            <a:r>
              <a:rPr lang="en-US" sz="2800" dirty="0" smtClean="0"/>
              <a:t> by a user in the process of adoption and implementation (Rogers, 1995).</a:t>
            </a:r>
          </a:p>
          <a:p>
            <a:pPr algn="l" rtl="0"/>
            <a:endParaRPr lang="en-US" dirty="0" smtClean="0"/>
          </a:p>
          <a:p>
            <a:pPr algn="l" rtl="0"/>
            <a:r>
              <a:rPr lang="en-US" sz="2800" dirty="0" smtClean="0"/>
              <a:t>Reinvention widens the </a:t>
            </a:r>
            <a:r>
              <a:rPr lang="en-US" sz="2800" b="1" dirty="0" smtClean="0"/>
              <a:t>choices</a:t>
            </a:r>
            <a:r>
              <a:rPr lang="en-US" sz="2800" dirty="0" smtClean="0"/>
              <a:t> available to potential adopters. Instead of either adoption or rejection, modification of the innovation or selective rejection of some components of the innovation may also occur.</a:t>
            </a:r>
            <a:endParaRPr lang="he-IL"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 1:</a:t>
            </a:r>
            <a:endParaRPr lang="he-IL" dirty="0"/>
          </a:p>
        </p:txBody>
      </p:sp>
      <p:sp>
        <p:nvSpPr>
          <p:cNvPr id="3" name="Text Placeholder 2"/>
          <p:cNvSpPr>
            <a:spLocks noGrp="1"/>
          </p:cNvSpPr>
          <p:nvPr>
            <p:ph sz="quarter" idx="1"/>
          </p:nvPr>
        </p:nvSpPr>
        <p:spPr/>
        <p:txBody>
          <a:bodyPr/>
          <a:lstStyle/>
          <a:p>
            <a:pPr algn="l" rtl="0"/>
            <a:endParaRPr lang="en-US" dirty="0" smtClean="0"/>
          </a:p>
          <a:p>
            <a:pPr marL="457200" indent="-457200" algn="ctr" rtl="0">
              <a:buNone/>
            </a:pPr>
            <a:r>
              <a:rPr lang="en-US" sz="3600" dirty="0" smtClean="0"/>
              <a:t>Will critical mass in the diffusion of information be reached faster when reinvention occurs?</a:t>
            </a:r>
          </a:p>
          <a:p>
            <a:pPr marL="457200" indent="-457200" algn="l" rtl="0">
              <a:buNone/>
            </a:pPr>
            <a:r>
              <a:rPr lang="en-US" sz="3200" dirty="0" smtClean="0"/>
              <a:t>Variables:</a:t>
            </a:r>
          </a:p>
          <a:p>
            <a:pPr marL="457200" indent="-457200" algn="l" rtl="0">
              <a:buNone/>
            </a:pPr>
            <a:r>
              <a:rPr lang="en-US" sz="3200" dirty="0" smtClean="0"/>
              <a:t>DV: number of participants, time</a:t>
            </a:r>
          </a:p>
          <a:p>
            <a:pPr marL="457200" indent="-457200" algn="l" rtl="0">
              <a:buNone/>
            </a:pPr>
            <a:r>
              <a:rPr lang="en-US" sz="3200" dirty="0" smtClean="0"/>
              <a:t>IV: reinvention (yes/no), tie strength, interest &amp; resource levels</a:t>
            </a:r>
          </a:p>
          <a:p>
            <a:pPr marL="457200" indent="-457200" algn="l" rtl="0">
              <a:buNone/>
            </a:pPr>
            <a:endParaRPr lang="en-US" sz="3200" dirty="0" smtClean="0"/>
          </a:p>
          <a:p>
            <a:pPr marL="457200" indent="-457200" algn="l" rtl="0">
              <a:buAutoNum type="arabicPeriod"/>
            </a:pPr>
            <a:endParaRPr lang="en-US" dirty="0" smtClean="0"/>
          </a:p>
          <a:p>
            <a:pPr algn="l" rtl="0">
              <a:buNone/>
            </a:pPr>
            <a:endParaRPr lang="he-I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Question2:</a:t>
            </a:r>
            <a:endParaRPr lang="he-IL" dirty="0"/>
          </a:p>
        </p:txBody>
      </p:sp>
      <p:sp>
        <p:nvSpPr>
          <p:cNvPr id="3" name="Text Placeholder 2"/>
          <p:cNvSpPr>
            <a:spLocks noGrp="1"/>
          </p:cNvSpPr>
          <p:nvPr>
            <p:ph sz="quarter" idx="1"/>
          </p:nvPr>
        </p:nvSpPr>
        <p:spPr/>
        <p:txBody>
          <a:bodyPr>
            <a:normAutofit lnSpcReduction="10000"/>
          </a:bodyPr>
          <a:lstStyle/>
          <a:p>
            <a:pPr algn="l" rtl="0"/>
            <a:endParaRPr lang="en-US" dirty="0" smtClean="0"/>
          </a:p>
          <a:p>
            <a:pPr marL="457200" indent="-457200" algn="ctr" rtl="0">
              <a:buNone/>
            </a:pPr>
            <a:r>
              <a:rPr lang="en-US" sz="3600" dirty="0" smtClean="0"/>
              <a:t>Will reinvention manifest an accelerating or decelerating  production function? </a:t>
            </a:r>
          </a:p>
          <a:p>
            <a:pPr marL="457200" indent="-457200" algn="l" rtl="0">
              <a:buNone/>
            </a:pPr>
            <a:r>
              <a:rPr lang="en-US" sz="3200" dirty="0" smtClean="0"/>
              <a:t>    (Does RI activity draw further RI activity)</a:t>
            </a:r>
          </a:p>
          <a:p>
            <a:pPr marL="457200" indent="-457200" algn="l" rtl="0">
              <a:buNone/>
            </a:pPr>
            <a:r>
              <a:rPr lang="en-US" sz="3200" dirty="0" smtClean="0"/>
              <a:t>Variables:</a:t>
            </a:r>
          </a:p>
          <a:p>
            <a:pPr marL="457200" indent="-457200" algn="l" rtl="0">
              <a:buNone/>
            </a:pPr>
            <a:r>
              <a:rPr lang="en-US" sz="3200" dirty="0" smtClean="0"/>
              <a:t>DV: number of nodes the information reaches in the network</a:t>
            </a:r>
          </a:p>
          <a:p>
            <a:pPr marL="457200" indent="-457200" algn="l" rtl="0">
              <a:buNone/>
            </a:pPr>
            <a:r>
              <a:rPr lang="en-US" sz="3200" dirty="0" smtClean="0"/>
              <a:t>IV: receivers’ activity: pass (yes/no), pass as is, pass with RI</a:t>
            </a:r>
          </a:p>
          <a:p>
            <a:pPr marL="457200" indent="-457200" algn="l" rtl="0">
              <a:buNone/>
            </a:pPr>
            <a:endParaRPr lang="en-US" sz="3200" dirty="0" smtClean="0"/>
          </a:p>
          <a:p>
            <a:pPr algn="l" rtl="0"/>
            <a:endParaRPr lang="he-I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a:t>
            </a:r>
            <a:endParaRPr lang="he-IL" dirty="0"/>
          </a:p>
        </p:txBody>
      </p:sp>
      <p:sp>
        <p:nvSpPr>
          <p:cNvPr id="4" name="Content Placeholder 3"/>
          <p:cNvSpPr>
            <a:spLocks noGrp="1"/>
          </p:cNvSpPr>
          <p:nvPr>
            <p:ph sz="quarter" idx="1"/>
          </p:nvPr>
        </p:nvSpPr>
        <p:spPr/>
        <p:txBody>
          <a:bodyPr/>
          <a:lstStyle/>
          <a:p>
            <a:pPr algn="l" rtl="0"/>
            <a:r>
              <a:rPr lang="en-US" dirty="0" smtClean="0"/>
              <a:t>Agent based mathematical model on actual networks:</a:t>
            </a:r>
          </a:p>
          <a:p>
            <a:pPr algn="l" rtl="0"/>
            <a:endParaRPr lang="en-US" dirty="0" smtClean="0"/>
          </a:p>
          <a:p>
            <a:pPr marL="514350" indent="-514350" algn="l" rtl="0">
              <a:buAutoNum type="arabicPeriod"/>
            </a:pPr>
            <a:r>
              <a:rPr lang="en-US" dirty="0" smtClean="0"/>
              <a:t>Network of academic researchers’ collaborations (Goldenberg, </a:t>
            </a:r>
            <a:r>
              <a:rPr lang="en-US" dirty="0" err="1" smtClean="0"/>
              <a:t>Libai</a:t>
            </a:r>
            <a:r>
              <a:rPr lang="en-US" dirty="0" smtClean="0"/>
              <a:t>, Muller, &amp; </a:t>
            </a:r>
            <a:r>
              <a:rPr lang="en-US" dirty="0" err="1" smtClean="0"/>
              <a:t>Stremersch</a:t>
            </a:r>
            <a:r>
              <a:rPr lang="en-US" dirty="0" smtClean="0"/>
              <a:t>, 2010). </a:t>
            </a:r>
          </a:p>
          <a:p>
            <a:pPr marL="514350" indent="-514350" algn="l" rtl="0">
              <a:buAutoNum type="arabicPeriod"/>
            </a:pPr>
            <a:r>
              <a:rPr lang="en-US" dirty="0" smtClean="0"/>
              <a:t>Network of Hollywood actors linked by acting together in films (</a:t>
            </a:r>
            <a:r>
              <a:rPr lang="en-US" dirty="0" err="1" smtClean="0"/>
              <a:t>Barabasi</a:t>
            </a:r>
            <a:r>
              <a:rPr lang="en-US" dirty="0" smtClean="0"/>
              <a:t> &amp; Albert, 1999)</a:t>
            </a:r>
          </a:p>
          <a:p>
            <a:pPr marL="514350" indent="-514350" algn="l" rtl="0">
              <a:buAutoNum type="arabicPeriod"/>
            </a:pPr>
            <a:r>
              <a:rPr lang="en-US" dirty="0" smtClean="0"/>
              <a:t>Network of inter-linked web sites focusing on the topic of education (Albert, </a:t>
            </a:r>
            <a:r>
              <a:rPr lang="en-US" dirty="0" err="1" smtClean="0"/>
              <a:t>Jeong</a:t>
            </a:r>
            <a:r>
              <a:rPr lang="en-US" dirty="0" smtClean="0"/>
              <a:t>, &amp; </a:t>
            </a:r>
            <a:r>
              <a:rPr lang="en-US" dirty="0" err="1" smtClean="0"/>
              <a:t>Barabási</a:t>
            </a:r>
            <a:r>
              <a:rPr lang="en-US" dirty="0" smtClean="0"/>
              <a:t>, 1999) .  </a:t>
            </a:r>
          </a:p>
          <a:p>
            <a:pPr marL="514350" indent="-514350" algn="l" rtl="0">
              <a:buAutoNum type="arabicPeriod"/>
            </a:pPr>
            <a:endParaRPr lang="he-I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Method </a:t>
            </a:r>
            <a:endParaRPr lang="he-IL" dirty="0"/>
          </a:p>
        </p:txBody>
      </p:sp>
      <p:sp>
        <p:nvSpPr>
          <p:cNvPr id="4" name="Content Placeholder 3"/>
          <p:cNvSpPr>
            <a:spLocks noGrp="1"/>
          </p:cNvSpPr>
          <p:nvPr>
            <p:ph sz="quarter" idx="1"/>
          </p:nvPr>
        </p:nvSpPr>
        <p:spPr/>
        <p:txBody>
          <a:bodyPr>
            <a:normAutofit fontScale="92500" lnSpcReduction="20000"/>
          </a:bodyPr>
          <a:lstStyle/>
          <a:p>
            <a:pPr algn="l" rtl="0"/>
            <a:r>
              <a:rPr lang="en-US" sz="3000" dirty="0" smtClean="0"/>
              <a:t>We run the model on the flow of information without re-invention and then incorporate re-invention into the model in order to isolate its unique effect.</a:t>
            </a:r>
          </a:p>
          <a:p>
            <a:pPr algn="l" rtl="0">
              <a:buNone/>
            </a:pPr>
            <a:r>
              <a:rPr lang="en-US" dirty="0" smtClean="0"/>
              <a:t> </a:t>
            </a:r>
          </a:p>
          <a:p>
            <a:pPr algn="l" rtl="0"/>
            <a:r>
              <a:rPr lang="en-US" sz="3000" dirty="0" smtClean="0"/>
              <a:t> Re-invention is </a:t>
            </a:r>
            <a:r>
              <a:rPr lang="en-US" sz="3000" dirty="0" err="1" smtClean="0"/>
              <a:t>operationalized</a:t>
            </a:r>
            <a:r>
              <a:rPr lang="en-US" sz="3000" dirty="0" smtClean="0"/>
              <a:t> so as to produce two types of production functions (PF): accelerating and decelerating.  For the accelerating PF the value of information increases by a constant percentage (10% for each re-invention).  The decelerating PF is based on a constant value added to the value of information leading to an ever-decreasing fraction of value added.</a:t>
            </a:r>
          </a:p>
          <a:p>
            <a:pPr rtl="0">
              <a:buNone/>
            </a:pPr>
            <a:r>
              <a:rPr lang="en-US" dirty="0" smtClean="0"/>
              <a:t> </a:t>
            </a:r>
          </a:p>
          <a:p>
            <a:pPr algn="l" rtl="0"/>
            <a:endParaRPr lang="he-I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a:t>
            </a:r>
            <a:endParaRPr lang="he-IL" dirty="0"/>
          </a:p>
        </p:txBody>
      </p:sp>
      <p:sp>
        <p:nvSpPr>
          <p:cNvPr id="3" name="Content Placeholder 2"/>
          <p:cNvSpPr>
            <a:spLocks noGrp="1"/>
          </p:cNvSpPr>
          <p:nvPr>
            <p:ph sz="quarter" idx="1"/>
          </p:nvPr>
        </p:nvSpPr>
        <p:spPr/>
        <p:txBody>
          <a:bodyPr/>
          <a:lstStyle/>
          <a:p>
            <a:pPr algn="l" rtl="0"/>
            <a:r>
              <a:rPr lang="en-US" dirty="0" smtClean="0"/>
              <a:t>Node state variables (6 states) </a:t>
            </a:r>
          </a:p>
          <a:p>
            <a:pPr algn="l" rtl="0"/>
            <a:r>
              <a:rPr lang="en-US" dirty="0" smtClean="0"/>
              <a:t>Node description variables:</a:t>
            </a:r>
          </a:p>
          <a:p>
            <a:pPr lvl="1" algn="l" rtl="0"/>
            <a:r>
              <a:rPr lang="en-US" dirty="0" smtClean="0"/>
              <a:t> innovativeness </a:t>
            </a:r>
          </a:p>
          <a:p>
            <a:pPr lvl="1" algn="l" rtl="0"/>
            <a:r>
              <a:rPr lang="en-US" dirty="0" smtClean="0"/>
              <a:t>Local information value</a:t>
            </a:r>
          </a:p>
          <a:p>
            <a:pPr lvl="1" algn="l" rtl="0"/>
            <a:r>
              <a:rPr lang="en-US" dirty="0" smtClean="0"/>
              <a:t>Willingness to share information</a:t>
            </a:r>
          </a:p>
          <a:p>
            <a:pPr lvl="1" algn="l" rtl="0"/>
            <a:r>
              <a:rPr lang="en-US" dirty="0" smtClean="0"/>
              <a:t>Node degree</a:t>
            </a:r>
          </a:p>
          <a:p>
            <a:pPr lvl="1" algn="l" rtl="0"/>
            <a:r>
              <a:rPr lang="en-US" dirty="0" smtClean="0"/>
              <a:t>Node centrality</a:t>
            </a:r>
          </a:p>
          <a:p>
            <a:pPr lvl="1" algn="l" rtl="0"/>
            <a:endParaRPr lang="he-IL"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t>
            </a:r>
            <a:endParaRPr lang="he-IL" dirty="0"/>
          </a:p>
        </p:txBody>
      </p:sp>
      <p:sp>
        <p:nvSpPr>
          <p:cNvPr id="3" name="Content Placeholder 2"/>
          <p:cNvSpPr>
            <a:spLocks noGrp="1"/>
          </p:cNvSpPr>
          <p:nvPr>
            <p:ph sz="quarter" idx="1"/>
          </p:nvPr>
        </p:nvSpPr>
        <p:spPr/>
        <p:txBody>
          <a:bodyPr/>
          <a:lstStyle/>
          <a:p>
            <a:pPr algn="l" rtl="0"/>
            <a:r>
              <a:rPr lang="en-US" dirty="0" smtClean="0"/>
              <a:t>Selecting nodes as first to share new information</a:t>
            </a:r>
          </a:p>
          <a:p>
            <a:pPr algn="l" rtl="0"/>
            <a:r>
              <a:rPr lang="en-US" dirty="0" smtClean="0"/>
              <a:t>Receivers of information decide whether to consume, share and share with RI – based on assigned probabilities</a:t>
            </a:r>
          </a:p>
          <a:p>
            <a:pPr algn="l" rtl="0"/>
            <a:r>
              <a:rPr lang="en-US" dirty="0" smtClean="0"/>
              <a:t>Each decision phase for all nodes is one experimental iteration</a:t>
            </a:r>
          </a:p>
          <a:p>
            <a:pPr algn="l" rtl="0"/>
            <a:r>
              <a:rPr lang="en-US" dirty="0" smtClean="0"/>
              <a:t>Iterations are repeated until final resolution (information cannot continue to flow between nodes</a:t>
            </a:r>
          </a:p>
          <a:p>
            <a:pPr algn="l" rtl="0"/>
            <a:r>
              <a:rPr lang="en-US" dirty="0" smtClean="0"/>
              <a:t>The full process is repeated 2000 times</a:t>
            </a:r>
            <a:endParaRPr lang="he-IL"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Researchers network (200 nodes)</a:t>
            </a:r>
            <a:endParaRPr lang="he-IL" dirty="0"/>
          </a:p>
        </p:txBody>
      </p:sp>
      <p:pic>
        <p:nvPicPr>
          <p:cNvPr id="4" name="Content Placeholder 3"/>
          <p:cNvPicPr>
            <a:picLocks noGrp="1"/>
          </p:cNvPicPr>
          <p:nvPr>
            <p:ph sz="quarter" idx="1"/>
          </p:nvPr>
        </p:nvPicPr>
        <p:blipFill>
          <a:blip r:embed="rId3" cstate="print"/>
          <a:stretch>
            <a:fillRect/>
          </a:stretch>
        </p:blipFill>
        <p:spPr>
          <a:xfrm>
            <a:off x="2164804" y="1628800"/>
            <a:ext cx="5143500" cy="4572000"/>
          </a:xfrm>
          <a:prstGeom prst="rect">
            <a:avLst/>
          </a:prstGeom>
        </p:spPr>
      </p:pic>
      <p:sp>
        <p:nvSpPr>
          <p:cNvPr id="5" name="TextBox 4"/>
          <p:cNvSpPr txBox="1"/>
          <p:nvPr/>
        </p:nvSpPr>
        <p:spPr>
          <a:xfrm>
            <a:off x="3851920" y="6309320"/>
            <a:ext cx="1503938" cy="461665"/>
          </a:xfrm>
          <a:prstGeom prst="rect">
            <a:avLst/>
          </a:prstGeom>
          <a:noFill/>
        </p:spPr>
        <p:txBody>
          <a:bodyPr wrap="none" rtlCol="1">
            <a:spAutoFit/>
          </a:bodyPr>
          <a:lstStyle/>
          <a:p>
            <a:r>
              <a:rPr lang="en-US" sz="2400" dirty="0" smtClean="0"/>
              <a:t>Absolute RI</a:t>
            </a:r>
            <a:endParaRPr lang="he-IL"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1295400" y="3200400"/>
            <a:ext cx="6400800" cy="2244824"/>
          </a:xfrm>
        </p:spPr>
        <p:txBody>
          <a:bodyPr>
            <a:normAutofit fontScale="92500" lnSpcReduction="20000"/>
          </a:bodyPr>
          <a:lstStyle/>
          <a:p>
            <a:pPr algn="l" rtl="0">
              <a:lnSpc>
                <a:spcPct val="160000"/>
              </a:lnSpc>
              <a:buNone/>
            </a:pPr>
            <a:r>
              <a:rPr lang="en-US" dirty="0" smtClean="0">
                <a:solidFill>
                  <a:schemeClr val="tx1">
                    <a:lumMod val="65000"/>
                    <a:lumOff val="35000"/>
                  </a:schemeClr>
                </a:solidFill>
              </a:rPr>
              <a:t>In social sciences, "Critical Mass" is a socio-dynamic term used to describe the existence of sufficient momentum in a social system such that it becomes self sustaining and fuels further growth (Ball, 2004). </a:t>
            </a:r>
            <a:endParaRPr lang="he-IL" dirty="0">
              <a:solidFill>
                <a:schemeClr val="tx1">
                  <a:lumMod val="65000"/>
                  <a:lumOff val="35000"/>
                </a:schemeClr>
              </a:solidFill>
            </a:endParaRPr>
          </a:p>
        </p:txBody>
      </p:sp>
      <p:sp>
        <p:nvSpPr>
          <p:cNvPr id="2" name="Title 1"/>
          <p:cNvSpPr>
            <a:spLocks noGrp="1"/>
          </p:cNvSpPr>
          <p:nvPr>
            <p:ph type="ctrTitle"/>
          </p:nvPr>
        </p:nvSpPr>
        <p:spPr/>
        <p:txBody>
          <a:bodyPr/>
          <a:lstStyle/>
          <a:p>
            <a:r>
              <a:rPr lang="en-US" dirty="0" smtClean="0"/>
              <a:t>Critical Mass </a:t>
            </a:r>
            <a:endParaRPr lang="he-I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Researcher network </a:t>
            </a:r>
            <a:endParaRPr lang="he-IL" dirty="0"/>
          </a:p>
        </p:txBody>
      </p:sp>
      <p:pic>
        <p:nvPicPr>
          <p:cNvPr id="4" name="Content Placeholder 3"/>
          <p:cNvPicPr>
            <a:picLocks noGrp="1"/>
          </p:cNvPicPr>
          <p:nvPr>
            <p:ph sz="quarter" idx="1"/>
          </p:nvPr>
        </p:nvPicPr>
        <p:blipFill>
          <a:blip r:embed="rId3" cstate="print"/>
          <a:stretch>
            <a:fillRect/>
          </a:stretch>
        </p:blipFill>
        <p:spPr>
          <a:xfrm>
            <a:off x="2228850" y="1447800"/>
            <a:ext cx="5143500" cy="4572000"/>
          </a:xfrm>
          <a:prstGeom prst="rect">
            <a:avLst/>
          </a:prstGeom>
        </p:spPr>
      </p:pic>
      <p:sp>
        <p:nvSpPr>
          <p:cNvPr id="5" name="TextBox 4"/>
          <p:cNvSpPr txBox="1"/>
          <p:nvPr/>
        </p:nvSpPr>
        <p:spPr>
          <a:xfrm>
            <a:off x="4093486" y="6165304"/>
            <a:ext cx="1414618" cy="461665"/>
          </a:xfrm>
          <a:prstGeom prst="rect">
            <a:avLst/>
          </a:prstGeom>
          <a:noFill/>
        </p:spPr>
        <p:txBody>
          <a:bodyPr wrap="none" rtlCol="1">
            <a:spAutoFit/>
          </a:bodyPr>
          <a:lstStyle/>
          <a:p>
            <a:r>
              <a:rPr lang="en-US" sz="2400" dirty="0" smtClean="0"/>
              <a:t>Relative RI</a:t>
            </a:r>
            <a:endParaRPr lang="he-IL"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Researchers network</a:t>
            </a:r>
            <a:endParaRPr lang="he-IL" dirty="0"/>
          </a:p>
        </p:txBody>
      </p:sp>
      <p:pic>
        <p:nvPicPr>
          <p:cNvPr id="4" name="Content Placeholder 3"/>
          <p:cNvPicPr>
            <a:picLocks noGrp="1"/>
          </p:cNvPicPr>
          <p:nvPr>
            <p:ph sz="quarter" idx="1"/>
          </p:nvPr>
        </p:nvPicPr>
        <p:blipFill>
          <a:blip r:embed="rId3" cstate="print"/>
          <a:stretch>
            <a:fillRect/>
          </a:stretch>
        </p:blipFill>
        <p:spPr>
          <a:xfrm>
            <a:off x="2228850" y="1447800"/>
            <a:ext cx="5143500" cy="4572000"/>
          </a:xfrm>
          <a:prstGeom prst="rect">
            <a:avLst/>
          </a:prstGeom>
        </p:spPr>
      </p:pic>
      <p:sp>
        <p:nvSpPr>
          <p:cNvPr id="5" name="TextBox 4"/>
          <p:cNvSpPr txBox="1"/>
          <p:nvPr/>
        </p:nvSpPr>
        <p:spPr>
          <a:xfrm>
            <a:off x="4285327" y="6165304"/>
            <a:ext cx="862737" cy="461665"/>
          </a:xfrm>
          <a:prstGeom prst="rect">
            <a:avLst/>
          </a:prstGeom>
          <a:noFill/>
        </p:spPr>
        <p:txBody>
          <a:bodyPr wrap="none" rtlCol="1">
            <a:spAutoFit/>
          </a:bodyPr>
          <a:lstStyle/>
          <a:p>
            <a:r>
              <a:rPr lang="en-US" sz="2400" dirty="0" smtClean="0"/>
              <a:t>No RI</a:t>
            </a:r>
            <a:endParaRPr lang="he-IL"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rtl="0"/>
            <a:r>
              <a:rPr lang="en-US" dirty="0" smtClean="0">
                <a:solidFill>
                  <a:schemeClr val="tx1">
                    <a:lumMod val="65000"/>
                    <a:lumOff val="35000"/>
                  </a:schemeClr>
                </a:solidFill>
              </a:rPr>
              <a:t>Daphne Raban &amp; Hila Koren</a:t>
            </a:r>
          </a:p>
          <a:p>
            <a:pPr rtl="0"/>
            <a:r>
              <a:rPr lang="en-US" dirty="0" smtClean="0">
                <a:solidFill>
                  <a:schemeClr val="tx1">
                    <a:lumMod val="65000"/>
                    <a:lumOff val="35000"/>
                  </a:schemeClr>
                </a:solidFill>
              </a:rPr>
              <a:t>hila@wiscom.co.il</a:t>
            </a:r>
          </a:p>
          <a:p>
            <a:pPr rtl="0"/>
            <a:r>
              <a:rPr lang="en-US" dirty="0" smtClean="0">
                <a:solidFill>
                  <a:schemeClr val="tx1">
                    <a:lumMod val="65000"/>
                    <a:lumOff val="35000"/>
                  </a:schemeClr>
                </a:solidFill>
              </a:rPr>
              <a:t>draban@univ.haifa.ac.il</a:t>
            </a:r>
            <a:endParaRPr lang="he-IL" dirty="0">
              <a:solidFill>
                <a:schemeClr val="tx1">
                  <a:lumMod val="65000"/>
                  <a:lumOff val="35000"/>
                </a:schemeClr>
              </a:solidFill>
            </a:endParaRPr>
          </a:p>
        </p:txBody>
      </p:sp>
      <p:sp>
        <p:nvSpPr>
          <p:cNvPr id="2" name="Title 1"/>
          <p:cNvSpPr>
            <a:spLocks noGrp="1"/>
          </p:cNvSpPr>
          <p:nvPr>
            <p:ph type="ctrTitle"/>
          </p:nvPr>
        </p:nvSpPr>
        <p:spPr/>
        <p:txBody>
          <a:bodyPr/>
          <a:lstStyle/>
          <a:p>
            <a:pPr rtl="0"/>
            <a:r>
              <a:rPr lang="en-US" dirty="0" smtClean="0"/>
              <a:t>Thank You!</a:t>
            </a:r>
            <a:endParaRPr lang="he-IL" dirty="0"/>
          </a:p>
        </p:txBody>
      </p:sp>
      <p:pic>
        <p:nvPicPr>
          <p:cNvPr id="4" name="Picture 4" descr="MBA logo"/>
          <p:cNvPicPr>
            <a:picLocks noChangeAspect="1" noChangeArrowheads="1"/>
          </p:cNvPicPr>
          <p:nvPr/>
        </p:nvPicPr>
        <p:blipFill>
          <a:blip r:embed="rId3" cstate="print"/>
          <a:srcRect/>
          <a:stretch>
            <a:fillRect/>
          </a:stretch>
        </p:blipFill>
        <p:spPr bwMode="auto">
          <a:xfrm>
            <a:off x="122238" y="69850"/>
            <a:ext cx="8820150" cy="14144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Combining two theories</a:t>
            </a:r>
            <a:endParaRPr lang="he-IL" dirty="0"/>
          </a:p>
        </p:txBody>
      </p:sp>
      <p:sp>
        <p:nvSpPr>
          <p:cNvPr id="6" name="Text Placeholder 5"/>
          <p:cNvSpPr>
            <a:spLocks noGrp="1"/>
          </p:cNvSpPr>
          <p:nvPr>
            <p:ph type="body" idx="1"/>
          </p:nvPr>
        </p:nvSpPr>
        <p:spPr/>
        <p:txBody>
          <a:bodyPr/>
          <a:lstStyle/>
          <a:p>
            <a:pPr algn="l" rtl="0"/>
            <a:r>
              <a:rPr lang="en-US" dirty="0" smtClean="0"/>
              <a:t>Critical Mass Theory (Oliver et. al, 1985)</a:t>
            </a:r>
            <a:endParaRPr lang="he-IL" dirty="0"/>
          </a:p>
        </p:txBody>
      </p:sp>
      <p:sp>
        <p:nvSpPr>
          <p:cNvPr id="8" name="Text Placeholder 7"/>
          <p:cNvSpPr>
            <a:spLocks noGrp="1"/>
          </p:cNvSpPr>
          <p:nvPr>
            <p:ph type="body" sz="half" idx="3"/>
          </p:nvPr>
        </p:nvSpPr>
        <p:spPr/>
        <p:txBody>
          <a:bodyPr/>
          <a:lstStyle/>
          <a:p>
            <a:pPr algn="l" rtl="0"/>
            <a:r>
              <a:rPr lang="en-US" dirty="0" smtClean="0"/>
              <a:t>Diffusion of Innovations (Rogers, 1962)</a:t>
            </a:r>
            <a:endParaRPr lang="he-IL" dirty="0"/>
          </a:p>
        </p:txBody>
      </p:sp>
      <p:sp>
        <p:nvSpPr>
          <p:cNvPr id="7" name="Content Placeholder 6"/>
          <p:cNvSpPr>
            <a:spLocks noGrp="1"/>
          </p:cNvSpPr>
          <p:nvPr>
            <p:ph sz="half" idx="2"/>
          </p:nvPr>
        </p:nvSpPr>
        <p:spPr/>
        <p:txBody>
          <a:bodyPr/>
          <a:lstStyle/>
          <a:p>
            <a:pPr algn="l" rtl="0"/>
            <a:r>
              <a:rPr lang="en-US" sz="2800" dirty="0" smtClean="0"/>
              <a:t>Aims to predict the probability, extent and effectiveness of group actions in pursuit of a collective good – </a:t>
            </a:r>
            <a:r>
              <a:rPr lang="en-US" sz="2800" b="1" dirty="0" smtClean="0"/>
              <a:t>sociological perspective </a:t>
            </a:r>
          </a:p>
          <a:p>
            <a:pPr algn="l" rtl="0"/>
            <a:endParaRPr lang="he-IL" dirty="0"/>
          </a:p>
        </p:txBody>
      </p:sp>
      <p:sp>
        <p:nvSpPr>
          <p:cNvPr id="9" name="Content Placeholder 8"/>
          <p:cNvSpPr>
            <a:spLocks noGrp="1"/>
          </p:cNvSpPr>
          <p:nvPr>
            <p:ph sz="half" idx="4"/>
          </p:nvPr>
        </p:nvSpPr>
        <p:spPr/>
        <p:txBody>
          <a:bodyPr>
            <a:normAutofit/>
          </a:bodyPr>
          <a:lstStyle/>
          <a:p>
            <a:pPr algn="l" rtl="0"/>
            <a:r>
              <a:rPr lang="en-US" sz="2800" dirty="0" smtClean="0"/>
              <a:t>Seeks to explain how innovations are taken up in a population – </a:t>
            </a:r>
            <a:r>
              <a:rPr lang="en-US" sz="2800" b="1" dirty="0" smtClean="0"/>
              <a:t>communication perspective</a:t>
            </a:r>
            <a:endParaRPr lang="he-IL" sz="28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Combining two theories</a:t>
            </a:r>
            <a:endParaRPr lang="he-IL" dirty="0"/>
          </a:p>
        </p:txBody>
      </p:sp>
      <p:sp>
        <p:nvSpPr>
          <p:cNvPr id="6" name="Text Placeholder 5"/>
          <p:cNvSpPr>
            <a:spLocks noGrp="1"/>
          </p:cNvSpPr>
          <p:nvPr>
            <p:ph type="body" idx="1"/>
          </p:nvPr>
        </p:nvSpPr>
        <p:spPr/>
        <p:txBody>
          <a:bodyPr/>
          <a:lstStyle/>
          <a:p>
            <a:pPr algn="l" rtl="0"/>
            <a:r>
              <a:rPr lang="en-US" dirty="0" smtClean="0">
                <a:solidFill>
                  <a:schemeClr val="tx1"/>
                </a:solidFill>
              </a:rPr>
              <a:t>Critical Mass Theory (Oliver et. al, 1985)</a:t>
            </a:r>
            <a:endParaRPr lang="he-IL" dirty="0">
              <a:solidFill>
                <a:schemeClr val="tx1"/>
              </a:solidFill>
            </a:endParaRPr>
          </a:p>
        </p:txBody>
      </p:sp>
      <p:sp>
        <p:nvSpPr>
          <p:cNvPr id="8" name="Text Placeholder 7"/>
          <p:cNvSpPr>
            <a:spLocks noGrp="1"/>
          </p:cNvSpPr>
          <p:nvPr>
            <p:ph type="body" sz="half" idx="3"/>
          </p:nvPr>
        </p:nvSpPr>
        <p:spPr/>
        <p:txBody>
          <a:bodyPr/>
          <a:lstStyle/>
          <a:p>
            <a:pPr algn="l" rtl="0"/>
            <a:r>
              <a:rPr lang="en-US" dirty="0" smtClean="0">
                <a:solidFill>
                  <a:schemeClr val="tx1"/>
                </a:solidFill>
              </a:rPr>
              <a:t>Diffusion of Innovations (Rogers, 1962)</a:t>
            </a:r>
            <a:endParaRPr lang="he-IL" dirty="0">
              <a:solidFill>
                <a:schemeClr val="tx1"/>
              </a:solidFill>
            </a:endParaRPr>
          </a:p>
        </p:txBody>
      </p:sp>
      <p:sp>
        <p:nvSpPr>
          <p:cNvPr id="7" name="Content Placeholder 6"/>
          <p:cNvSpPr>
            <a:spLocks noGrp="1"/>
          </p:cNvSpPr>
          <p:nvPr>
            <p:ph sz="half" idx="2"/>
          </p:nvPr>
        </p:nvSpPr>
        <p:spPr/>
        <p:txBody>
          <a:bodyPr>
            <a:normAutofit fontScale="25000" lnSpcReduction="20000"/>
          </a:bodyPr>
          <a:lstStyle/>
          <a:p>
            <a:pPr algn="l" rtl="0"/>
            <a:r>
              <a:rPr lang="en-US" sz="11200" dirty="0" smtClean="0">
                <a:solidFill>
                  <a:srgbClr val="FF0000"/>
                </a:solidFill>
              </a:rPr>
              <a:t>Individuals</a:t>
            </a:r>
            <a:r>
              <a:rPr lang="en-US" sz="11200" dirty="0" smtClean="0"/>
              <a:t>: Interest / Resource levels</a:t>
            </a:r>
          </a:p>
          <a:p>
            <a:pPr algn="l" rtl="0"/>
            <a:endParaRPr lang="en-US" sz="7000" dirty="0" smtClean="0"/>
          </a:p>
          <a:p>
            <a:pPr algn="l" rtl="0"/>
            <a:r>
              <a:rPr lang="en-US" sz="11200" dirty="0" smtClean="0"/>
              <a:t>Groups: Heterogeneity of I &amp;R</a:t>
            </a:r>
          </a:p>
          <a:p>
            <a:pPr algn="l" rtl="0">
              <a:buNone/>
            </a:pPr>
            <a:endParaRPr lang="en-US" sz="2000" dirty="0" smtClean="0"/>
          </a:p>
          <a:p>
            <a:pPr algn="l" rtl="0"/>
            <a:r>
              <a:rPr lang="en-US" sz="11200" dirty="0" smtClean="0">
                <a:solidFill>
                  <a:srgbClr val="00B050"/>
                </a:solidFill>
              </a:rPr>
              <a:t>The collective good</a:t>
            </a:r>
            <a:r>
              <a:rPr lang="en-US" sz="11200" dirty="0" smtClean="0"/>
              <a:t>: PF </a:t>
            </a:r>
          </a:p>
          <a:p>
            <a:pPr algn="l" rtl="0">
              <a:buNone/>
            </a:pPr>
            <a:endParaRPr lang="en-US" sz="2000" dirty="0" smtClean="0"/>
          </a:p>
          <a:p>
            <a:pPr algn="l" rtl="0"/>
            <a:r>
              <a:rPr lang="en-US" sz="11200" dirty="0" smtClean="0">
                <a:solidFill>
                  <a:srgbClr val="0070C0"/>
                </a:solidFill>
              </a:rPr>
              <a:t>Process</a:t>
            </a:r>
            <a:r>
              <a:rPr lang="en-US" sz="11200" dirty="0" smtClean="0"/>
              <a:t>: sequential interdependence</a:t>
            </a:r>
          </a:p>
          <a:p>
            <a:pPr algn="l" rtl="0">
              <a:buNone/>
            </a:pPr>
            <a:r>
              <a:rPr lang="en-US" sz="11200" dirty="0" smtClean="0"/>
              <a:t>                           </a:t>
            </a:r>
            <a:endParaRPr lang="he-IL" sz="11200" dirty="0" smtClean="0"/>
          </a:p>
          <a:p>
            <a:pPr algn="l" rtl="0"/>
            <a:endParaRPr lang="he-IL" dirty="0"/>
          </a:p>
        </p:txBody>
      </p:sp>
      <p:sp>
        <p:nvSpPr>
          <p:cNvPr id="9" name="Content Placeholder 8"/>
          <p:cNvSpPr>
            <a:spLocks noGrp="1"/>
          </p:cNvSpPr>
          <p:nvPr>
            <p:ph sz="half" idx="4"/>
          </p:nvPr>
        </p:nvSpPr>
        <p:spPr/>
        <p:txBody>
          <a:bodyPr>
            <a:normAutofit/>
          </a:bodyPr>
          <a:lstStyle/>
          <a:p>
            <a:pPr algn="l" rtl="0"/>
            <a:r>
              <a:rPr lang="en-US" sz="2800" dirty="0" smtClean="0">
                <a:solidFill>
                  <a:srgbClr val="00B050"/>
                </a:solidFill>
              </a:rPr>
              <a:t>Innovation’s attributes</a:t>
            </a:r>
          </a:p>
          <a:p>
            <a:pPr algn="l" rtl="0"/>
            <a:r>
              <a:rPr lang="en-US" sz="2800" dirty="0" smtClean="0"/>
              <a:t>The social system: </a:t>
            </a:r>
            <a:r>
              <a:rPr lang="en-US" sz="2800" dirty="0" smtClean="0">
                <a:solidFill>
                  <a:srgbClr val="FF0000"/>
                </a:solidFill>
              </a:rPr>
              <a:t>innovativeness, opinion leaders </a:t>
            </a:r>
            <a:endParaRPr lang="en-US" sz="2800" dirty="0" smtClean="0"/>
          </a:p>
          <a:p>
            <a:pPr algn="l" rtl="0"/>
            <a:r>
              <a:rPr lang="en-US" sz="2800" dirty="0" smtClean="0">
                <a:solidFill>
                  <a:srgbClr val="0070C0"/>
                </a:solidFill>
              </a:rPr>
              <a:t>Communication systems</a:t>
            </a:r>
          </a:p>
          <a:p>
            <a:pPr algn="l" rtl="0"/>
            <a:r>
              <a:rPr lang="en-US" sz="2800" dirty="0" smtClean="0"/>
              <a:t>Time </a:t>
            </a:r>
            <a:endParaRPr lang="he-IL"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0" y="274638"/>
            <a:ext cx="8686800" cy="1143000"/>
          </a:xfrm>
        </p:spPr>
        <p:txBody>
          <a:bodyPr>
            <a:normAutofit fontScale="90000"/>
          </a:bodyPr>
          <a:lstStyle/>
          <a:p>
            <a:pPr algn="l" rtl="0"/>
            <a:r>
              <a:rPr lang="en-US" dirty="0" smtClean="0">
                <a:latin typeface="Arial" pitchFamily="34" charset="0"/>
                <a:cs typeface="Arial" pitchFamily="34" charset="0"/>
              </a:rPr>
              <a:t>  Adopter Categorization - innovativeness</a:t>
            </a:r>
            <a:endParaRPr lang="he-IL" dirty="0">
              <a:latin typeface="Arial" pitchFamily="34" charset="0"/>
              <a:cs typeface="Arial" pitchFamily="34" charset="0"/>
            </a:endParaRPr>
          </a:p>
        </p:txBody>
      </p:sp>
      <p:pic>
        <p:nvPicPr>
          <p:cNvPr id="9" name="תמונה 1" descr="http://docjourney.files.wordpress.com/2007/10/rogers-adopter-categories.jpg"/>
          <p:cNvPicPr>
            <a:picLocks noGrp="1"/>
          </p:cNvPicPr>
          <p:nvPr>
            <p:ph sz="quarter" idx="1"/>
          </p:nvPr>
        </p:nvPicPr>
        <p:blipFill>
          <a:blip r:embed="rId3" cstate="print"/>
          <a:stretch>
            <a:fillRect/>
          </a:stretch>
        </p:blipFill>
        <p:spPr bwMode="auto">
          <a:xfrm>
            <a:off x="144017" y="1772816"/>
            <a:ext cx="8820471" cy="4032448"/>
          </a:xfrm>
          <a:prstGeom prst="rect">
            <a:avLst/>
          </a:prstGeom>
          <a:noFill/>
          <a:ln w="9525">
            <a:noFill/>
            <a:miter lim="800000"/>
            <a:headEnd/>
            <a:tailEnd/>
          </a:ln>
        </p:spPr>
      </p:pic>
      <p:sp>
        <p:nvSpPr>
          <p:cNvPr id="11" name="Flowchart: Connector 10"/>
          <p:cNvSpPr/>
          <p:nvPr/>
        </p:nvSpPr>
        <p:spPr>
          <a:xfrm>
            <a:off x="2411760" y="3068960"/>
            <a:ext cx="216024" cy="14401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Production Functions: </a:t>
            </a:r>
            <a:r>
              <a:rPr lang="en-US" sz="2000" dirty="0" smtClean="0"/>
              <a:t>different social dynamics  </a:t>
            </a:r>
            <a:endParaRPr lang="he-IL" sz="2000" dirty="0"/>
          </a:p>
        </p:txBody>
      </p:sp>
      <p:pic>
        <p:nvPicPr>
          <p:cNvPr id="4" name="תמונה 1" descr="cid:image002.png@01CCB41B.700B7EE0"/>
          <p:cNvPicPr>
            <a:picLocks noGrp="1"/>
          </p:cNvPicPr>
          <p:nvPr>
            <p:ph sz="quarter" idx="1"/>
          </p:nvPr>
        </p:nvPicPr>
        <p:blipFill>
          <a:blip r:embed="rId3" r:link="rId4" cstate="print"/>
          <a:stretch>
            <a:fillRect/>
          </a:stretch>
        </p:blipFill>
        <p:spPr bwMode="auto">
          <a:xfrm>
            <a:off x="1115616" y="2348880"/>
            <a:ext cx="3168352" cy="2808312"/>
          </a:xfrm>
          <a:prstGeom prst="rect">
            <a:avLst/>
          </a:prstGeom>
          <a:noFill/>
          <a:ln w="9525">
            <a:noFill/>
            <a:miter lim="800000"/>
            <a:headEnd/>
            <a:tailEnd/>
          </a:ln>
        </p:spPr>
      </p:pic>
      <p:pic>
        <p:nvPicPr>
          <p:cNvPr id="5" name="תמונה 2" descr="cid:image003.png@01CCB41B.700B7EE0"/>
          <p:cNvPicPr/>
          <p:nvPr/>
        </p:nvPicPr>
        <p:blipFill>
          <a:blip r:embed="rId5" r:link="rId6" cstate="print"/>
          <a:srcRect/>
          <a:stretch>
            <a:fillRect/>
          </a:stretch>
        </p:blipFill>
        <p:spPr bwMode="auto">
          <a:xfrm>
            <a:off x="5324822" y="2204864"/>
            <a:ext cx="3279626" cy="2952328"/>
          </a:xfrm>
          <a:prstGeom prst="rect">
            <a:avLst/>
          </a:prstGeom>
          <a:noFill/>
          <a:ln w="9525">
            <a:noFill/>
            <a:miter lim="800000"/>
            <a:headEnd/>
            <a:tailEnd/>
          </a:ln>
        </p:spPr>
      </p:pic>
      <p:sp>
        <p:nvSpPr>
          <p:cNvPr id="6" name="TextBox 5"/>
          <p:cNvSpPr txBox="1"/>
          <p:nvPr/>
        </p:nvSpPr>
        <p:spPr>
          <a:xfrm>
            <a:off x="1742108" y="5373216"/>
            <a:ext cx="1965796" cy="461665"/>
          </a:xfrm>
          <a:prstGeom prst="rect">
            <a:avLst/>
          </a:prstGeom>
          <a:noFill/>
        </p:spPr>
        <p:txBody>
          <a:bodyPr wrap="none" rtlCol="1">
            <a:spAutoFit/>
          </a:bodyPr>
          <a:lstStyle/>
          <a:p>
            <a:r>
              <a:rPr lang="en-US" sz="2400" dirty="0" smtClean="0"/>
              <a:t>Decelerating PF</a:t>
            </a:r>
            <a:endParaRPr lang="he-IL" sz="2400" dirty="0"/>
          </a:p>
        </p:txBody>
      </p:sp>
      <p:sp>
        <p:nvSpPr>
          <p:cNvPr id="7" name="TextBox 6"/>
          <p:cNvSpPr txBox="1"/>
          <p:nvPr/>
        </p:nvSpPr>
        <p:spPr>
          <a:xfrm>
            <a:off x="6019435" y="5373216"/>
            <a:ext cx="1936941" cy="461665"/>
          </a:xfrm>
          <a:prstGeom prst="rect">
            <a:avLst/>
          </a:prstGeom>
          <a:noFill/>
        </p:spPr>
        <p:txBody>
          <a:bodyPr wrap="none" rtlCol="1">
            <a:spAutoFit/>
          </a:bodyPr>
          <a:lstStyle/>
          <a:p>
            <a:r>
              <a:rPr lang="en-US" sz="2400" dirty="0" smtClean="0"/>
              <a:t>Accelerating PF</a:t>
            </a:r>
            <a:endParaRPr lang="he-IL" sz="2400" dirty="0"/>
          </a:p>
        </p:txBody>
      </p:sp>
      <p:sp>
        <p:nvSpPr>
          <p:cNvPr id="8" name="Flowchart: Connector 7"/>
          <p:cNvSpPr/>
          <p:nvPr/>
        </p:nvSpPr>
        <p:spPr>
          <a:xfrm>
            <a:off x="2267744" y="3573016"/>
            <a:ext cx="288032" cy="14401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Flowchart: Connector 8"/>
          <p:cNvSpPr/>
          <p:nvPr/>
        </p:nvSpPr>
        <p:spPr>
          <a:xfrm>
            <a:off x="7020272" y="4221088"/>
            <a:ext cx="288032" cy="144016"/>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Mass – dependent variable</a:t>
            </a:r>
            <a:endParaRPr lang="he-IL" dirty="0"/>
          </a:p>
        </p:txBody>
      </p:sp>
      <p:sp>
        <p:nvSpPr>
          <p:cNvPr id="3" name="Content Placeholder 2"/>
          <p:cNvSpPr>
            <a:spLocks noGrp="1"/>
          </p:cNvSpPr>
          <p:nvPr>
            <p:ph sz="quarter" idx="1"/>
          </p:nvPr>
        </p:nvSpPr>
        <p:spPr/>
        <p:txBody>
          <a:bodyPr/>
          <a:lstStyle/>
          <a:p>
            <a:pPr algn="l" rtl="0"/>
            <a:r>
              <a:rPr lang="en-US" sz="2800" dirty="0" smtClean="0"/>
              <a:t>The </a:t>
            </a:r>
            <a:r>
              <a:rPr lang="en-US" sz="2800" b="1" dirty="0" smtClean="0"/>
              <a:t>small segment </a:t>
            </a:r>
            <a:r>
              <a:rPr lang="en-US" sz="2800" dirty="0" smtClean="0"/>
              <a:t>of the population that chooses to make big</a:t>
            </a:r>
            <a:r>
              <a:rPr lang="en-US" sz="2800" b="1" dirty="0" smtClean="0"/>
              <a:t> contributions </a:t>
            </a:r>
            <a:r>
              <a:rPr lang="en-US" sz="2800" dirty="0" smtClean="0"/>
              <a:t>to the collective action, while the </a:t>
            </a:r>
            <a:r>
              <a:rPr lang="en-US" sz="2800" b="1" dirty="0" smtClean="0"/>
              <a:t>majority does little </a:t>
            </a:r>
            <a:r>
              <a:rPr lang="en-US" sz="2800" dirty="0" smtClean="0"/>
              <a:t>or nothing". </a:t>
            </a:r>
          </a:p>
          <a:p>
            <a:pPr algn="l" rtl="0"/>
            <a:endParaRPr lang="en-US" sz="2800" dirty="0" smtClean="0"/>
          </a:p>
          <a:p>
            <a:pPr algn="l" rtl="0"/>
            <a:r>
              <a:rPr lang="en-US" sz="2800" dirty="0" smtClean="0"/>
              <a:t>The minority of the population (the critical mass), through their early contribution to the collective good enhances the probability of success of collective action. This creates conditions for the majority to join leading to the achievement of the collective good.</a:t>
            </a:r>
            <a:endParaRPr lang="he-IL"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Diffusion of information - models</a:t>
            </a:r>
            <a:endParaRPr lang="he-IL" dirty="0"/>
          </a:p>
        </p:txBody>
      </p:sp>
      <p:sp>
        <p:nvSpPr>
          <p:cNvPr id="5" name="Text Placeholder 4"/>
          <p:cNvSpPr>
            <a:spLocks noGrp="1"/>
          </p:cNvSpPr>
          <p:nvPr>
            <p:ph sz="quarter" idx="1"/>
          </p:nvPr>
        </p:nvSpPr>
        <p:spPr/>
        <p:txBody>
          <a:bodyPr/>
          <a:lstStyle/>
          <a:p>
            <a:pPr algn="l" rtl="0">
              <a:buFont typeface="Arial" pitchFamily="34" charset="0"/>
              <a:buChar char="•"/>
            </a:pPr>
            <a:r>
              <a:rPr lang="en-US" dirty="0" smtClean="0"/>
              <a:t> Independent Cascade Model (</a:t>
            </a:r>
            <a:r>
              <a:rPr lang="en-US" dirty="0" err="1" smtClean="0"/>
              <a:t>Kempe</a:t>
            </a:r>
            <a:r>
              <a:rPr lang="en-US" dirty="0" smtClean="0"/>
              <a:t> et.al., 2003)</a:t>
            </a:r>
          </a:p>
          <a:p>
            <a:pPr algn="l" rtl="0">
              <a:buFont typeface="Arial" pitchFamily="34" charset="0"/>
              <a:buChar char="•"/>
            </a:pPr>
            <a:r>
              <a:rPr lang="en-US" dirty="0" smtClean="0"/>
              <a:t> Continuous Time Independent Cascade Model (</a:t>
            </a:r>
            <a:r>
              <a:rPr lang="en-US" dirty="0" err="1" smtClean="0"/>
              <a:t>Gruhl</a:t>
            </a:r>
            <a:r>
              <a:rPr lang="en-US" dirty="0" smtClean="0"/>
              <a:t> et. al., 2004)</a:t>
            </a:r>
          </a:p>
          <a:p>
            <a:pPr algn="l" rtl="0">
              <a:buFont typeface="Arial" pitchFamily="34" charset="0"/>
              <a:buChar char="•"/>
            </a:pPr>
            <a:r>
              <a:rPr lang="en-US" dirty="0" smtClean="0"/>
              <a:t> SIR – Susceptible, Infected, Recovered </a:t>
            </a:r>
            <a:r>
              <a:rPr lang="en-US" sz="2000" dirty="0" smtClean="0"/>
              <a:t>(</a:t>
            </a:r>
            <a:r>
              <a:rPr lang="en-US" sz="2000" dirty="0" err="1" smtClean="0"/>
              <a:t>Kermak</a:t>
            </a:r>
            <a:r>
              <a:rPr lang="en-US" sz="2000" dirty="0" smtClean="0"/>
              <a:t> &amp;  </a:t>
            </a:r>
            <a:r>
              <a:rPr lang="en-US" sz="2000" dirty="0" err="1" smtClean="0"/>
              <a:t>Mckendric</a:t>
            </a:r>
            <a:r>
              <a:rPr lang="en-US" sz="2000" dirty="0" smtClean="0"/>
              <a:t>, 1927)</a:t>
            </a:r>
          </a:p>
          <a:p>
            <a:pPr algn="l" rtl="0">
              <a:buFont typeface="Arial" pitchFamily="34" charset="0"/>
              <a:buChar char="•"/>
            </a:pPr>
            <a:r>
              <a:rPr lang="en-US" dirty="0" smtClean="0"/>
              <a:t> SIS - Susceptible, Infected, Susceptible (</a:t>
            </a:r>
            <a:r>
              <a:rPr lang="en-US" sz="1800" dirty="0" smtClean="0"/>
              <a:t>Pastor-</a:t>
            </a:r>
            <a:r>
              <a:rPr lang="en-US" sz="1800" dirty="0" err="1" smtClean="0"/>
              <a:t>Satorras</a:t>
            </a:r>
            <a:r>
              <a:rPr lang="en-US" sz="1800" dirty="0" smtClean="0"/>
              <a:t> &amp; </a:t>
            </a:r>
            <a:r>
              <a:rPr lang="en-US" sz="1800" dirty="0" err="1" smtClean="0"/>
              <a:t>Vespignani</a:t>
            </a:r>
            <a:r>
              <a:rPr lang="en-US" sz="1800" dirty="0" smtClean="0"/>
              <a:t>, 2000)</a:t>
            </a:r>
          </a:p>
          <a:p>
            <a:pPr algn="l" rtl="0">
              <a:buFont typeface="Arial" pitchFamily="34" charset="0"/>
              <a:buChar char="•"/>
            </a:pPr>
            <a:r>
              <a:rPr lang="en-US" sz="1800" dirty="0" smtClean="0"/>
              <a:t> </a:t>
            </a:r>
            <a:r>
              <a:rPr lang="en-US" dirty="0" smtClean="0"/>
              <a:t>Rumor Spreading Model (</a:t>
            </a:r>
            <a:r>
              <a:rPr lang="en-US" dirty="0" err="1" smtClean="0"/>
              <a:t>Sathe</a:t>
            </a:r>
            <a:r>
              <a:rPr lang="en-US" dirty="0" smtClean="0"/>
              <a:t>, 2008) </a:t>
            </a:r>
          </a:p>
          <a:p>
            <a:pPr algn="l" rtl="0">
              <a:buFont typeface="Arial" pitchFamily="34" charset="0"/>
              <a:buChar char="•"/>
            </a:pPr>
            <a:endParaRPr lang="en-US" sz="1800" dirty="0" smtClean="0"/>
          </a:p>
          <a:p>
            <a:pPr algn="l" rtl="0">
              <a:buFont typeface="Arial" pitchFamily="34" charset="0"/>
              <a:buChar char="•"/>
            </a:pPr>
            <a:r>
              <a:rPr lang="en-US" sz="1800" dirty="0" smtClean="0"/>
              <a:t> </a:t>
            </a:r>
            <a:r>
              <a:rPr lang="en-US" dirty="0" smtClean="0"/>
              <a:t> Information = Virus/ exposure = infection </a:t>
            </a:r>
            <a:endParaRPr lang="he-IL"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251520" y="274638"/>
            <a:ext cx="8640960" cy="1143000"/>
          </a:xfrm>
        </p:spPr>
        <p:txBody>
          <a:bodyPr>
            <a:normAutofit fontScale="90000"/>
          </a:bodyPr>
          <a:lstStyle/>
          <a:p>
            <a:pPr algn="ctr"/>
            <a:r>
              <a:rPr lang="en-US" dirty="0" smtClean="0"/>
              <a:t>Decision process – information retransmission </a:t>
            </a:r>
            <a:endParaRPr lang="he-IL" dirty="0"/>
          </a:p>
        </p:txBody>
      </p:sp>
      <p:graphicFrame>
        <p:nvGraphicFramePr>
          <p:cNvPr id="4" name="Content Placeholder 3"/>
          <p:cNvGraphicFramePr>
            <a:graphicFrameLocks noGrp="1"/>
          </p:cNvGraphicFramePr>
          <p:nvPr>
            <p:ph sz="quarter" idx="1"/>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4226</TotalTime>
  <Words>1047</Words>
  <Application>Microsoft Office PowerPoint</Application>
  <PresentationFormat>On-screen Show (4:3)</PresentationFormat>
  <Paragraphs>161</Paragraphs>
  <Slides>22</Slides>
  <Notes>22</Notes>
  <HiddenSlides>2</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Equity</vt:lpstr>
      <vt:lpstr>Is Reinvention of Information a     Catalyst  for Critical Mass Formation?</vt:lpstr>
      <vt:lpstr>Critical Mass </vt:lpstr>
      <vt:lpstr>Combining two theories</vt:lpstr>
      <vt:lpstr>Combining two theories</vt:lpstr>
      <vt:lpstr>  Adopter Categorization - innovativeness</vt:lpstr>
      <vt:lpstr>Production Functions: different social dynamics  </vt:lpstr>
      <vt:lpstr>Critical Mass – dependent variable</vt:lpstr>
      <vt:lpstr>Diffusion of information - models</vt:lpstr>
      <vt:lpstr>Decision process – information retransmission </vt:lpstr>
      <vt:lpstr>Diffusion of information - factors</vt:lpstr>
      <vt:lpstr>Slide 11</vt:lpstr>
      <vt:lpstr>Reinvention: independent variable </vt:lpstr>
      <vt:lpstr>Research Question 1:</vt:lpstr>
      <vt:lpstr>Research Question2:</vt:lpstr>
      <vt:lpstr>Method</vt:lpstr>
      <vt:lpstr> Method </vt:lpstr>
      <vt:lpstr>Method</vt:lpstr>
      <vt:lpstr>Experiment</vt:lpstr>
      <vt:lpstr>Researchers network (200 nodes)</vt:lpstr>
      <vt:lpstr>Researcher network </vt:lpstr>
      <vt:lpstr>Researchers network</vt:lpstr>
      <vt:lpstr>Thank You!</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Reinvention of Information a     Catalyst  for Critical Mass Formation</dc:title>
  <dc:creator>Hila</dc:creator>
  <cp:lastModifiedBy>Hila</cp:lastModifiedBy>
  <cp:revision>21</cp:revision>
  <dcterms:created xsi:type="dcterms:W3CDTF">2012-02-06T08:54:33Z</dcterms:created>
  <dcterms:modified xsi:type="dcterms:W3CDTF">2012-04-18T19:52:45Z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-81354263</vt:i4>
  </property>
  <property fmtid="{D5CDD505-2E9C-101B-9397-08002B2CF9AE}" pid="3" name="_NewReviewCycle">
    <vt:lpwstr/>
  </property>
  <property fmtid="{D5CDD505-2E9C-101B-9397-08002B2CF9AE}" pid="4" name="_EmailSubject">
    <vt:lpwstr>שינוי מצגת באתר צ'ייס 2012</vt:lpwstr>
  </property>
  <property fmtid="{D5CDD505-2E9C-101B-9397-08002B2CF9AE}" pid="5" name="_AuthorEmail">
    <vt:lpwstr>hilaal@openu.ac.il</vt:lpwstr>
  </property>
  <property fmtid="{D5CDD505-2E9C-101B-9397-08002B2CF9AE}" pid="6" name="_AuthorEmailDisplayName">
    <vt:lpwstr>Hila Alfasi</vt:lpwstr>
  </property>
</Properties>
</file>