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385" r:id="rId3"/>
    <p:sldId id="386" r:id="rId4"/>
    <p:sldId id="357" r:id="rId5"/>
    <p:sldId id="360" r:id="rId6"/>
    <p:sldId id="384" r:id="rId7"/>
    <p:sldId id="387" r:id="rId8"/>
    <p:sldId id="388" r:id="rId9"/>
    <p:sldId id="389" r:id="rId10"/>
    <p:sldId id="390" r:id="rId11"/>
    <p:sldId id="391" r:id="rId12"/>
    <p:sldId id="392" r:id="rId13"/>
    <p:sldId id="393" r:id="rId14"/>
    <p:sldId id="394" r:id="rId15"/>
    <p:sldId id="395" r:id="rId16"/>
    <p:sldId id="278"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FF"/>
    <a:srgbClr val="FF9900"/>
    <a:srgbClr val="4BC0B2"/>
    <a:srgbClr val="4BC0C6"/>
    <a:srgbClr val="0099CC"/>
    <a:srgbClr val="00D000"/>
    <a:srgbClr val="0000FF"/>
    <a:srgbClr val="4F81BD"/>
    <a:srgbClr val="00FF00"/>
    <a:srgbClr val="E9ED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60" autoAdjust="0"/>
    <p:restoredTop sz="94660"/>
  </p:normalViewPr>
  <p:slideViewPr>
    <p:cSldViewPr>
      <p:cViewPr varScale="1">
        <p:scale>
          <a:sx n="116" d="100"/>
          <a:sy n="116" d="100"/>
        </p:scale>
        <p:origin x="2981" y="115"/>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33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C0FF66A-1574-4C93-B4E9-C0BDC8E5D8B4}" type="datetimeFigureOut">
              <a:rPr lang="en-US" smtClean="0"/>
              <a:pPr/>
              <a:t>18-May-17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8E72AEA-9035-4A4F-876A-980EDD673CD0}" type="slidenum">
              <a:rPr lang="en-US" smtClean="0"/>
              <a:pPr/>
              <a:t>‹#›</a:t>
            </a:fld>
            <a:endParaRPr lang="en-US" dirty="0"/>
          </a:p>
        </p:txBody>
      </p:sp>
    </p:spTree>
    <p:extLst>
      <p:ext uri="{BB962C8B-B14F-4D97-AF65-F5344CB8AC3E}">
        <p14:creationId xmlns:p14="http://schemas.microsoft.com/office/powerpoint/2010/main" val="30115356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22F52FD-8BD8-41C6-B89C-61D3260C7E0B}" type="datetime1">
              <a:rPr lang="en-US" smtClean="0"/>
              <a:pPr/>
              <a:t>18-May-17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6A4B56-60CD-4619-9AC4-C81993084640}"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064983-62DF-44C1-88F4-A727E2DC619A}" type="datetime1">
              <a:rPr lang="en-US" smtClean="0"/>
              <a:pPr/>
              <a:t>18-May-17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6A4B56-60CD-4619-9AC4-C81993084640}"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4B2FDC-4AB3-4462-A9DB-9F44016EE56B}" type="datetime1">
              <a:rPr lang="en-US" smtClean="0"/>
              <a:pPr/>
              <a:t>18-May-17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6A4B56-60CD-4619-9AC4-C81993084640}"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solidFill>
                  <a:schemeClr val="accent1">
                    <a:lumMod val="75000"/>
                  </a:schemeClr>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D69FC8-5E63-4351-9A7B-D847C1786045}" type="datetime1">
              <a:rPr lang="en-US" smtClean="0"/>
              <a:pPr/>
              <a:t>18-May-17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6A4B56-60CD-4619-9AC4-C81993084640}" type="slidenum">
              <a:rPr lang="en-US" smtClean="0"/>
              <a:pPr/>
              <a:t>‹#›</a:t>
            </a:fld>
            <a:endParaRPr lang="en-US" dirty="0"/>
          </a:p>
        </p:txBody>
      </p:sp>
      <p:cxnSp>
        <p:nvCxnSpPr>
          <p:cNvPr id="8" name="Straight Connector 7"/>
          <p:cNvCxnSpPr/>
          <p:nvPr userDrawn="1"/>
        </p:nvCxnSpPr>
        <p:spPr>
          <a:xfrm>
            <a:off x="571472" y="1071546"/>
            <a:ext cx="3357586" cy="0"/>
          </a:xfrm>
          <a:prstGeom prst="line">
            <a:avLst/>
          </a:prstGeom>
          <a:ln w="381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51CD65B-6DF0-42F0-9634-C9F20369AFBE}" type="datetime1">
              <a:rPr lang="en-US" smtClean="0"/>
              <a:pPr/>
              <a:t>18-May-17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6A4B56-60CD-4619-9AC4-C81993084640}"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E78B502-283D-453F-B024-86AA3B7A1555}" type="datetime1">
              <a:rPr lang="en-US" smtClean="0"/>
              <a:pPr/>
              <a:t>18-May-17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6A4B56-60CD-4619-9AC4-C81993084640}"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4FBEC6D-A35B-471F-92B8-CD78DD3E2533}" type="datetime1">
              <a:rPr lang="en-US" smtClean="0"/>
              <a:pPr/>
              <a:t>18-May-17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6A4B56-60CD-4619-9AC4-C81993084640}"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E1DD8D0-33A3-44AA-8DBF-547A4F84404C}" type="datetime1">
              <a:rPr lang="en-US" smtClean="0"/>
              <a:pPr/>
              <a:t>18-May-17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6A4B56-60CD-4619-9AC4-C81993084640}"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BD790C-D101-45AE-A957-F471E23E0B97}" type="datetime1">
              <a:rPr lang="en-US" smtClean="0"/>
              <a:pPr/>
              <a:t>18-May-17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6A4B56-60CD-4619-9AC4-C81993084640}"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851A1F-5DFD-4AC9-952A-D3DD0C389AC7}" type="datetime1">
              <a:rPr lang="en-US" smtClean="0"/>
              <a:pPr/>
              <a:t>18-May-17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6A4B56-60CD-4619-9AC4-C81993084640}"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D7F897-E4A5-491A-A693-5D93010B0B2E}" type="datetime1">
              <a:rPr lang="en-US" smtClean="0"/>
              <a:pPr/>
              <a:t>18-May-17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6A4B56-60CD-4619-9AC4-C81993084640}"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5E9F06-BEB9-4F96-831D-6145543E1D40}" type="datetime1">
              <a:rPr lang="en-US" smtClean="0"/>
              <a:pPr/>
              <a:t>18-May-17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6A4B56-60CD-4619-9AC4-C81993084640}"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4.png"/><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15.wmf"/></Relationships>
</file>

<file path=ppt/slides/_rels/slide15.x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7.jpeg"/><Relationship Id="rId4" Type="http://schemas.openxmlformats.org/officeDocument/2006/relationships/image" Target="../media/image6.w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9.png"/><Relationship Id="rId4" Type="http://schemas.openxmlformats.org/officeDocument/2006/relationships/image" Target="../media/image8.wmf"/></Relationships>
</file>

<file path=ppt/slides/_rels/slide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1628800"/>
            <a:ext cx="7992888" cy="1470025"/>
          </a:xfrm>
        </p:spPr>
        <p:txBody>
          <a:bodyPr>
            <a:noAutofit/>
          </a:bodyPr>
          <a:lstStyle/>
          <a:p>
            <a:r>
              <a:rPr lang="en-US" sz="3600" dirty="0"/>
              <a:t>First sample, then be greedy: an improved way to use the greedy algorithm</a:t>
            </a:r>
          </a:p>
        </p:txBody>
      </p:sp>
      <p:sp>
        <p:nvSpPr>
          <p:cNvPr id="3" name="Subtitle 2"/>
          <p:cNvSpPr>
            <a:spLocks noGrp="1"/>
          </p:cNvSpPr>
          <p:nvPr>
            <p:ph type="subTitle" idx="1"/>
          </p:nvPr>
        </p:nvSpPr>
        <p:spPr>
          <a:xfrm>
            <a:off x="827584" y="3717032"/>
            <a:ext cx="7560840" cy="864096"/>
          </a:xfrm>
        </p:spPr>
        <p:txBody>
          <a:bodyPr>
            <a:normAutofit fontScale="77500" lnSpcReduction="20000"/>
          </a:bodyPr>
          <a:lstStyle/>
          <a:p>
            <a:r>
              <a:rPr lang="en-US" sz="3600" dirty="0" smtClean="0">
                <a:solidFill>
                  <a:schemeClr val="accent6">
                    <a:lumMod val="50000"/>
                  </a:schemeClr>
                </a:solidFill>
              </a:rPr>
              <a:t>Moran Feldman</a:t>
            </a:r>
          </a:p>
          <a:p>
            <a:r>
              <a:rPr lang="en-US" sz="3100" dirty="0" smtClean="0">
                <a:solidFill>
                  <a:schemeClr val="tx1"/>
                </a:solidFill>
              </a:rPr>
              <a:t>The Open University of Israel</a:t>
            </a:r>
          </a:p>
          <a:p>
            <a:endParaRPr lang="en-US" dirty="0" smtClean="0">
              <a:solidFill>
                <a:schemeClr val="accent6">
                  <a:lumMod val="50000"/>
                </a:schemeClr>
              </a:solidFill>
            </a:endParaRPr>
          </a:p>
        </p:txBody>
      </p:sp>
      <p:sp>
        <p:nvSpPr>
          <p:cNvPr id="38" name="Rectangle 37"/>
          <p:cNvSpPr/>
          <p:nvPr/>
        </p:nvSpPr>
        <p:spPr>
          <a:xfrm>
            <a:off x="467544" y="5085184"/>
            <a:ext cx="7956376" cy="1785104"/>
          </a:xfrm>
          <a:prstGeom prst="rect">
            <a:avLst/>
          </a:prstGeom>
        </p:spPr>
        <p:txBody>
          <a:bodyPr wrap="square">
            <a:spAutoFit/>
          </a:bodyPr>
          <a:lstStyle/>
          <a:p>
            <a:r>
              <a:rPr lang="en-US" sz="2200" dirty="0">
                <a:solidFill>
                  <a:schemeClr val="accent2">
                    <a:lumMod val="50000"/>
                  </a:schemeClr>
                </a:solidFill>
              </a:rPr>
              <a:t>Based on the paper: “Greed Is Good: Near-Optimal </a:t>
            </a:r>
            <a:r>
              <a:rPr lang="en-US" sz="2200" dirty="0" smtClean="0">
                <a:solidFill>
                  <a:schemeClr val="accent2">
                    <a:lumMod val="50000"/>
                  </a:schemeClr>
                </a:solidFill>
              </a:rPr>
              <a:t>Submodular Maximization </a:t>
            </a:r>
            <a:r>
              <a:rPr lang="en-US" sz="2200" dirty="0">
                <a:solidFill>
                  <a:schemeClr val="accent2">
                    <a:lumMod val="50000"/>
                  </a:schemeClr>
                </a:solidFill>
              </a:rPr>
              <a:t>via Greedy </a:t>
            </a:r>
            <a:r>
              <a:rPr lang="en-US" sz="2200" dirty="0" smtClean="0">
                <a:solidFill>
                  <a:schemeClr val="accent2">
                    <a:lumMod val="50000"/>
                  </a:schemeClr>
                </a:solidFill>
              </a:rPr>
              <a:t>Optimization”.</a:t>
            </a:r>
          </a:p>
          <a:p>
            <a:pPr marL="342900" indent="-342900">
              <a:buFont typeface="Arial" panose="020B0604020202020204" pitchFamily="34" charset="0"/>
              <a:buChar char="•"/>
            </a:pPr>
            <a:r>
              <a:rPr lang="en-US" sz="2200" dirty="0" smtClean="0">
                <a:solidFill>
                  <a:schemeClr val="accent2">
                    <a:lumMod val="50000"/>
                  </a:schemeClr>
                </a:solidFill>
              </a:rPr>
              <a:t>To appear in COLT 2017.</a:t>
            </a:r>
          </a:p>
          <a:p>
            <a:pPr marL="342900" indent="-342900">
              <a:buFont typeface="Arial" panose="020B0604020202020204" pitchFamily="34" charset="0"/>
              <a:buChar char="•"/>
            </a:pPr>
            <a:r>
              <a:rPr lang="en-US" sz="2200" dirty="0" smtClean="0">
                <a:solidFill>
                  <a:schemeClr val="accent2">
                    <a:lumMod val="50000"/>
                  </a:schemeClr>
                </a:solidFill>
              </a:rPr>
              <a:t>Joint work with Christopher Harshaw and Amin Karbasi.</a:t>
            </a:r>
          </a:p>
          <a:p>
            <a:r>
              <a:rPr lang="en-US" sz="2200" dirty="0">
                <a:solidFill>
                  <a:schemeClr val="accent2">
                    <a:lumMod val="50000"/>
                  </a:schemeClr>
                </a:solidFill>
              </a:rPr>
              <a:t>	</a:t>
            </a:r>
            <a:endParaRPr lang="en-US" sz="2200" dirty="0" smtClean="0">
              <a:solidFill>
                <a:schemeClr val="accent2">
                  <a:lumMod val="50000"/>
                </a:schemeClr>
              </a:solidFill>
            </a:endParaRPr>
          </a:p>
        </p:txBody>
      </p:sp>
      <p:grpSp>
        <p:nvGrpSpPr>
          <p:cNvPr id="4" name="Group 3"/>
          <p:cNvGrpSpPr/>
          <p:nvPr/>
        </p:nvGrpSpPr>
        <p:grpSpPr>
          <a:xfrm>
            <a:off x="7396695" y="332657"/>
            <a:ext cx="1063737" cy="1296143"/>
            <a:chOff x="7477923" y="-42935"/>
            <a:chExt cx="1063737" cy="1296143"/>
          </a:xfrm>
        </p:grpSpPr>
        <p:pic>
          <p:nvPicPr>
            <p:cNvPr id="8" name="Picture 7" descr="MCBD07032_000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77923" y="-42935"/>
              <a:ext cx="1063737" cy="1152127"/>
            </a:xfrm>
            <a:prstGeom prst="rect">
              <a:avLst/>
            </a:prstGeom>
            <a:noFill/>
            <a:extLst>
              <a:ext uri="{909E8E84-426E-40DD-AFC4-6F175D3DCCD1}">
                <a14:hiddenFill xmlns:a14="http://schemas.microsoft.com/office/drawing/2010/main">
                  <a:solidFill>
                    <a:srgbClr val="FFFFFF"/>
                  </a:solidFill>
                </a14:hiddenFill>
              </a:ext>
            </a:extLst>
          </p:spPr>
        </p:pic>
        <p:pic>
          <p:nvPicPr>
            <p:cNvPr id="185345" name="Picture 1" descr="C:\Users\Julia\AppData\Local\Microsoft\Windows\INetCache\IE\O17CPHQR\Two-red-dice[1].png"/>
            <p:cNvPicPr>
              <a:picLocks noChangeAspect="1" noChangeArrowheads="1"/>
            </p:cNvPicPr>
            <p:nvPr/>
          </p:nvPicPr>
          <p:blipFill>
            <a:blip r:embed="rId3" cstate="print"/>
            <a:srcRect/>
            <a:stretch>
              <a:fillRect/>
            </a:stretch>
          </p:blipFill>
          <p:spPr bwMode="auto">
            <a:xfrm>
              <a:off x="7775798" y="822072"/>
              <a:ext cx="612576" cy="431136"/>
            </a:xfrm>
            <a:prstGeom prst="rect">
              <a:avLst/>
            </a:prstGeom>
            <a:noFill/>
          </p:spPr>
        </p:pic>
      </p:gr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Greedy Analysis Idea (cont.)</a:t>
            </a:r>
            <a:endParaRPr lang="en-US" dirty="0"/>
          </a:p>
        </p:txBody>
      </p:sp>
      <p:sp>
        <p:nvSpPr>
          <p:cNvPr id="4" name="Slide Number Placeholder 3"/>
          <p:cNvSpPr>
            <a:spLocks noGrp="1"/>
          </p:cNvSpPr>
          <p:nvPr>
            <p:ph type="sldNum" sz="quarter" idx="12"/>
          </p:nvPr>
        </p:nvSpPr>
        <p:spPr/>
        <p:txBody>
          <a:bodyPr/>
          <a:lstStyle/>
          <a:p>
            <a:fld id="{6D6A4B56-60CD-4619-9AC4-C81993084640}" type="slidenum">
              <a:rPr lang="en-US" smtClean="0"/>
              <a:pPr/>
              <a:t>10</a:t>
            </a:fld>
            <a:endParaRPr lang="en-US" dirty="0"/>
          </a:p>
        </p:txBody>
      </p:sp>
      <p:cxnSp>
        <p:nvCxnSpPr>
          <p:cNvPr id="6" name="Straight Connector 5"/>
          <p:cNvCxnSpPr/>
          <p:nvPr/>
        </p:nvCxnSpPr>
        <p:spPr>
          <a:xfrm>
            <a:off x="4139952" y="1484784"/>
            <a:ext cx="0" cy="4968552"/>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Rounded Rectangle 7"/>
          <p:cNvSpPr/>
          <p:nvPr/>
        </p:nvSpPr>
        <p:spPr>
          <a:xfrm>
            <a:off x="467544" y="1484784"/>
            <a:ext cx="3456384" cy="4968552"/>
          </a:xfrm>
          <a:prstGeom prst="roundRect">
            <a:avLst/>
          </a:prstGeom>
        </p:spPr>
        <p:style>
          <a:lnRef idx="1">
            <a:schemeClr val="accent5"/>
          </a:lnRef>
          <a:fillRef idx="2">
            <a:schemeClr val="accent5"/>
          </a:fillRef>
          <a:effectRef idx="1">
            <a:schemeClr val="accent5"/>
          </a:effectRef>
          <a:fontRef idx="minor">
            <a:schemeClr val="dk1"/>
          </a:fontRef>
        </p:style>
        <p:txBody>
          <a:bodyPr rtlCol="0" anchor="t" anchorCtr="0"/>
          <a:lstStyle/>
          <a:p>
            <a:pPr algn="ctr"/>
            <a:r>
              <a:rPr lang="en-US" sz="2400" b="1" u="sng" dirty="0" smtClean="0"/>
              <a:t>Greedy picks correctly</a:t>
            </a:r>
          </a:p>
          <a:p>
            <a:pPr marL="228600" indent="-228600">
              <a:buFont typeface="Arial" pitchFamily="34" charset="0"/>
              <a:buChar char="•"/>
            </a:pPr>
            <a:r>
              <a:rPr lang="en-US" sz="2200" dirty="0" smtClean="0"/>
              <a:t>It picks an element from the (current) optimal solution.</a:t>
            </a:r>
          </a:p>
          <a:p>
            <a:pPr marL="228600" indent="-228600">
              <a:buFont typeface="Arial" pitchFamily="34" charset="0"/>
              <a:buChar char="•"/>
            </a:pPr>
            <a:r>
              <a:rPr lang="en-US" sz="2200" dirty="0" smtClean="0"/>
              <a:t>No change in the value of the optimal solution.</a:t>
            </a:r>
          </a:p>
        </p:txBody>
      </p:sp>
      <p:grpSp>
        <p:nvGrpSpPr>
          <p:cNvPr id="15" name="Group 14"/>
          <p:cNvGrpSpPr/>
          <p:nvPr/>
        </p:nvGrpSpPr>
        <p:grpSpPr>
          <a:xfrm>
            <a:off x="899592" y="4725144"/>
            <a:ext cx="2664296" cy="504056"/>
            <a:chOff x="1043608" y="4725144"/>
            <a:chExt cx="2664296" cy="504056"/>
          </a:xfrm>
        </p:grpSpPr>
        <p:pic>
          <p:nvPicPr>
            <p:cNvPr id="11" name="Picture 3" descr="C:\Users\Julia\AppData\Local\Microsoft\Windows\INetCache\IE\G8S0YYGX\coins2[1].png"/>
            <p:cNvPicPr>
              <a:picLocks noChangeAspect="1" noChangeArrowheads="1"/>
            </p:cNvPicPr>
            <p:nvPr/>
          </p:nvPicPr>
          <p:blipFill>
            <a:blip r:embed="rId2" cstate="print"/>
            <a:srcRect/>
            <a:stretch>
              <a:fillRect/>
            </a:stretch>
          </p:blipFill>
          <p:spPr bwMode="auto">
            <a:xfrm>
              <a:off x="1043608" y="4797152"/>
              <a:ext cx="1063503" cy="432048"/>
            </a:xfrm>
            <a:prstGeom prst="rect">
              <a:avLst/>
            </a:prstGeom>
            <a:noFill/>
          </p:spPr>
        </p:pic>
        <p:sp>
          <p:nvSpPr>
            <p:cNvPr id="12" name="Equal 11"/>
            <p:cNvSpPr/>
            <p:nvPr/>
          </p:nvSpPr>
          <p:spPr>
            <a:xfrm>
              <a:off x="2195736" y="4869160"/>
              <a:ext cx="360040" cy="360040"/>
            </a:xfrm>
            <a:prstGeom prst="mathEqual">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a:solidFill>
                  <a:schemeClr val="tx1"/>
                </a:solidFill>
              </a:endParaRPr>
            </a:p>
          </p:txBody>
        </p:sp>
        <p:pic>
          <p:nvPicPr>
            <p:cNvPr id="13" name="Picture 4" descr="C:\Users\Julia\AppData\Local\Microsoft\Windows\INetCache\IE\JDBY80EK\tree-42301_640[1].png"/>
            <p:cNvPicPr>
              <a:picLocks noChangeAspect="1" noChangeArrowheads="1"/>
            </p:cNvPicPr>
            <p:nvPr/>
          </p:nvPicPr>
          <p:blipFill>
            <a:blip r:embed="rId3" cstate="print"/>
            <a:srcRect/>
            <a:stretch>
              <a:fillRect/>
            </a:stretch>
          </p:blipFill>
          <p:spPr bwMode="auto">
            <a:xfrm>
              <a:off x="2699792" y="4725144"/>
              <a:ext cx="1008112" cy="504056"/>
            </a:xfrm>
            <a:prstGeom prst="rect">
              <a:avLst/>
            </a:prstGeom>
            <a:noFill/>
          </p:spPr>
        </p:pic>
      </p:grpSp>
      <p:sp>
        <p:nvSpPr>
          <p:cNvPr id="14" name="Cloud Callout 13"/>
          <p:cNvSpPr/>
          <p:nvPr/>
        </p:nvSpPr>
        <p:spPr>
          <a:xfrm>
            <a:off x="755576" y="3068960"/>
            <a:ext cx="5328592" cy="1512168"/>
          </a:xfrm>
          <a:prstGeom prst="cloudCallou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200" dirty="0" smtClean="0"/>
              <a:t>Both are equal to the change in the value of the solution.</a:t>
            </a:r>
            <a:endParaRPr lang="en-US" sz="2200" dirty="0"/>
          </a:p>
        </p:txBody>
      </p:sp>
      <p:sp>
        <p:nvSpPr>
          <p:cNvPr id="23" name="Rounded Rectangle 22"/>
          <p:cNvSpPr/>
          <p:nvPr/>
        </p:nvSpPr>
        <p:spPr>
          <a:xfrm>
            <a:off x="4355976" y="1484784"/>
            <a:ext cx="4392488" cy="4968552"/>
          </a:xfrm>
          <a:prstGeom prst="roundRect">
            <a:avLst/>
          </a:prstGeom>
        </p:spPr>
        <p:style>
          <a:lnRef idx="1">
            <a:schemeClr val="accent5"/>
          </a:lnRef>
          <a:fillRef idx="2">
            <a:schemeClr val="accent5"/>
          </a:fillRef>
          <a:effectRef idx="1">
            <a:schemeClr val="accent5"/>
          </a:effectRef>
          <a:fontRef idx="minor">
            <a:schemeClr val="dk1"/>
          </a:fontRef>
        </p:style>
        <p:txBody>
          <a:bodyPr rtlCol="0" anchor="t" anchorCtr="0"/>
          <a:lstStyle/>
          <a:p>
            <a:pPr algn="ctr"/>
            <a:r>
              <a:rPr lang="en-US" sz="2400" b="1" u="sng" dirty="0" smtClean="0"/>
              <a:t>Greedy picks incorrectly</a:t>
            </a:r>
          </a:p>
          <a:p>
            <a:pPr marL="228600" indent="-228600">
              <a:buFont typeface="Arial" pitchFamily="34" charset="0"/>
              <a:buChar char="•"/>
            </a:pPr>
            <a:r>
              <a:rPr lang="en-US" sz="2200" dirty="0" smtClean="0"/>
              <a:t>It picks an element outside of the (current) optimal solution.</a:t>
            </a:r>
          </a:p>
          <a:p>
            <a:pPr marL="228600" indent="-228600">
              <a:buFont typeface="Arial" pitchFamily="34" charset="0"/>
              <a:buChar char="•"/>
            </a:pPr>
            <a:r>
              <a:rPr lang="en-US" sz="2200" dirty="0" smtClean="0"/>
              <a:t>At most </a:t>
            </a:r>
            <a:r>
              <a:rPr lang="en-US" sz="2200" i="1" dirty="0" smtClean="0"/>
              <a:t>k</a:t>
            </a:r>
            <a:r>
              <a:rPr lang="en-US" sz="2200" dirty="0" smtClean="0"/>
              <a:t> other elements have to be removed from the optimal solution.</a:t>
            </a:r>
          </a:p>
          <a:p>
            <a:pPr marL="228600" indent="-228600">
              <a:buFont typeface="Arial" pitchFamily="34" charset="0"/>
              <a:buChar char="•"/>
            </a:pPr>
            <a:r>
              <a:rPr lang="en-US" sz="2200" dirty="0" smtClean="0"/>
              <a:t>The removed elements are less valuable than the added one.</a:t>
            </a:r>
          </a:p>
        </p:txBody>
      </p:sp>
      <p:grpSp>
        <p:nvGrpSpPr>
          <p:cNvPr id="47" name="Group 46"/>
          <p:cNvGrpSpPr/>
          <p:nvPr/>
        </p:nvGrpSpPr>
        <p:grpSpPr>
          <a:xfrm>
            <a:off x="4499992" y="4869160"/>
            <a:ext cx="4032448" cy="769441"/>
            <a:chOff x="4499992" y="4869160"/>
            <a:chExt cx="4032448" cy="769441"/>
          </a:xfrm>
        </p:grpSpPr>
        <p:sp>
          <p:nvSpPr>
            <p:cNvPr id="24" name="TextBox 23"/>
            <p:cNvSpPr txBox="1"/>
            <p:nvPr/>
          </p:nvSpPr>
          <p:spPr>
            <a:xfrm>
              <a:off x="4499992" y="4869160"/>
              <a:ext cx="1080120" cy="769441"/>
            </a:xfrm>
            <a:prstGeom prst="rect">
              <a:avLst/>
            </a:prstGeom>
            <a:noFill/>
          </p:spPr>
          <p:txBody>
            <a:bodyPr wrap="square" rtlCol="0">
              <a:spAutoFit/>
            </a:bodyPr>
            <a:lstStyle/>
            <a:p>
              <a:r>
                <a:rPr lang="en-US" sz="2200" dirty="0" smtClean="0"/>
                <a:t>Change in OPT</a:t>
              </a:r>
              <a:endParaRPr lang="en-US" sz="2200" dirty="0"/>
            </a:p>
          </p:txBody>
        </p:sp>
        <p:sp>
          <p:nvSpPr>
            <p:cNvPr id="26" name="Rectangle 25"/>
            <p:cNvSpPr/>
            <p:nvPr/>
          </p:nvSpPr>
          <p:spPr>
            <a:xfrm>
              <a:off x="7164288" y="4918521"/>
              <a:ext cx="662361" cy="707886"/>
            </a:xfrm>
            <a:prstGeom prst="rect">
              <a:avLst/>
            </a:prstGeom>
          </p:spPr>
          <p:txBody>
            <a:bodyPr wrap="none">
              <a:spAutoFit/>
            </a:bodyPr>
            <a:lstStyle/>
            <a:p>
              <a:r>
                <a:rPr lang="en-US" sz="4000" i="1" dirty="0" smtClean="0"/>
                <a:t>k</a:t>
              </a:r>
              <a:r>
                <a:rPr lang="en-US" sz="4000" dirty="0" smtClean="0"/>
                <a:t> ∙</a:t>
              </a:r>
              <a:endParaRPr lang="en-US" sz="4000" i="1" dirty="0"/>
            </a:p>
          </p:txBody>
        </p:sp>
        <p:pic>
          <p:nvPicPr>
            <p:cNvPr id="27" name="Picture 3" descr="C:\Users\Julia\AppData\Local\Microsoft\Windows\INetCache\IE\G8S0YYGX\coins2[1].png"/>
            <p:cNvPicPr>
              <a:picLocks noChangeAspect="1" noChangeArrowheads="1"/>
            </p:cNvPicPr>
            <p:nvPr/>
          </p:nvPicPr>
          <p:blipFill>
            <a:blip r:embed="rId2" cstate="print"/>
            <a:srcRect/>
            <a:stretch>
              <a:fillRect/>
            </a:stretch>
          </p:blipFill>
          <p:spPr bwMode="auto">
            <a:xfrm>
              <a:off x="5884761" y="5062537"/>
              <a:ext cx="775471" cy="432048"/>
            </a:xfrm>
            <a:prstGeom prst="rect">
              <a:avLst/>
            </a:prstGeom>
            <a:noFill/>
          </p:spPr>
        </p:pic>
        <p:sp>
          <p:nvSpPr>
            <p:cNvPr id="28" name="Minus 27"/>
            <p:cNvSpPr/>
            <p:nvPr/>
          </p:nvSpPr>
          <p:spPr>
            <a:xfrm>
              <a:off x="6804248" y="5134545"/>
              <a:ext cx="360040" cy="288032"/>
            </a:xfrm>
            <a:prstGeom prst="mathMinus">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a:p>
          </p:txBody>
        </p:sp>
        <p:pic>
          <p:nvPicPr>
            <p:cNvPr id="30" name="Picture 3" descr="C:\Users\Julia\AppData\Local\Microsoft\Windows\INetCache\IE\G8S0YYGX\coins2[1].png"/>
            <p:cNvPicPr>
              <a:picLocks noChangeAspect="1" noChangeArrowheads="1"/>
            </p:cNvPicPr>
            <p:nvPr/>
          </p:nvPicPr>
          <p:blipFill>
            <a:blip r:embed="rId2" cstate="print"/>
            <a:srcRect/>
            <a:stretch>
              <a:fillRect/>
            </a:stretch>
          </p:blipFill>
          <p:spPr bwMode="auto">
            <a:xfrm>
              <a:off x="7756969" y="5085184"/>
              <a:ext cx="775471" cy="432048"/>
            </a:xfrm>
            <a:prstGeom prst="rect">
              <a:avLst/>
            </a:prstGeom>
            <a:noFill/>
          </p:spPr>
        </p:pic>
        <p:sp>
          <p:nvSpPr>
            <p:cNvPr id="45" name="TextBox 44"/>
            <p:cNvSpPr txBox="1"/>
            <p:nvPr/>
          </p:nvSpPr>
          <p:spPr>
            <a:xfrm>
              <a:off x="5436096" y="4942909"/>
              <a:ext cx="469746" cy="646331"/>
            </a:xfrm>
            <a:prstGeom prst="rect">
              <a:avLst/>
            </a:prstGeom>
            <a:noFill/>
          </p:spPr>
          <p:txBody>
            <a:bodyPr wrap="square" rtlCol="0">
              <a:spAutoFit/>
              <a:scene3d>
                <a:camera prst="orthographicFront"/>
                <a:lightRig rig="threePt" dir="t"/>
              </a:scene3d>
              <a:sp3d extrusionH="57150">
                <a:bevelT w="38100" h="38100"/>
              </a:sp3d>
            </a:bodyPr>
            <a:lstStyle/>
            <a:p>
              <a:r>
                <a:rPr lang="en-US" sz="3600" dirty="0" smtClean="0">
                  <a:ln>
                    <a:solidFill>
                      <a:schemeClr val="accent6">
                        <a:lumMod val="75000"/>
                      </a:schemeClr>
                    </a:solidFill>
                  </a:ln>
                  <a:solidFill>
                    <a:schemeClr val="accent6"/>
                  </a:solidFill>
                  <a:latin typeface="Gill Sans Ultra Bold" pitchFamily="34" charset="0"/>
                </a:rPr>
                <a:t>≥</a:t>
              </a:r>
              <a:endParaRPr lang="en-US" sz="3600" dirty="0">
                <a:ln>
                  <a:solidFill>
                    <a:schemeClr val="accent6">
                      <a:lumMod val="75000"/>
                    </a:schemeClr>
                  </a:solidFill>
                </a:ln>
                <a:solidFill>
                  <a:schemeClr val="accent6"/>
                </a:solidFill>
                <a:latin typeface="Gill Sans Ultra Bold" pitchFamily="34" charset="0"/>
              </a:endParaRPr>
            </a:p>
          </p:txBody>
        </p:sp>
      </p:grpSp>
      <p:grpSp>
        <p:nvGrpSpPr>
          <p:cNvPr id="48" name="Group 47"/>
          <p:cNvGrpSpPr/>
          <p:nvPr/>
        </p:nvGrpSpPr>
        <p:grpSpPr>
          <a:xfrm>
            <a:off x="4932040" y="4881354"/>
            <a:ext cx="3295751" cy="707886"/>
            <a:chOff x="4932040" y="5529426"/>
            <a:chExt cx="3295751" cy="707886"/>
          </a:xfrm>
        </p:grpSpPr>
        <p:pic>
          <p:nvPicPr>
            <p:cNvPr id="32" name="Picture 4" descr="C:\Users\Julia\AppData\Local\Microsoft\Windows\INetCache\IE\JDBY80EK\tree-42301_640[1].png"/>
            <p:cNvPicPr>
              <a:picLocks noChangeAspect="1" noChangeArrowheads="1"/>
            </p:cNvPicPr>
            <p:nvPr/>
          </p:nvPicPr>
          <p:blipFill>
            <a:blip r:embed="rId3" cstate="print"/>
            <a:srcRect/>
            <a:stretch>
              <a:fillRect/>
            </a:stretch>
          </p:blipFill>
          <p:spPr bwMode="auto">
            <a:xfrm>
              <a:off x="4932040" y="5661248"/>
              <a:ext cx="1008112" cy="504056"/>
            </a:xfrm>
            <a:prstGeom prst="rect">
              <a:avLst/>
            </a:prstGeom>
            <a:noFill/>
          </p:spPr>
        </p:pic>
        <p:sp>
          <p:nvSpPr>
            <p:cNvPr id="34" name="Rectangle 33"/>
            <p:cNvSpPr/>
            <p:nvPr/>
          </p:nvSpPr>
          <p:spPr>
            <a:xfrm>
              <a:off x="6571607" y="5529426"/>
              <a:ext cx="662361" cy="707886"/>
            </a:xfrm>
            <a:prstGeom prst="rect">
              <a:avLst/>
            </a:prstGeom>
          </p:spPr>
          <p:txBody>
            <a:bodyPr wrap="none">
              <a:spAutoFit/>
            </a:bodyPr>
            <a:lstStyle/>
            <a:p>
              <a:r>
                <a:rPr lang="en-US" sz="4000" i="1" dirty="0" smtClean="0"/>
                <a:t>k</a:t>
              </a:r>
              <a:r>
                <a:rPr lang="en-US" sz="4000" dirty="0" smtClean="0"/>
                <a:t> ∙</a:t>
              </a:r>
              <a:endParaRPr lang="en-US" sz="4000" i="1" dirty="0"/>
            </a:p>
          </p:txBody>
        </p:sp>
        <p:pic>
          <p:nvPicPr>
            <p:cNvPr id="36" name="Picture 3" descr="C:\Users\Julia\AppData\Local\Microsoft\Windows\INetCache\IE\G8S0YYGX\coins2[1].png"/>
            <p:cNvPicPr>
              <a:picLocks noChangeAspect="1" noChangeArrowheads="1"/>
            </p:cNvPicPr>
            <p:nvPr/>
          </p:nvPicPr>
          <p:blipFill>
            <a:blip r:embed="rId2" cstate="print"/>
            <a:srcRect/>
            <a:stretch>
              <a:fillRect/>
            </a:stretch>
          </p:blipFill>
          <p:spPr bwMode="auto">
            <a:xfrm>
              <a:off x="7164288" y="5733256"/>
              <a:ext cx="1063503" cy="432048"/>
            </a:xfrm>
            <a:prstGeom prst="rect">
              <a:avLst/>
            </a:prstGeom>
            <a:noFill/>
          </p:spPr>
        </p:pic>
        <p:sp>
          <p:nvSpPr>
            <p:cNvPr id="46" name="TextBox 45"/>
            <p:cNvSpPr txBox="1"/>
            <p:nvPr/>
          </p:nvSpPr>
          <p:spPr>
            <a:xfrm>
              <a:off x="6084168" y="5589240"/>
              <a:ext cx="469746" cy="646331"/>
            </a:xfrm>
            <a:prstGeom prst="rect">
              <a:avLst/>
            </a:prstGeom>
            <a:noFill/>
          </p:spPr>
          <p:txBody>
            <a:bodyPr wrap="square" rtlCol="0">
              <a:spAutoFit/>
              <a:scene3d>
                <a:camera prst="orthographicFront"/>
                <a:lightRig rig="threePt" dir="t"/>
              </a:scene3d>
              <a:sp3d extrusionH="57150">
                <a:bevelT w="38100" h="38100"/>
              </a:sp3d>
            </a:bodyPr>
            <a:lstStyle/>
            <a:p>
              <a:r>
                <a:rPr lang="en-US" sz="3600" dirty="0" smtClean="0">
                  <a:ln>
                    <a:solidFill>
                      <a:schemeClr val="accent6">
                        <a:lumMod val="75000"/>
                      </a:schemeClr>
                    </a:solidFill>
                  </a:ln>
                  <a:solidFill>
                    <a:schemeClr val="accent6"/>
                  </a:solidFill>
                  <a:latin typeface="Gill Sans Ultra Bold" pitchFamily="34" charset="0"/>
                </a:rPr>
                <a:t>≤</a:t>
              </a:r>
              <a:endParaRPr lang="en-US" sz="3600" dirty="0">
                <a:ln>
                  <a:solidFill>
                    <a:schemeClr val="accent6">
                      <a:lumMod val="75000"/>
                    </a:schemeClr>
                  </a:solidFill>
                </a:ln>
                <a:solidFill>
                  <a:schemeClr val="accent6"/>
                </a:solidFill>
                <a:latin typeface="Gill Sans Ultra Bold" pitchFamily="34" charset="0"/>
              </a:endParaRPr>
            </a:p>
          </p:txBody>
        </p:sp>
      </p:grpSp>
      <p:grpSp>
        <p:nvGrpSpPr>
          <p:cNvPr id="52" name="Group 51"/>
          <p:cNvGrpSpPr/>
          <p:nvPr/>
        </p:nvGrpSpPr>
        <p:grpSpPr>
          <a:xfrm>
            <a:off x="1403648" y="1772816"/>
            <a:ext cx="5616624" cy="3221678"/>
            <a:chOff x="1403648" y="1772816"/>
            <a:chExt cx="5616624" cy="3221678"/>
          </a:xfrm>
        </p:grpSpPr>
        <p:sp>
          <p:nvSpPr>
            <p:cNvPr id="50" name="Down Arrow 49"/>
            <p:cNvSpPr/>
            <p:nvPr/>
          </p:nvSpPr>
          <p:spPr>
            <a:xfrm rot="1673900">
              <a:off x="2220246" y="3310955"/>
              <a:ext cx="864096" cy="1486180"/>
            </a:xfrm>
            <a:prstGeom prst="downArrow">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a:p>
          </p:txBody>
        </p:sp>
        <p:sp>
          <p:nvSpPr>
            <p:cNvPr id="51" name="Down Arrow 50"/>
            <p:cNvSpPr/>
            <p:nvPr/>
          </p:nvSpPr>
          <p:spPr>
            <a:xfrm rot="20197078">
              <a:off x="5602170" y="3615863"/>
              <a:ext cx="864096" cy="1378631"/>
            </a:xfrm>
            <a:prstGeom prst="downArrow">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a:p>
          </p:txBody>
        </p:sp>
        <p:sp>
          <p:nvSpPr>
            <p:cNvPr id="49" name="Oval 48"/>
            <p:cNvSpPr/>
            <p:nvPr/>
          </p:nvSpPr>
          <p:spPr>
            <a:xfrm>
              <a:off x="1403648" y="1772816"/>
              <a:ext cx="5616624" cy="2160240"/>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4000" dirty="0" smtClean="0"/>
                <a:t>Not balanced!</a:t>
              </a:r>
              <a:endParaRPr lang="en-US" sz="4000" dirty="0"/>
            </a:p>
          </p:txBody>
        </p:sp>
      </p:grpSp>
      <p:pic>
        <p:nvPicPr>
          <p:cNvPr id="53" name="Picture 1" descr="C:\Documents and Settings\moranfe\Local Settings\Temporary Internet Files\Content.IE5\93ZV37EP\MCj04326140000[1].png"/>
          <p:cNvPicPr>
            <a:picLocks noChangeAspect="1" noChangeArrowheads="1"/>
          </p:cNvPicPr>
          <p:nvPr/>
        </p:nvPicPr>
        <p:blipFill>
          <a:blip r:embed="rId4" cstate="print">
            <a:lum bright="-24000" contrast="30000"/>
          </a:blip>
          <a:srcRect/>
          <a:stretch>
            <a:fillRect/>
          </a:stretch>
        </p:blipFill>
        <p:spPr bwMode="auto">
          <a:xfrm>
            <a:off x="7560554" y="512898"/>
            <a:ext cx="899878" cy="899878"/>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bg/>
                                          </p:spTgt>
                                        </p:tgtEl>
                                        <p:attrNameLst>
                                          <p:attrName>style.visibility</p:attrName>
                                        </p:attrNameLst>
                                      </p:cBhvr>
                                      <p:to>
                                        <p:strVal val="visible"/>
                                      </p:to>
                                    </p:set>
                                    <p:animEffect transition="in" filter="dissolve">
                                      <p:cBhvr>
                                        <p:cTn id="7" dur="500"/>
                                        <p:tgtEl>
                                          <p:spTgt spid="8">
                                            <p:bg/>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8">
                                            <p:txEl>
                                              <p:pRg st="0" end="0"/>
                                            </p:txEl>
                                          </p:spTgt>
                                        </p:tgtEl>
                                        <p:attrNameLst>
                                          <p:attrName>style.visibility</p:attrName>
                                        </p:attrNameLst>
                                      </p:cBhvr>
                                      <p:to>
                                        <p:strVal val="visible"/>
                                      </p:to>
                                    </p:set>
                                    <p:animEffect transition="in" filter="dissolve">
                                      <p:cBhvr>
                                        <p:cTn id="10" dur="500"/>
                                        <p:tgtEl>
                                          <p:spTgt spid="8">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8">
                                            <p:txEl>
                                              <p:pRg st="1" end="1"/>
                                            </p:txEl>
                                          </p:spTgt>
                                        </p:tgtEl>
                                        <p:attrNameLst>
                                          <p:attrName>style.visibility</p:attrName>
                                        </p:attrNameLst>
                                      </p:cBhvr>
                                      <p:to>
                                        <p:strVal val="visible"/>
                                      </p:to>
                                    </p:set>
                                    <p:animEffect transition="in" filter="dissolve">
                                      <p:cBhvr>
                                        <p:cTn id="15" dur="500"/>
                                        <p:tgtEl>
                                          <p:spTgt spid="8">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8">
                                            <p:txEl>
                                              <p:pRg st="2" end="2"/>
                                            </p:txEl>
                                          </p:spTgt>
                                        </p:tgtEl>
                                        <p:attrNameLst>
                                          <p:attrName>style.visibility</p:attrName>
                                        </p:attrNameLst>
                                      </p:cBhvr>
                                      <p:to>
                                        <p:strVal val="visible"/>
                                      </p:to>
                                    </p:set>
                                    <p:animEffect transition="in" filter="dissolve">
                                      <p:cBhvr>
                                        <p:cTn id="20" dur="500"/>
                                        <p:tgtEl>
                                          <p:spTgt spid="8">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nodeType="clickEffect">
                                  <p:stCondLst>
                                    <p:cond delay="0"/>
                                  </p:stCondLst>
                                  <p:childTnLst>
                                    <p:set>
                                      <p:cBhvr>
                                        <p:cTn id="24" dur="1" fill="hold">
                                          <p:stCondLst>
                                            <p:cond delay="0"/>
                                          </p:stCondLst>
                                        </p:cTn>
                                        <p:tgtEl>
                                          <p:spTgt spid="15"/>
                                        </p:tgtEl>
                                        <p:attrNameLst>
                                          <p:attrName>style.visibility</p:attrName>
                                        </p:attrNameLst>
                                      </p:cBhvr>
                                      <p:to>
                                        <p:strVal val="visible"/>
                                      </p:to>
                                    </p:set>
                                    <p:animEffect transition="in" filter="dissolve">
                                      <p:cBhvr>
                                        <p:cTn id="25" dur="500"/>
                                        <p:tgtEl>
                                          <p:spTgt spid="15"/>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grpId="0" nodeType="clickEffect">
                                  <p:stCondLst>
                                    <p:cond delay="0"/>
                                  </p:stCondLst>
                                  <p:childTnLst>
                                    <p:set>
                                      <p:cBhvr>
                                        <p:cTn id="29" dur="1" fill="hold">
                                          <p:stCondLst>
                                            <p:cond delay="0"/>
                                          </p:stCondLst>
                                        </p:cTn>
                                        <p:tgtEl>
                                          <p:spTgt spid="14"/>
                                        </p:tgtEl>
                                        <p:attrNameLst>
                                          <p:attrName>style.visibility</p:attrName>
                                        </p:attrNameLst>
                                      </p:cBhvr>
                                      <p:to>
                                        <p:strVal val="visible"/>
                                      </p:to>
                                    </p:set>
                                    <p:animEffect transition="in" filter="dissolve">
                                      <p:cBhvr>
                                        <p:cTn id="30" dur="500"/>
                                        <p:tgtEl>
                                          <p:spTgt spid="14"/>
                                        </p:tgtEl>
                                      </p:cBhvr>
                                    </p:animEffect>
                                  </p:childTnLst>
                                </p:cTn>
                              </p:par>
                            </p:childTnLst>
                          </p:cTn>
                        </p:par>
                      </p:childTnLst>
                    </p:cTn>
                  </p:par>
                  <p:par>
                    <p:cTn id="31" fill="hold">
                      <p:stCondLst>
                        <p:cond delay="indefinite"/>
                      </p:stCondLst>
                      <p:childTnLst>
                        <p:par>
                          <p:cTn id="32" fill="hold">
                            <p:stCondLst>
                              <p:cond delay="0"/>
                            </p:stCondLst>
                            <p:childTnLst>
                              <p:par>
                                <p:cTn id="33" presetID="9" presetClass="exit" presetSubtype="0" fill="hold" grpId="1" nodeType="clickEffect">
                                  <p:stCondLst>
                                    <p:cond delay="0"/>
                                  </p:stCondLst>
                                  <p:childTnLst>
                                    <p:animEffect transition="out" filter="dissolve">
                                      <p:cBhvr>
                                        <p:cTn id="34" dur="500"/>
                                        <p:tgtEl>
                                          <p:spTgt spid="14"/>
                                        </p:tgtEl>
                                      </p:cBhvr>
                                    </p:animEffect>
                                    <p:set>
                                      <p:cBhvr>
                                        <p:cTn id="35" dur="1" fill="hold">
                                          <p:stCondLst>
                                            <p:cond delay="499"/>
                                          </p:stCondLst>
                                        </p:cTn>
                                        <p:tgtEl>
                                          <p:spTgt spid="14"/>
                                        </p:tgtEl>
                                        <p:attrNameLst>
                                          <p:attrName>style.visibility</p:attrName>
                                        </p:attrNameLst>
                                      </p:cBhvr>
                                      <p:to>
                                        <p:strVal val="hidden"/>
                                      </p:to>
                                    </p:set>
                                  </p:childTnLst>
                                </p:cTn>
                              </p:par>
                            </p:childTnLst>
                          </p:cTn>
                        </p:par>
                        <p:par>
                          <p:cTn id="36" fill="hold">
                            <p:stCondLst>
                              <p:cond delay="500"/>
                            </p:stCondLst>
                            <p:childTnLst>
                              <p:par>
                                <p:cTn id="37" presetID="9" presetClass="entr" presetSubtype="0" fill="hold" grpId="0" nodeType="afterEffect">
                                  <p:stCondLst>
                                    <p:cond delay="0"/>
                                  </p:stCondLst>
                                  <p:childTnLst>
                                    <p:set>
                                      <p:cBhvr>
                                        <p:cTn id="38" dur="1" fill="hold">
                                          <p:stCondLst>
                                            <p:cond delay="0"/>
                                          </p:stCondLst>
                                        </p:cTn>
                                        <p:tgtEl>
                                          <p:spTgt spid="23">
                                            <p:bg/>
                                          </p:spTgt>
                                        </p:tgtEl>
                                        <p:attrNameLst>
                                          <p:attrName>style.visibility</p:attrName>
                                        </p:attrNameLst>
                                      </p:cBhvr>
                                      <p:to>
                                        <p:strVal val="visible"/>
                                      </p:to>
                                    </p:set>
                                    <p:animEffect transition="in" filter="dissolve">
                                      <p:cBhvr>
                                        <p:cTn id="39" dur="500"/>
                                        <p:tgtEl>
                                          <p:spTgt spid="23">
                                            <p:bg/>
                                          </p:spTgt>
                                        </p:tgtEl>
                                      </p:cBhvr>
                                    </p:animEffect>
                                  </p:childTnLst>
                                </p:cTn>
                              </p:par>
                              <p:par>
                                <p:cTn id="40" presetID="9" presetClass="entr" presetSubtype="0" fill="hold" grpId="0" nodeType="withEffect">
                                  <p:stCondLst>
                                    <p:cond delay="0"/>
                                  </p:stCondLst>
                                  <p:childTnLst>
                                    <p:set>
                                      <p:cBhvr>
                                        <p:cTn id="41" dur="1" fill="hold">
                                          <p:stCondLst>
                                            <p:cond delay="0"/>
                                          </p:stCondLst>
                                        </p:cTn>
                                        <p:tgtEl>
                                          <p:spTgt spid="23">
                                            <p:txEl>
                                              <p:pRg st="0" end="0"/>
                                            </p:txEl>
                                          </p:spTgt>
                                        </p:tgtEl>
                                        <p:attrNameLst>
                                          <p:attrName>style.visibility</p:attrName>
                                        </p:attrNameLst>
                                      </p:cBhvr>
                                      <p:to>
                                        <p:strVal val="visible"/>
                                      </p:to>
                                    </p:set>
                                    <p:animEffect transition="in" filter="dissolve">
                                      <p:cBhvr>
                                        <p:cTn id="42" dur="500"/>
                                        <p:tgtEl>
                                          <p:spTgt spid="23">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23">
                                            <p:txEl>
                                              <p:pRg st="1" end="1"/>
                                            </p:txEl>
                                          </p:spTgt>
                                        </p:tgtEl>
                                        <p:attrNameLst>
                                          <p:attrName>style.visibility</p:attrName>
                                        </p:attrNameLst>
                                      </p:cBhvr>
                                      <p:to>
                                        <p:strVal val="visible"/>
                                      </p:to>
                                    </p:set>
                                    <p:animEffect transition="in" filter="dissolve">
                                      <p:cBhvr>
                                        <p:cTn id="47" dur="500"/>
                                        <p:tgtEl>
                                          <p:spTgt spid="23">
                                            <p:txEl>
                                              <p:pRg st="1" end="1"/>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23">
                                            <p:txEl>
                                              <p:pRg st="2" end="2"/>
                                            </p:txEl>
                                          </p:spTgt>
                                        </p:tgtEl>
                                        <p:attrNameLst>
                                          <p:attrName>style.visibility</p:attrName>
                                        </p:attrNameLst>
                                      </p:cBhvr>
                                      <p:to>
                                        <p:strVal val="visible"/>
                                      </p:to>
                                    </p:set>
                                    <p:animEffect transition="in" filter="dissolve">
                                      <p:cBhvr>
                                        <p:cTn id="52" dur="500"/>
                                        <p:tgtEl>
                                          <p:spTgt spid="23">
                                            <p:txEl>
                                              <p:pRg st="2" end="2"/>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23">
                                            <p:txEl>
                                              <p:pRg st="3" end="3"/>
                                            </p:txEl>
                                          </p:spTgt>
                                        </p:tgtEl>
                                        <p:attrNameLst>
                                          <p:attrName>style.visibility</p:attrName>
                                        </p:attrNameLst>
                                      </p:cBhvr>
                                      <p:to>
                                        <p:strVal val="visible"/>
                                      </p:to>
                                    </p:set>
                                    <p:animEffect transition="in" filter="dissolve">
                                      <p:cBhvr>
                                        <p:cTn id="57" dur="500"/>
                                        <p:tgtEl>
                                          <p:spTgt spid="23">
                                            <p:txEl>
                                              <p:pRg st="3" end="3"/>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nodeType="clickEffect">
                                  <p:stCondLst>
                                    <p:cond delay="0"/>
                                  </p:stCondLst>
                                  <p:childTnLst>
                                    <p:set>
                                      <p:cBhvr>
                                        <p:cTn id="61" dur="1" fill="hold">
                                          <p:stCondLst>
                                            <p:cond delay="0"/>
                                          </p:stCondLst>
                                        </p:cTn>
                                        <p:tgtEl>
                                          <p:spTgt spid="47"/>
                                        </p:tgtEl>
                                        <p:attrNameLst>
                                          <p:attrName>style.visibility</p:attrName>
                                        </p:attrNameLst>
                                      </p:cBhvr>
                                      <p:to>
                                        <p:strVal val="visible"/>
                                      </p:to>
                                    </p:set>
                                    <p:animEffect transition="in" filter="dissolve">
                                      <p:cBhvr>
                                        <p:cTn id="62" dur="500"/>
                                        <p:tgtEl>
                                          <p:spTgt spid="47"/>
                                        </p:tgtEl>
                                      </p:cBhvr>
                                    </p:animEffect>
                                  </p:childTnLst>
                                </p:cTn>
                              </p:par>
                            </p:childTnLst>
                          </p:cTn>
                        </p:par>
                      </p:childTnLst>
                    </p:cTn>
                  </p:par>
                  <p:par>
                    <p:cTn id="63" fill="hold">
                      <p:stCondLst>
                        <p:cond delay="indefinite"/>
                      </p:stCondLst>
                      <p:childTnLst>
                        <p:par>
                          <p:cTn id="64" fill="hold">
                            <p:stCondLst>
                              <p:cond delay="0"/>
                            </p:stCondLst>
                            <p:childTnLst>
                              <p:par>
                                <p:cTn id="65" presetID="9" presetClass="exit" presetSubtype="0" fill="hold" nodeType="clickEffect">
                                  <p:stCondLst>
                                    <p:cond delay="0"/>
                                  </p:stCondLst>
                                  <p:childTnLst>
                                    <p:animEffect transition="out" filter="dissolve">
                                      <p:cBhvr>
                                        <p:cTn id="66" dur="500"/>
                                        <p:tgtEl>
                                          <p:spTgt spid="47"/>
                                        </p:tgtEl>
                                      </p:cBhvr>
                                    </p:animEffect>
                                    <p:set>
                                      <p:cBhvr>
                                        <p:cTn id="67" dur="1" fill="hold">
                                          <p:stCondLst>
                                            <p:cond delay="499"/>
                                          </p:stCondLst>
                                        </p:cTn>
                                        <p:tgtEl>
                                          <p:spTgt spid="47"/>
                                        </p:tgtEl>
                                        <p:attrNameLst>
                                          <p:attrName>style.visibility</p:attrName>
                                        </p:attrNameLst>
                                      </p:cBhvr>
                                      <p:to>
                                        <p:strVal val="hidden"/>
                                      </p:to>
                                    </p:set>
                                  </p:childTnLst>
                                </p:cTn>
                              </p:par>
                              <p:par>
                                <p:cTn id="68" presetID="9" presetClass="entr" presetSubtype="0" fill="hold" nodeType="withEffect">
                                  <p:stCondLst>
                                    <p:cond delay="0"/>
                                  </p:stCondLst>
                                  <p:childTnLst>
                                    <p:set>
                                      <p:cBhvr>
                                        <p:cTn id="69" dur="1" fill="hold">
                                          <p:stCondLst>
                                            <p:cond delay="0"/>
                                          </p:stCondLst>
                                        </p:cTn>
                                        <p:tgtEl>
                                          <p:spTgt spid="48"/>
                                        </p:tgtEl>
                                        <p:attrNameLst>
                                          <p:attrName>style.visibility</p:attrName>
                                        </p:attrNameLst>
                                      </p:cBhvr>
                                      <p:to>
                                        <p:strVal val="visible"/>
                                      </p:to>
                                    </p:set>
                                    <p:animEffect transition="in" filter="dissolve">
                                      <p:cBhvr>
                                        <p:cTn id="70" dur="500"/>
                                        <p:tgtEl>
                                          <p:spTgt spid="48"/>
                                        </p:tgtEl>
                                      </p:cBhvr>
                                    </p:animEffect>
                                  </p:childTnLst>
                                </p:cTn>
                              </p:par>
                            </p:childTnLst>
                          </p:cTn>
                        </p:par>
                      </p:childTnLst>
                    </p:cTn>
                  </p:par>
                  <p:par>
                    <p:cTn id="71" fill="hold">
                      <p:stCondLst>
                        <p:cond delay="indefinite"/>
                      </p:stCondLst>
                      <p:childTnLst>
                        <p:par>
                          <p:cTn id="72" fill="hold">
                            <p:stCondLst>
                              <p:cond delay="0"/>
                            </p:stCondLst>
                            <p:childTnLst>
                              <p:par>
                                <p:cTn id="73" presetID="9" presetClass="entr" presetSubtype="0" fill="hold" nodeType="clickEffect">
                                  <p:stCondLst>
                                    <p:cond delay="0"/>
                                  </p:stCondLst>
                                  <p:childTnLst>
                                    <p:set>
                                      <p:cBhvr>
                                        <p:cTn id="74" dur="1" fill="hold">
                                          <p:stCondLst>
                                            <p:cond delay="0"/>
                                          </p:stCondLst>
                                        </p:cTn>
                                        <p:tgtEl>
                                          <p:spTgt spid="52"/>
                                        </p:tgtEl>
                                        <p:attrNameLst>
                                          <p:attrName>style.visibility</p:attrName>
                                        </p:attrNameLst>
                                      </p:cBhvr>
                                      <p:to>
                                        <p:strVal val="visible"/>
                                      </p:to>
                                    </p:set>
                                    <p:animEffect transition="in" filter="dissolve">
                                      <p:cBhvr>
                                        <p:cTn id="75" dur="500"/>
                                        <p:tgtEl>
                                          <p:spTgt spid="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uiExpand="1" build="allAtOnce" animBg="1"/>
      <p:bldP spid="14" grpId="0" animBg="1"/>
      <p:bldP spid="14" grpId="1" animBg="1"/>
      <p:bldP spid="23" grpId="0" uiExpand="1" build="allAtOnce"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How does the Sampling Comes in?</a:t>
            </a:r>
            <a:endParaRPr lang="en-US" sz="3600" dirty="0"/>
          </a:p>
        </p:txBody>
      </p:sp>
      <p:sp>
        <p:nvSpPr>
          <p:cNvPr id="4" name="Slide Number Placeholder 3"/>
          <p:cNvSpPr>
            <a:spLocks noGrp="1"/>
          </p:cNvSpPr>
          <p:nvPr>
            <p:ph type="sldNum" sz="quarter" idx="12"/>
          </p:nvPr>
        </p:nvSpPr>
        <p:spPr/>
        <p:txBody>
          <a:bodyPr/>
          <a:lstStyle/>
          <a:p>
            <a:fld id="{6D6A4B56-60CD-4619-9AC4-C81993084640}" type="slidenum">
              <a:rPr lang="en-US" smtClean="0"/>
              <a:pPr/>
              <a:t>11</a:t>
            </a:fld>
            <a:endParaRPr lang="en-US" dirty="0"/>
          </a:p>
        </p:txBody>
      </p:sp>
      <p:sp>
        <p:nvSpPr>
          <p:cNvPr id="6" name="Rounded Rectangle 5"/>
          <p:cNvSpPr/>
          <p:nvPr/>
        </p:nvSpPr>
        <p:spPr>
          <a:xfrm>
            <a:off x="539552" y="1556792"/>
            <a:ext cx="8280920" cy="194421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just"/>
            <a:r>
              <a:rPr lang="en-US" sz="2400" b="1" u="sng" dirty="0" smtClean="0"/>
              <a:t>An alternative view on our algorithm</a:t>
            </a:r>
          </a:p>
          <a:p>
            <a:pPr marL="233363" indent="-233363" algn="just">
              <a:buFont typeface="Arial" pitchFamily="34" charset="0"/>
              <a:buChar char="•"/>
            </a:pPr>
            <a:r>
              <a:rPr lang="en-US" sz="2400" dirty="0" smtClean="0"/>
              <a:t>Run greedy.</a:t>
            </a:r>
          </a:p>
          <a:p>
            <a:pPr marL="233363" indent="-233363">
              <a:buFont typeface="Arial" pitchFamily="34" charset="0"/>
              <a:buChar char="•"/>
            </a:pPr>
            <a:r>
              <a:rPr lang="en-US" sz="2400" dirty="0" smtClean="0"/>
              <a:t>When greedy tries to select an element:</a:t>
            </a:r>
          </a:p>
          <a:p>
            <a:pPr marL="690563" lvl="1" indent="-233363">
              <a:buFont typeface="Calibri" pitchFamily="34" charset="0"/>
              <a:buChar char="◦"/>
            </a:pPr>
            <a:r>
              <a:rPr lang="en-US" sz="2400" dirty="0" smtClean="0"/>
              <a:t>With probability </a:t>
            </a:r>
            <a:r>
              <a:rPr lang="en-US" sz="2400" i="1" dirty="0" smtClean="0"/>
              <a:t>p</a:t>
            </a:r>
            <a:r>
              <a:rPr lang="en-US" sz="2400" dirty="0" smtClean="0"/>
              <a:t>, select it.</a:t>
            </a:r>
          </a:p>
          <a:p>
            <a:pPr marL="690563" lvl="1" indent="-233363">
              <a:buFont typeface="Calibri" pitchFamily="34" charset="0"/>
              <a:buChar char="◦"/>
            </a:pPr>
            <a:r>
              <a:rPr lang="en-US" sz="2400" dirty="0" smtClean="0"/>
              <a:t>Otherwise, remove it from the instance.</a:t>
            </a:r>
          </a:p>
        </p:txBody>
      </p:sp>
      <p:pic>
        <p:nvPicPr>
          <p:cNvPr id="5" name="Picture 1" descr="C:\Users\Julia\AppData\Local\Microsoft\Windows\INetCache\IE\O17CPHQR\Two-red-dice[1].png"/>
          <p:cNvPicPr>
            <a:picLocks noChangeAspect="1" noChangeArrowheads="1"/>
          </p:cNvPicPr>
          <p:nvPr/>
        </p:nvPicPr>
        <p:blipFill>
          <a:blip r:embed="rId2" cstate="print"/>
          <a:srcRect/>
          <a:stretch>
            <a:fillRect/>
          </a:stretch>
        </p:blipFill>
        <p:spPr bwMode="auto">
          <a:xfrm>
            <a:off x="7452320" y="476672"/>
            <a:ext cx="1125432" cy="792088"/>
          </a:xfrm>
          <a:prstGeom prst="rect">
            <a:avLst/>
          </a:prstGeom>
          <a:noFill/>
        </p:spPr>
      </p:pic>
      <p:sp>
        <p:nvSpPr>
          <p:cNvPr id="7" name="Rounded Rectangle 6"/>
          <p:cNvSpPr/>
          <p:nvPr/>
        </p:nvSpPr>
        <p:spPr>
          <a:xfrm>
            <a:off x="539552" y="4005064"/>
            <a:ext cx="8280920" cy="194421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marL="233363" indent="-233363" algn="just"/>
            <a:r>
              <a:rPr lang="en-US" sz="2400" b="1" u="sng" dirty="0" smtClean="0"/>
              <a:t>Observation</a:t>
            </a:r>
          </a:p>
          <a:p>
            <a:pPr marL="233363" indent="-233363">
              <a:buFont typeface="Arial" pitchFamily="34" charset="0"/>
              <a:buChar char="•"/>
            </a:pPr>
            <a:r>
              <a:rPr lang="en-US" sz="2400" dirty="0" smtClean="0"/>
              <a:t>Iterations in which the element is added behave like in standard greedy.</a:t>
            </a:r>
          </a:p>
          <a:p>
            <a:pPr marL="233363" indent="-233363" algn="just">
              <a:buFont typeface="Arial" pitchFamily="34" charset="0"/>
              <a:buChar char="•"/>
            </a:pPr>
            <a:r>
              <a:rPr lang="en-US" sz="2400" dirty="0" smtClean="0"/>
              <a:t>Big question: what happens in iterations in which the element is removed</a:t>
            </a:r>
            <a:r>
              <a:rPr lang="en-US" sz="2400" dirty="0" smtClean="0"/>
              <a:t>?</a:t>
            </a:r>
            <a:endParaRPr lang="en-US" sz="24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bg/>
                                          </p:spTgt>
                                        </p:tgtEl>
                                        <p:attrNameLst>
                                          <p:attrName>style.visibility</p:attrName>
                                        </p:attrNameLst>
                                      </p:cBhvr>
                                      <p:to>
                                        <p:strVal val="visible"/>
                                      </p:to>
                                    </p:set>
                                    <p:animEffect transition="in" filter="dissolve">
                                      <p:cBhvr>
                                        <p:cTn id="7" dur="500"/>
                                        <p:tgtEl>
                                          <p:spTgt spid="6">
                                            <p:bg/>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6">
                                            <p:txEl>
                                              <p:pRg st="0" end="0"/>
                                            </p:txEl>
                                          </p:spTgt>
                                        </p:tgtEl>
                                        <p:attrNameLst>
                                          <p:attrName>style.visibility</p:attrName>
                                        </p:attrNameLst>
                                      </p:cBhvr>
                                      <p:to>
                                        <p:strVal val="visible"/>
                                      </p:to>
                                    </p:set>
                                    <p:animEffect transition="in" filter="dissolve">
                                      <p:cBhvr>
                                        <p:cTn id="10" dur="500"/>
                                        <p:tgtEl>
                                          <p:spTgt spid="6">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animEffect transition="in" filter="dissolve">
                                      <p:cBhvr>
                                        <p:cTn id="15" dur="500"/>
                                        <p:tgtEl>
                                          <p:spTgt spid="6">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6">
                                            <p:txEl>
                                              <p:pRg st="2" end="2"/>
                                            </p:txEl>
                                          </p:spTgt>
                                        </p:tgtEl>
                                        <p:attrNameLst>
                                          <p:attrName>style.visibility</p:attrName>
                                        </p:attrNameLst>
                                      </p:cBhvr>
                                      <p:to>
                                        <p:strVal val="visible"/>
                                      </p:to>
                                    </p:set>
                                    <p:animEffect transition="in" filter="dissolve">
                                      <p:cBhvr>
                                        <p:cTn id="20" dur="500"/>
                                        <p:tgtEl>
                                          <p:spTgt spid="6">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Effect transition="in" filter="dissolve">
                                      <p:cBhvr>
                                        <p:cTn id="25" dur="500"/>
                                        <p:tgtEl>
                                          <p:spTgt spid="6">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grpId="0" nodeType="clickEffect">
                                  <p:stCondLst>
                                    <p:cond delay="0"/>
                                  </p:stCondLst>
                                  <p:childTnLst>
                                    <p:set>
                                      <p:cBhvr>
                                        <p:cTn id="29" dur="1" fill="hold">
                                          <p:stCondLst>
                                            <p:cond delay="0"/>
                                          </p:stCondLst>
                                        </p:cTn>
                                        <p:tgtEl>
                                          <p:spTgt spid="6">
                                            <p:txEl>
                                              <p:pRg st="4" end="4"/>
                                            </p:txEl>
                                          </p:spTgt>
                                        </p:tgtEl>
                                        <p:attrNameLst>
                                          <p:attrName>style.visibility</p:attrName>
                                        </p:attrNameLst>
                                      </p:cBhvr>
                                      <p:to>
                                        <p:strVal val="visible"/>
                                      </p:to>
                                    </p:set>
                                    <p:animEffect transition="in" filter="dissolve">
                                      <p:cBhvr>
                                        <p:cTn id="30" dur="500"/>
                                        <p:tgtEl>
                                          <p:spTgt spid="6">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9" presetClass="entr" presetSubtype="0" fill="hold" grpId="0" nodeType="clickEffect">
                                  <p:stCondLst>
                                    <p:cond delay="0"/>
                                  </p:stCondLst>
                                  <p:childTnLst>
                                    <p:set>
                                      <p:cBhvr>
                                        <p:cTn id="34" dur="1" fill="hold">
                                          <p:stCondLst>
                                            <p:cond delay="0"/>
                                          </p:stCondLst>
                                        </p:cTn>
                                        <p:tgtEl>
                                          <p:spTgt spid="7">
                                            <p:bg/>
                                          </p:spTgt>
                                        </p:tgtEl>
                                        <p:attrNameLst>
                                          <p:attrName>style.visibility</p:attrName>
                                        </p:attrNameLst>
                                      </p:cBhvr>
                                      <p:to>
                                        <p:strVal val="visible"/>
                                      </p:to>
                                    </p:set>
                                    <p:animEffect transition="in" filter="dissolve">
                                      <p:cBhvr>
                                        <p:cTn id="35" dur="500"/>
                                        <p:tgtEl>
                                          <p:spTgt spid="7">
                                            <p:bg/>
                                          </p:spTgt>
                                        </p:tgtEl>
                                      </p:cBhvr>
                                    </p:animEffect>
                                  </p:childTnLst>
                                </p:cTn>
                              </p:par>
                              <p:par>
                                <p:cTn id="36" presetID="9" presetClass="entr" presetSubtype="0" fill="hold" grpId="0" nodeType="withEffect">
                                  <p:stCondLst>
                                    <p:cond delay="0"/>
                                  </p:stCondLst>
                                  <p:childTnLst>
                                    <p:set>
                                      <p:cBhvr>
                                        <p:cTn id="37" dur="1" fill="hold">
                                          <p:stCondLst>
                                            <p:cond delay="0"/>
                                          </p:stCondLst>
                                        </p:cTn>
                                        <p:tgtEl>
                                          <p:spTgt spid="7">
                                            <p:txEl>
                                              <p:pRg st="0" end="0"/>
                                            </p:txEl>
                                          </p:spTgt>
                                        </p:tgtEl>
                                        <p:attrNameLst>
                                          <p:attrName>style.visibility</p:attrName>
                                        </p:attrNameLst>
                                      </p:cBhvr>
                                      <p:to>
                                        <p:strVal val="visible"/>
                                      </p:to>
                                    </p:set>
                                    <p:animEffect transition="in" filter="dissolve">
                                      <p:cBhvr>
                                        <p:cTn id="38" dur="500"/>
                                        <p:tgtEl>
                                          <p:spTgt spid="7">
                                            <p:txEl>
                                              <p:pRg st="0" end="0"/>
                                            </p:txEl>
                                          </p:spTgt>
                                        </p:tgtEl>
                                      </p:cBhvr>
                                    </p:animEffect>
                                  </p:childTnLst>
                                </p:cTn>
                              </p:par>
                              <p:par>
                                <p:cTn id="39" presetID="9" presetClass="entr" presetSubtype="0" fill="hold" grpId="0" nodeType="withEffect">
                                  <p:stCondLst>
                                    <p:cond delay="0"/>
                                  </p:stCondLst>
                                  <p:childTnLst>
                                    <p:set>
                                      <p:cBhvr>
                                        <p:cTn id="40" dur="1" fill="hold">
                                          <p:stCondLst>
                                            <p:cond delay="0"/>
                                          </p:stCondLst>
                                        </p:cTn>
                                        <p:tgtEl>
                                          <p:spTgt spid="7">
                                            <p:txEl>
                                              <p:pRg st="1" end="1"/>
                                            </p:txEl>
                                          </p:spTgt>
                                        </p:tgtEl>
                                        <p:attrNameLst>
                                          <p:attrName>style.visibility</p:attrName>
                                        </p:attrNameLst>
                                      </p:cBhvr>
                                      <p:to>
                                        <p:strVal val="visible"/>
                                      </p:to>
                                    </p:set>
                                    <p:animEffect transition="in" filter="dissolve">
                                      <p:cBhvr>
                                        <p:cTn id="41" dur="500"/>
                                        <p:tgtEl>
                                          <p:spTgt spid="7">
                                            <p:txEl>
                                              <p:pRg st="1" end="1"/>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9" presetClass="entr" presetSubtype="0" fill="hold" grpId="0" nodeType="clickEffect">
                                  <p:stCondLst>
                                    <p:cond delay="0"/>
                                  </p:stCondLst>
                                  <p:childTnLst>
                                    <p:set>
                                      <p:cBhvr>
                                        <p:cTn id="45" dur="1" fill="hold">
                                          <p:stCondLst>
                                            <p:cond delay="0"/>
                                          </p:stCondLst>
                                        </p:cTn>
                                        <p:tgtEl>
                                          <p:spTgt spid="7">
                                            <p:txEl>
                                              <p:pRg st="2" end="2"/>
                                            </p:txEl>
                                          </p:spTgt>
                                        </p:tgtEl>
                                        <p:attrNameLst>
                                          <p:attrName>style.visibility</p:attrName>
                                        </p:attrNameLst>
                                      </p:cBhvr>
                                      <p:to>
                                        <p:strVal val="visible"/>
                                      </p:to>
                                    </p:set>
                                    <p:animEffect transition="in" filter="dissolve">
                                      <p:cBhvr>
                                        <p:cTn id="46" dur="5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allAtOnce" animBg="1"/>
      <p:bldP spid="7" grpId="0" uiExpand="1" build="allAtOnce"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Straight Connector 10"/>
          <p:cNvCxnSpPr/>
          <p:nvPr/>
        </p:nvCxnSpPr>
        <p:spPr>
          <a:xfrm>
            <a:off x="4572000" y="1484784"/>
            <a:ext cx="0" cy="4968552"/>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normAutofit/>
          </a:bodyPr>
          <a:lstStyle/>
          <a:p>
            <a:r>
              <a:rPr lang="en-US" sz="3600" dirty="0" smtClean="0"/>
              <a:t>Analyzing Non-selecting Iterations</a:t>
            </a:r>
            <a:endParaRPr lang="en-US" sz="3600" dirty="0"/>
          </a:p>
        </p:txBody>
      </p:sp>
      <p:sp>
        <p:nvSpPr>
          <p:cNvPr id="4" name="Slide Number Placeholder 3"/>
          <p:cNvSpPr>
            <a:spLocks noGrp="1"/>
          </p:cNvSpPr>
          <p:nvPr>
            <p:ph type="sldNum" sz="quarter" idx="12"/>
          </p:nvPr>
        </p:nvSpPr>
        <p:spPr/>
        <p:txBody>
          <a:bodyPr/>
          <a:lstStyle/>
          <a:p>
            <a:fld id="{6D6A4B56-60CD-4619-9AC4-C81993084640}" type="slidenum">
              <a:rPr lang="en-US" smtClean="0"/>
              <a:pPr/>
              <a:t>12</a:t>
            </a:fld>
            <a:endParaRPr lang="en-US" dirty="0"/>
          </a:p>
        </p:txBody>
      </p:sp>
      <p:pic>
        <p:nvPicPr>
          <p:cNvPr id="5" name="Picture 1" descr="C:\Documents and Settings\moranfe\Local Settings\Temporary Internet Files\Content.IE5\93ZV37EP\MCj04326140000[1].png"/>
          <p:cNvPicPr>
            <a:picLocks noChangeAspect="1" noChangeArrowheads="1"/>
          </p:cNvPicPr>
          <p:nvPr/>
        </p:nvPicPr>
        <p:blipFill>
          <a:blip r:embed="rId2" cstate="print">
            <a:lum bright="-24000" contrast="30000"/>
          </a:blip>
          <a:srcRect/>
          <a:stretch>
            <a:fillRect/>
          </a:stretch>
        </p:blipFill>
        <p:spPr bwMode="auto">
          <a:xfrm>
            <a:off x="7560554" y="512898"/>
            <a:ext cx="899878" cy="899878"/>
          </a:xfrm>
          <a:prstGeom prst="rect">
            <a:avLst/>
          </a:prstGeom>
          <a:noFill/>
        </p:spPr>
      </p:pic>
      <p:sp>
        <p:nvSpPr>
          <p:cNvPr id="6" name="Rounded Rectangle 5"/>
          <p:cNvSpPr/>
          <p:nvPr/>
        </p:nvSpPr>
        <p:spPr>
          <a:xfrm>
            <a:off x="539552" y="1556792"/>
            <a:ext cx="8280920" cy="1152128"/>
          </a:xfrm>
          <a:prstGeom prst="roundRect">
            <a:avLst/>
          </a:prstGeom>
        </p:spPr>
        <p:style>
          <a:lnRef idx="1">
            <a:schemeClr val="accent5"/>
          </a:lnRef>
          <a:fillRef idx="2">
            <a:schemeClr val="accent5"/>
          </a:fillRef>
          <a:effectRef idx="1">
            <a:schemeClr val="accent5"/>
          </a:effectRef>
          <a:fontRef idx="minor">
            <a:schemeClr val="dk1"/>
          </a:fontRef>
        </p:style>
        <p:txBody>
          <a:bodyPr rtlCol="0" anchor="t" anchorCtr="0"/>
          <a:lstStyle/>
          <a:p>
            <a:pPr algn="just"/>
            <a:r>
              <a:rPr lang="en-US" sz="2400" dirty="0" smtClean="0"/>
              <a:t>The solution does not change:</a:t>
            </a:r>
          </a:p>
        </p:txBody>
      </p:sp>
      <p:grpSp>
        <p:nvGrpSpPr>
          <p:cNvPr id="10" name="Group 9"/>
          <p:cNvGrpSpPr/>
          <p:nvPr/>
        </p:nvGrpSpPr>
        <p:grpSpPr>
          <a:xfrm>
            <a:off x="3491880" y="2001034"/>
            <a:ext cx="2016224" cy="707886"/>
            <a:chOff x="3491880" y="2001034"/>
            <a:chExt cx="2016224" cy="707886"/>
          </a:xfrm>
        </p:grpSpPr>
        <p:pic>
          <p:nvPicPr>
            <p:cNvPr id="7" name="Picture 3" descr="C:\Users\Julia\AppData\Local\Microsoft\Windows\INetCache\IE\G8S0YYGX\coins2[1].png"/>
            <p:cNvPicPr>
              <a:picLocks noChangeAspect="1" noChangeArrowheads="1"/>
            </p:cNvPicPr>
            <p:nvPr/>
          </p:nvPicPr>
          <p:blipFill>
            <a:blip r:embed="rId3" cstate="print"/>
            <a:srcRect/>
            <a:stretch>
              <a:fillRect/>
            </a:stretch>
          </p:blipFill>
          <p:spPr bwMode="auto">
            <a:xfrm>
              <a:off x="3491880" y="2132856"/>
              <a:ext cx="1063503" cy="432048"/>
            </a:xfrm>
            <a:prstGeom prst="rect">
              <a:avLst/>
            </a:prstGeom>
            <a:noFill/>
          </p:spPr>
        </p:pic>
        <p:sp>
          <p:nvSpPr>
            <p:cNvPr id="8" name="Equal 7"/>
            <p:cNvSpPr/>
            <p:nvPr/>
          </p:nvSpPr>
          <p:spPr>
            <a:xfrm>
              <a:off x="4644008" y="2204864"/>
              <a:ext cx="360040" cy="360040"/>
            </a:xfrm>
            <a:prstGeom prst="mathEqual">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a:solidFill>
                  <a:schemeClr val="tx1"/>
                </a:solidFill>
              </a:endParaRPr>
            </a:p>
          </p:txBody>
        </p:sp>
        <p:sp>
          <p:nvSpPr>
            <p:cNvPr id="9" name="TextBox 8"/>
            <p:cNvSpPr txBox="1"/>
            <p:nvPr/>
          </p:nvSpPr>
          <p:spPr>
            <a:xfrm>
              <a:off x="5063752" y="2001034"/>
              <a:ext cx="444352" cy="707886"/>
            </a:xfrm>
            <a:prstGeom prst="rect">
              <a:avLst/>
            </a:prstGeom>
            <a:noFill/>
          </p:spPr>
          <p:txBody>
            <a:bodyPr wrap="none" rtlCol="0">
              <a:spAutoFit/>
            </a:bodyPr>
            <a:lstStyle/>
            <a:p>
              <a:r>
                <a:rPr lang="en-US" sz="4000" dirty="0" smtClean="0"/>
                <a:t>0</a:t>
              </a:r>
              <a:endParaRPr lang="en-US" sz="4000" dirty="0"/>
            </a:p>
          </p:txBody>
        </p:sp>
      </p:grpSp>
      <p:sp>
        <p:nvSpPr>
          <p:cNvPr id="12" name="Rounded Rectangle 11"/>
          <p:cNvSpPr/>
          <p:nvPr/>
        </p:nvSpPr>
        <p:spPr>
          <a:xfrm>
            <a:off x="4860032" y="2924944"/>
            <a:ext cx="3960440" cy="3384376"/>
          </a:xfrm>
          <a:prstGeom prst="roundRect">
            <a:avLst/>
          </a:prstGeom>
        </p:spPr>
        <p:style>
          <a:lnRef idx="1">
            <a:schemeClr val="accent5"/>
          </a:lnRef>
          <a:fillRef idx="2">
            <a:schemeClr val="accent5"/>
          </a:fillRef>
          <a:effectRef idx="1">
            <a:schemeClr val="accent5"/>
          </a:effectRef>
          <a:fontRef idx="minor">
            <a:schemeClr val="dk1"/>
          </a:fontRef>
        </p:style>
        <p:txBody>
          <a:bodyPr rtlCol="0" anchor="t" anchorCtr="0"/>
          <a:lstStyle/>
          <a:p>
            <a:pPr algn="ctr"/>
            <a:r>
              <a:rPr lang="en-US" sz="2400" b="1" u="sng" dirty="0" smtClean="0"/>
              <a:t>Greedy picks incorrectly</a:t>
            </a:r>
          </a:p>
          <a:p>
            <a:pPr marL="233363" indent="-233363">
              <a:buFont typeface="Arial" pitchFamily="34" charset="0"/>
              <a:buChar char="•"/>
            </a:pPr>
            <a:r>
              <a:rPr lang="en-US" sz="2400" dirty="0" smtClean="0"/>
              <a:t>The dismissal does not change the current optimal solution.</a:t>
            </a:r>
          </a:p>
        </p:txBody>
      </p:sp>
      <p:grpSp>
        <p:nvGrpSpPr>
          <p:cNvPr id="16" name="Group 15"/>
          <p:cNvGrpSpPr/>
          <p:nvPr/>
        </p:nvGrpSpPr>
        <p:grpSpPr>
          <a:xfrm>
            <a:off x="5796136" y="4953362"/>
            <a:ext cx="2016224" cy="707886"/>
            <a:chOff x="5796136" y="4953362"/>
            <a:chExt cx="2016224" cy="707886"/>
          </a:xfrm>
        </p:grpSpPr>
        <p:pic>
          <p:nvPicPr>
            <p:cNvPr id="13" name="Picture 4" descr="C:\Users\Julia\AppData\Local\Microsoft\Windows\INetCache\IE\JDBY80EK\tree-42301_640[1].png"/>
            <p:cNvPicPr>
              <a:picLocks noChangeAspect="1" noChangeArrowheads="1"/>
            </p:cNvPicPr>
            <p:nvPr/>
          </p:nvPicPr>
          <p:blipFill>
            <a:blip r:embed="rId4" cstate="print"/>
            <a:srcRect/>
            <a:stretch>
              <a:fillRect/>
            </a:stretch>
          </p:blipFill>
          <p:spPr bwMode="auto">
            <a:xfrm>
              <a:off x="5796136" y="5085184"/>
              <a:ext cx="1008112" cy="504056"/>
            </a:xfrm>
            <a:prstGeom prst="rect">
              <a:avLst/>
            </a:prstGeom>
            <a:noFill/>
          </p:spPr>
        </p:pic>
        <p:sp>
          <p:nvSpPr>
            <p:cNvPr id="14" name="Equal 13"/>
            <p:cNvSpPr/>
            <p:nvPr/>
          </p:nvSpPr>
          <p:spPr>
            <a:xfrm>
              <a:off x="6948264" y="5157192"/>
              <a:ext cx="360040" cy="360040"/>
            </a:xfrm>
            <a:prstGeom prst="mathEqual">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a:solidFill>
                  <a:schemeClr val="tx1"/>
                </a:solidFill>
              </a:endParaRPr>
            </a:p>
          </p:txBody>
        </p:sp>
        <p:sp>
          <p:nvSpPr>
            <p:cNvPr id="15" name="TextBox 14"/>
            <p:cNvSpPr txBox="1"/>
            <p:nvPr/>
          </p:nvSpPr>
          <p:spPr>
            <a:xfrm>
              <a:off x="7368008" y="4953362"/>
              <a:ext cx="444352" cy="707886"/>
            </a:xfrm>
            <a:prstGeom prst="rect">
              <a:avLst/>
            </a:prstGeom>
            <a:noFill/>
          </p:spPr>
          <p:txBody>
            <a:bodyPr wrap="none" rtlCol="0">
              <a:spAutoFit/>
            </a:bodyPr>
            <a:lstStyle/>
            <a:p>
              <a:r>
                <a:rPr lang="en-US" sz="4000" dirty="0" smtClean="0"/>
                <a:t>0</a:t>
              </a:r>
              <a:endParaRPr lang="en-US" sz="4000" dirty="0"/>
            </a:p>
          </p:txBody>
        </p:sp>
      </p:grpSp>
      <p:sp>
        <p:nvSpPr>
          <p:cNvPr id="17" name="Rounded Rectangle 16"/>
          <p:cNvSpPr/>
          <p:nvPr/>
        </p:nvSpPr>
        <p:spPr>
          <a:xfrm>
            <a:off x="467544" y="2924944"/>
            <a:ext cx="3960440" cy="3384376"/>
          </a:xfrm>
          <a:prstGeom prst="roundRect">
            <a:avLst/>
          </a:prstGeom>
        </p:spPr>
        <p:style>
          <a:lnRef idx="1">
            <a:schemeClr val="accent5"/>
          </a:lnRef>
          <a:fillRef idx="2">
            <a:schemeClr val="accent5"/>
          </a:fillRef>
          <a:effectRef idx="1">
            <a:schemeClr val="accent5"/>
          </a:effectRef>
          <a:fontRef idx="minor">
            <a:schemeClr val="dk1"/>
          </a:fontRef>
        </p:style>
        <p:txBody>
          <a:bodyPr rtlCol="0" anchor="t" anchorCtr="0"/>
          <a:lstStyle/>
          <a:p>
            <a:pPr algn="ctr"/>
            <a:r>
              <a:rPr lang="en-US" sz="2400" b="1" u="sng" dirty="0" smtClean="0"/>
              <a:t>Greedy picks correctly</a:t>
            </a:r>
          </a:p>
          <a:p>
            <a:pPr marL="233363" indent="-233363">
              <a:buFont typeface="Arial" pitchFamily="34" charset="0"/>
              <a:buChar char="•"/>
            </a:pPr>
            <a:r>
              <a:rPr lang="en-US" sz="2400" dirty="0" smtClean="0"/>
              <a:t>The dismissal removes an element from the current optimal solution.</a:t>
            </a:r>
          </a:p>
          <a:p>
            <a:pPr marL="233363" indent="-233363">
              <a:buFont typeface="Arial" pitchFamily="34" charset="0"/>
              <a:buChar char="•"/>
            </a:pPr>
            <a:r>
              <a:rPr lang="en-US" sz="2400" dirty="0" smtClean="0"/>
              <a:t>Let </a:t>
            </a:r>
            <a:r>
              <a:rPr lang="en-US" sz="2400" i="1" dirty="0" smtClean="0"/>
              <a:t>e</a:t>
            </a:r>
            <a:r>
              <a:rPr lang="en-US" sz="2400" dirty="0" smtClean="0"/>
              <a:t> denote the element greedy tries to select.</a:t>
            </a:r>
          </a:p>
        </p:txBody>
      </p:sp>
      <p:grpSp>
        <p:nvGrpSpPr>
          <p:cNvPr id="23" name="Group 22"/>
          <p:cNvGrpSpPr/>
          <p:nvPr/>
        </p:nvGrpSpPr>
        <p:grpSpPr>
          <a:xfrm>
            <a:off x="1331640" y="5301208"/>
            <a:ext cx="2469875" cy="720080"/>
            <a:chOff x="1331640" y="5445224"/>
            <a:chExt cx="2469875" cy="720080"/>
          </a:xfrm>
        </p:grpSpPr>
        <p:grpSp>
          <p:nvGrpSpPr>
            <p:cNvPr id="18" name="Group 17"/>
            <p:cNvGrpSpPr/>
            <p:nvPr/>
          </p:nvGrpSpPr>
          <p:grpSpPr>
            <a:xfrm>
              <a:off x="1331640" y="5445224"/>
              <a:ext cx="2469875" cy="707886"/>
              <a:chOff x="5796136" y="4953362"/>
              <a:chExt cx="2469875" cy="707886"/>
            </a:xfrm>
          </p:grpSpPr>
          <p:pic>
            <p:nvPicPr>
              <p:cNvPr id="19" name="Picture 4" descr="C:\Users\Julia\AppData\Local\Microsoft\Windows\INetCache\IE\JDBY80EK\tree-42301_640[1].png"/>
              <p:cNvPicPr>
                <a:picLocks noChangeAspect="1" noChangeArrowheads="1"/>
              </p:cNvPicPr>
              <p:nvPr/>
            </p:nvPicPr>
            <p:blipFill>
              <a:blip r:embed="rId4" cstate="print"/>
              <a:srcRect/>
              <a:stretch>
                <a:fillRect/>
              </a:stretch>
            </p:blipFill>
            <p:spPr bwMode="auto">
              <a:xfrm>
                <a:off x="5796136" y="5085184"/>
                <a:ext cx="1008112" cy="504056"/>
              </a:xfrm>
              <a:prstGeom prst="rect">
                <a:avLst/>
              </a:prstGeom>
              <a:noFill/>
            </p:spPr>
          </p:pic>
          <p:sp>
            <p:nvSpPr>
              <p:cNvPr id="21" name="TextBox 20"/>
              <p:cNvSpPr txBox="1"/>
              <p:nvPr/>
            </p:nvSpPr>
            <p:spPr>
              <a:xfrm>
                <a:off x="7368008" y="4953362"/>
                <a:ext cx="898003" cy="707886"/>
              </a:xfrm>
              <a:prstGeom prst="rect">
                <a:avLst/>
              </a:prstGeom>
              <a:noFill/>
            </p:spPr>
            <p:txBody>
              <a:bodyPr wrap="none" rtlCol="0">
                <a:spAutoFit/>
              </a:bodyPr>
              <a:lstStyle/>
              <a:p>
                <a:r>
                  <a:rPr lang="en-US" sz="4000" i="1" dirty="0" smtClean="0"/>
                  <a:t>f</a:t>
                </a:r>
                <a:r>
                  <a:rPr lang="en-US" sz="4000" dirty="0" smtClean="0"/>
                  <a:t>(</a:t>
                </a:r>
                <a:r>
                  <a:rPr lang="en-US" sz="4000" i="1" dirty="0" smtClean="0"/>
                  <a:t>e</a:t>
                </a:r>
                <a:r>
                  <a:rPr lang="en-US" sz="4000" dirty="0" smtClean="0"/>
                  <a:t>)</a:t>
                </a:r>
                <a:endParaRPr lang="en-US" sz="4000" dirty="0"/>
              </a:p>
            </p:txBody>
          </p:sp>
        </p:grpSp>
        <p:sp>
          <p:nvSpPr>
            <p:cNvPr id="22" name="TextBox 21"/>
            <p:cNvSpPr txBox="1"/>
            <p:nvPr/>
          </p:nvSpPr>
          <p:spPr>
            <a:xfrm>
              <a:off x="2446070" y="5518973"/>
              <a:ext cx="469746" cy="646331"/>
            </a:xfrm>
            <a:prstGeom prst="rect">
              <a:avLst/>
            </a:prstGeom>
            <a:noFill/>
          </p:spPr>
          <p:txBody>
            <a:bodyPr wrap="square" rtlCol="0">
              <a:spAutoFit/>
              <a:scene3d>
                <a:camera prst="orthographicFront"/>
                <a:lightRig rig="threePt" dir="t"/>
              </a:scene3d>
              <a:sp3d extrusionH="57150">
                <a:bevelT w="38100" h="38100"/>
              </a:sp3d>
            </a:bodyPr>
            <a:lstStyle/>
            <a:p>
              <a:r>
                <a:rPr lang="en-US" sz="3600" dirty="0" smtClean="0">
                  <a:ln>
                    <a:solidFill>
                      <a:schemeClr val="accent6">
                        <a:lumMod val="75000"/>
                      </a:schemeClr>
                    </a:solidFill>
                  </a:ln>
                  <a:solidFill>
                    <a:schemeClr val="accent6"/>
                  </a:solidFill>
                  <a:latin typeface="Gill Sans Ultra Bold" pitchFamily="34" charset="0"/>
                </a:rPr>
                <a:t>≤</a:t>
              </a:r>
              <a:endParaRPr lang="en-US" sz="3600" dirty="0">
                <a:ln>
                  <a:solidFill>
                    <a:schemeClr val="accent6">
                      <a:lumMod val="75000"/>
                    </a:schemeClr>
                  </a:solidFill>
                </a:ln>
                <a:solidFill>
                  <a:schemeClr val="accent6"/>
                </a:solidFill>
                <a:latin typeface="Gill Sans Ultra Bold" pitchFamily="34"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bg/>
                                          </p:spTgt>
                                        </p:tgtEl>
                                        <p:attrNameLst>
                                          <p:attrName>style.visibility</p:attrName>
                                        </p:attrNameLst>
                                      </p:cBhvr>
                                      <p:to>
                                        <p:strVal val="visible"/>
                                      </p:to>
                                    </p:set>
                                    <p:animEffect transition="in" filter="dissolve">
                                      <p:cBhvr>
                                        <p:cTn id="7" dur="500"/>
                                        <p:tgtEl>
                                          <p:spTgt spid="6">
                                            <p:bg/>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6">
                                            <p:txEl>
                                              <p:pRg st="0" end="0"/>
                                            </p:txEl>
                                          </p:spTgt>
                                        </p:tgtEl>
                                        <p:attrNameLst>
                                          <p:attrName>style.visibility</p:attrName>
                                        </p:attrNameLst>
                                      </p:cBhvr>
                                      <p:to>
                                        <p:strVal val="visible"/>
                                      </p:to>
                                    </p:set>
                                    <p:animEffect transition="in" filter="dissolve">
                                      <p:cBhvr>
                                        <p:cTn id="10" dur="500"/>
                                        <p:tgtEl>
                                          <p:spTgt spid="6">
                                            <p:txEl>
                                              <p:pRg st="0" end="0"/>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dissolve">
                                      <p:cBhvr>
                                        <p:cTn id="13" dur="500"/>
                                        <p:tgtEl>
                                          <p:spTgt spid="10"/>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12">
                                            <p:bg/>
                                          </p:spTgt>
                                        </p:tgtEl>
                                        <p:attrNameLst>
                                          <p:attrName>style.visibility</p:attrName>
                                        </p:attrNameLst>
                                      </p:cBhvr>
                                      <p:to>
                                        <p:strVal val="visible"/>
                                      </p:to>
                                    </p:set>
                                    <p:animEffect transition="in" filter="dissolve">
                                      <p:cBhvr>
                                        <p:cTn id="18" dur="500"/>
                                        <p:tgtEl>
                                          <p:spTgt spid="12">
                                            <p:bg/>
                                          </p:spTgt>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12">
                                            <p:txEl>
                                              <p:pRg st="0" end="0"/>
                                            </p:txEl>
                                          </p:spTgt>
                                        </p:tgtEl>
                                        <p:attrNameLst>
                                          <p:attrName>style.visibility</p:attrName>
                                        </p:attrNameLst>
                                      </p:cBhvr>
                                      <p:to>
                                        <p:strVal val="visible"/>
                                      </p:to>
                                    </p:set>
                                    <p:animEffect transition="in" filter="dissolve">
                                      <p:cBhvr>
                                        <p:cTn id="21" dur="500"/>
                                        <p:tgtEl>
                                          <p:spTgt spid="12">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grpId="0" nodeType="clickEffect">
                                  <p:stCondLst>
                                    <p:cond delay="0"/>
                                  </p:stCondLst>
                                  <p:childTnLst>
                                    <p:set>
                                      <p:cBhvr>
                                        <p:cTn id="25" dur="1" fill="hold">
                                          <p:stCondLst>
                                            <p:cond delay="0"/>
                                          </p:stCondLst>
                                        </p:cTn>
                                        <p:tgtEl>
                                          <p:spTgt spid="12">
                                            <p:txEl>
                                              <p:pRg st="1" end="1"/>
                                            </p:txEl>
                                          </p:spTgt>
                                        </p:tgtEl>
                                        <p:attrNameLst>
                                          <p:attrName>style.visibility</p:attrName>
                                        </p:attrNameLst>
                                      </p:cBhvr>
                                      <p:to>
                                        <p:strVal val="visible"/>
                                      </p:to>
                                    </p:set>
                                    <p:animEffect transition="in" filter="dissolve">
                                      <p:cBhvr>
                                        <p:cTn id="26" dur="500"/>
                                        <p:tgtEl>
                                          <p:spTgt spid="12">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nodeType="clickEffect">
                                  <p:stCondLst>
                                    <p:cond delay="0"/>
                                  </p:stCondLst>
                                  <p:childTnLst>
                                    <p:set>
                                      <p:cBhvr>
                                        <p:cTn id="30" dur="1" fill="hold">
                                          <p:stCondLst>
                                            <p:cond delay="0"/>
                                          </p:stCondLst>
                                        </p:cTn>
                                        <p:tgtEl>
                                          <p:spTgt spid="16"/>
                                        </p:tgtEl>
                                        <p:attrNameLst>
                                          <p:attrName>style.visibility</p:attrName>
                                        </p:attrNameLst>
                                      </p:cBhvr>
                                      <p:to>
                                        <p:strVal val="visible"/>
                                      </p:to>
                                    </p:set>
                                    <p:animEffect transition="in" filter="dissolve">
                                      <p:cBhvr>
                                        <p:cTn id="31" dur="500"/>
                                        <p:tgtEl>
                                          <p:spTgt spid="16"/>
                                        </p:tgtEl>
                                      </p:cBhvr>
                                    </p:animEffect>
                                  </p:childTnLst>
                                </p:cTn>
                              </p:par>
                            </p:childTnLst>
                          </p:cTn>
                        </p:par>
                      </p:childTnLst>
                    </p:cTn>
                  </p:par>
                  <p:par>
                    <p:cTn id="32" fill="hold">
                      <p:stCondLst>
                        <p:cond delay="indefinite"/>
                      </p:stCondLst>
                      <p:childTnLst>
                        <p:par>
                          <p:cTn id="33" fill="hold">
                            <p:stCondLst>
                              <p:cond delay="0"/>
                            </p:stCondLst>
                            <p:childTnLst>
                              <p:par>
                                <p:cTn id="34" presetID="9" presetClass="entr" presetSubtype="0" fill="hold" grpId="0" nodeType="clickEffect">
                                  <p:stCondLst>
                                    <p:cond delay="0"/>
                                  </p:stCondLst>
                                  <p:childTnLst>
                                    <p:set>
                                      <p:cBhvr>
                                        <p:cTn id="35" dur="1" fill="hold">
                                          <p:stCondLst>
                                            <p:cond delay="0"/>
                                          </p:stCondLst>
                                        </p:cTn>
                                        <p:tgtEl>
                                          <p:spTgt spid="17">
                                            <p:bg/>
                                          </p:spTgt>
                                        </p:tgtEl>
                                        <p:attrNameLst>
                                          <p:attrName>style.visibility</p:attrName>
                                        </p:attrNameLst>
                                      </p:cBhvr>
                                      <p:to>
                                        <p:strVal val="visible"/>
                                      </p:to>
                                    </p:set>
                                    <p:animEffect transition="in" filter="dissolve">
                                      <p:cBhvr>
                                        <p:cTn id="36" dur="500"/>
                                        <p:tgtEl>
                                          <p:spTgt spid="17">
                                            <p:bg/>
                                          </p:spTgt>
                                        </p:tgtEl>
                                      </p:cBhvr>
                                    </p:animEffect>
                                  </p:childTnLst>
                                </p:cTn>
                              </p:par>
                              <p:par>
                                <p:cTn id="37" presetID="9" presetClass="entr" presetSubtype="0" fill="hold" grpId="0" nodeType="withEffect">
                                  <p:stCondLst>
                                    <p:cond delay="0"/>
                                  </p:stCondLst>
                                  <p:childTnLst>
                                    <p:set>
                                      <p:cBhvr>
                                        <p:cTn id="38" dur="1" fill="hold">
                                          <p:stCondLst>
                                            <p:cond delay="0"/>
                                          </p:stCondLst>
                                        </p:cTn>
                                        <p:tgtEl>
                                          <p:spTgt spid="17">
                                            <p:txEl>
                                              <p:pRg st="0" end="0"/>
                                            </p:txEl>
                                          </p:spTgt>
                                        </p:tgtEl>
                                        <p:attrNameLst>
                                          <p:attrName>style.visibility</p:attrName>
                                        </p:attrNameLst>
                                      </p:cBhvr>
                                      <p:to>
                                        <p:strVal val="visible"/>
                                      </p:to>
                                    </p:set>
                                    <p:animEffect transition="in" filter="dissolve">
                                      <p:cBhvr>
                                        <p:cTn id="39" dur="500"/>
                                        <p:tgtEl>
                                          <p:spTgt spid="17">
                                            <p:txEl>
                                              <p:pRg st="0" end="0"/>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9" presetClass="entr" presetSubtype="0" fill="hold" grpId="0" nodeType="clickEffect">
                                  <p:stCondLst>
                                    <p:cond delay="0"/>
                                  </p:stCondLst>
                                  <p:childTnLst>
                                    <p:set>
                                      <p:cBhvr>
                                        <p:cTn id="43" dur="1" fill="hold">
                                          <p:stCondLst>
                                            <p:cond delay="0"/>
                                          </p:stCondLst>
                                        </p:cTn>
                                        <p:tgtEl>
                                          <p:spTgt spid="17">
                                            <p:txEl>
                                              <p:pRg st="1" end="1"/>
                                            </p:txEl>
                                          </p:spTgt>
                                        </p:tgtEl>
                                        <p:attrNameLst>
                                          <p:attrName>style.visibility</p:attrName>
                                        </p:attrNameLst>
                                      </p:cBhvr>
                                      <p:to>
                                        <p:strVal val="visible"/>
                                      </p:to>
                                    </p:set>
                                    <p:animEffect transition="in" filter="dissolve">
                                      <p:cBhvr>
                                        <p:cTn id="44" dur="500"/>
                                        <p:tgtEl>
                                          <p:spTgt spid="17">
                                            <p:txEl>
                                              <p:pRg st="1" end="1"/>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9" presetClass="entr" presetSubtype="0" fill="hold" grpId="0" nodeType="clickEffect">
                                  <p:stCondLst>
                                    <p:cond delay="0"/>
                                  </p:stCondLst>
                                  <p:childTnLst>
                                    <p:set>
                                      <p:cBhvr>
                                        <p:cTn id="48" dur="1" fill="hold">
                                          <p:stCondLst>
                                            <p:cond delay="0"/>
                                          </p:stCondLst>
                                        </p:cTn>
                                        <p:tgtEl>
                                          <p:spTgt spid="17">
                                            <p:txEl>
                                              <p:pRg st="2" end="2"/>
                                            </p:txEl>
                                          </p:spTgt>
                                        </p:tgtEl>
                                        <p:attrNameLst>
                                          <p:attrName>style.visibility</p:attrName>
                                        </p:attrNameLst>
                                      </p:cBhvr>
                                      <p:to>
                                        <p:strVal val="visible"/>
                                      </p:to>
                                    </p:set>
                                    <p:animEffect transition="in" filter="dissolve">
                                      <p:cBhvr>
                                        <p:cTn id="49" dur="500"/>
                                        <p:tgtEl>
                                          <p:spTgt spid="17">
                                            <p:txEl>
                                              <p:pRg st="2" end="2"/>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9" presetClass="entr" presetSubtype="0" fill="hold" nodeType="clickEffect">
                                  <p:stCondLst>
                                    <p:cond delay="0"/>
                                  </p:stCondLst>
                                  <p:childTnLst>
                                    <p:set>
                                      <p:cBhvr>
                                        <p:cTn id="53" dur="1" fill="hold">
                                          <p:stCondLst>
                                            <p:cond delay="0"/>
                                          </p:stCondLst>
                                        </p:cTn>
                                        <p:tgtEl>
                                          <p:spTgt spid="23"/>
                                        </p:tgtEl>
                                        <p:attrNameLst>
                                          <p:attrName>style.visibility</p:attrName>
                                        </p:attrNameLst>
                                      </p:cBhvr>
                                      <p:to>
                                        <p:strVal val="visible"/>
                                      </p:to>
                                    </p:set>
                                    <p:animEffect transition="in" filter="dissolve">
                                      <p:cBhvr>
                                        <p:cTn id="54"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allAtOnce" animBg="1"/>
      <p:bldP spid="12" grpId="0" uiExpand="1" build="allAtOnce" animBg="1"/>
      <p:bldP spid="17" grpId="0" build="allAtOnce"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Summing It All Up</a:t>
            </a:r>
            <a:endParaRPr lang="en-US" dirty="0"/>
          </a:p>
        </p:txBody>
      </p:sp>
      <p:sp>
        <p:nvSpPr>
          <p:cNvPr id="4" name="Slide Number Placeholder 3"/>
          <p:cNvSpPr>
            <a:spLocks noGrp="1"/>
          </p:cNvSpPr>
          <p:nvPr>
            <p:ph type="sldNum" sz="quarter" idx="12"/>
          </p:nvPr>
        </p:nvSpPr>
        <p:spPr/>
        <p:txBody>
          <a:bodyPr/>
          <a:lstStyle/>
          <a:p>
            <a:fld id="{6D6A4B56-60CD-4619-9AC4-C81993084640}" type="slidenum">
              <a:rPr lang="en-US" smtClean="0"/>
              <a:pPr/>
              <a:t>13</a:t>
            </a:fld>
            <a:endParaRPr lang="en-US" dirty="0"/>
          </a:p>
        </p:txBody>
      </p:sp>
      <p:sp>
        <p:nvSpPr>
          <p:cNvPr id="5" name="Rounded Rectangle 4"/>
          <p:cNvSpPr/>
          <p:nvPr/>
        </p:nvSpPr>
        <p:spPr>
          <a:xfrm>
            <a:off x="611560" y="1340768"/>
            <a:ext cx="8064896" cy="5256584"/>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dirty="0"/>
          </a:p>
        </p:txBody>
      </p:sp>
      <p:cxnSp>
        <p:nvCxnSpPr>
          <p:cNvPr id="7" name="Straight Connector 6"/>
          <p:cNvCxnSpPr/>
          <p:nvPr/>
        </p:nvCxnSpPr>
        <p:spPr>
          <a:xfrm>
            <a:off x="3707904" y="1484784"/>
            <a:ext cx="0" cy="4752528"/>
          </a:xfrm>
          <a:prstGeom prst="line">
            <a:avLst/>
          </a:prstGeom>
          <a:ln w="76200"/>
        </p:spPr>
        <p:style>
          <a:lnRef idx="1">
            <a:schemeClr val="accent6"/>
          </a:lnRef>
          <a:fillRef idx="0">
            <a:schemeClr val="accent6"/>
          </a:fillRef>
          <a:effectRef idx="0">
            <a:schemeClr val="accent6"/>
          </a:effectRef>
          <a:fontRef idx="minor">
            <a:schemeClr val="tx1"/>
          </a:fontRef>
        </p:style>
      </p:cxnSp>
      <p:cxnSp>
        <p:nvCxnSpPr>
          <p:cNvPr id="8" name="Straight Connector 7"/>
          <p:cNvCxnSpPr/>
          <p:nvPr/>
        </p:nvCxnSpPr>
        <p:spPr>
          <a:xfrm>
            <a:off x="6012160" y="1484784"/>
            <a:ext cx="0" cy="4752528"/>
          </a:xfrm>
          <a:prstGeom prst="line">
            <a:avLst/>
          </a:prstGeom>
          <a:ln w="76200"/>
        </p:spPr>
        <p:style>
          <a:lnRef idx="1">
            <a:schemeClr val="accent6"/>
          </a:lnRef>
          <a:fillRef idx="0">
            <a:schemeClr val="accent6"/>
          </a:fillRef>
          <a:effectRef idx="0">
            <a:schemeClr val="accent6"/>
          </a:effectRef>
          <a:fontRef idx="minor">
            <a:schemeClr val="tx1"/>
          </a:fontRef>
        </p:style>
      </p:cxnSp>
      <p:sp>
        <p:nvSpPr>
          <p:cNvPr id="9" name="Rectangle 8"/>
          <p:cNvSpPr/>
          <p:nvPr/>
        </p:nvSpPr>
        <p:spPr>
          <a:xfrm>
            <a:off x="3658833" y="1475492"/>
            <a:ext cx="2281319" cy="830997"/>
          </a:xfrm>
          <a:prstGeom prst="rect">
            <a:avLst/>
          </a:prstGeom>
        </p:spPr>
        <p:txBody>
          <a:bodyPr wrap="square">
            <a:spAutoFit/>
          </a:bodyPr>
          <a:lstStyle/>
          <a:p>
            <a:pPr algn="ctr"/>
            <a:r>
              <a:rPr lang="en-US" sz="2400" u="sng" dirty="0" smtClean="0"/>
              <a:t>Greedy picks correctly</a:t>
            </a:r>
          </a:p>
        </p:txBody>
      </p:sp>
      <p:sp>
        <p:nvSpPr>
          <p:cNvPr id="10" name="Rectangle 9"/>
          <p:cNvSpPr/>
          <p:nvPr/>
        </p:nvSpPr>
        <p:spPr>
          <a:xfrm>
            <a:off x="6107105" y="1484784"/>
            <a:ext cx="2281319" cy="830997"/>
          </a:xfrm>
          <a:prstGeom prst="rect">
            <a:avLst/>
          </a:prstGeom>
        </p:spPr>
        <p:txBody>
          <a:bodyPr wrap="square">
            <a:spAutoFit/>
          </a:bodyPr>
          <a:lstStyle/>
          <a:p>
            <a:pPr algn="ctr"/>
            <a:r>
              <a:rPr lang="en-US" sz="2400" u="sng" dirty="0" smtClean="0"/>
              <a:t>Greedy picks incorrectly</a:t>
            </a:r>
          </a:p>
        </p:txBody>
      </p:sp>
      <p:cxnSp>
        <p:nvCxnSpPr>
          <p:cNvPr id="11" name="Straight Connector 10"/>
          <p:cNvCxnSpPr/>
          <p:nvPr/>
        </p:nvCxnSpPr>
        <p:spPr>
          <a:xfrm flipH="1">
            <a:off x="899592" y="2420888"/>
            <a:ext cx="7488832" cy="0"/>
          </a:xfrm>
          <a:prstGeom prst="line">
            <a:avLst/>
          </a:prstGeom>
          <a:ln w="76200"/>
        </p:spPr>
        <p:style>
          <a:lnRef idx="1">
            <a:schemeClr val="accent6"/>
          </a:lnRef>
          <a:fillRef idx="0">
            <a:schemeClr val="accent6"/>
          </a:fillRef>
          <a:effectRef idx="0">
            <a:schemeClr val="accent6"/>
          </a:effectRef>
          <a:fontRef idx="minor">
            <a:schemeClr val="tx1"/>
          </a:fontRef>
        </p:style>
      </p:cxnSp>
      <p:sp>
        <p:nvSpPr>
          <p:cNvPr id="13" name="TextBox 12"/>
          <p:cNvSpPr txBox="1"/>
          <p:nvPr/>
        </p:nvSpPr>
        <p:spPr>
          <a:xfrm>
            <a:off x="683568" y="4150821"/>
            <a:ext cx="3024336" cy="830997"/>
          </a:xfrm>
          <a:prstGeom prst="rect">
            <a:avLst/>
          </a:prstGeom>
          <a:noFill/>
        </p:spPr>
        <p:txBody>
          <a:bodyPr wrap="square" rtlCol="0">
            <a:spAutoFit/>
          </a:bodyPr>
          <a:lstStyle/>
          <a:p>
            <a:pPr algn="ctr"/>
            <a:r>
              <a:rPr lang="en-US" sz="2400" dirty="0" smtClean="0"/>
              <a:t>Non-selecting iteration (probability 1 – </a:t>
            </a:r>
            <a:r>
              <a:rPr lang="en-US" sz="2400" i="1" dirty="0" smtClean="0"/>
              <a:t>p</a:t>
            </a:r>
            <a:r>
              <a:rPr lang="en-US" sz="2400" dirty="0" smtClean="0"/>
              <a:t>)</a:t>
            </a:r>
            <a:endParaRPr lang="en-US" sz="2400" dirty="0"/>
          </a:p>
        </p:txBody>
      </p:sp>
      <p:sp>
        <p:nvSpPr>
          <p:cNvPr id="14" name="TextBox 13"/>
          <p:cNvSpPr txBox="1"/>
          <p:nvPr/>
        </p:nvSpPr>
        <p:spPr>
          <a:xfrm>
            <a:off x="683568" y="2708920"/>
            <a:ext cx="3024336" cy="830997"/>
          </a:xfrm>
          <a:prstGeom prst="rect">
            <a:avLst/>
          </a:prstGeom>
          <a:noFill/>
        </p:spPr>
        <p:txBody>
          <a:bodyPr wrap="square" rtlCol="0">
            <a:spAutoFit/>
          </a:bodyPr>
          <a:lstStyle/>
          <a:p>
            <a:pPr algn="ctr"/>
            <a:r>
              <a:rPr lang="en-US" sz="2400" dirty="0" smtClean="0"/>
              <a:t>Selecting iteration (probability </a:t>
            </a:r>
            <a:r>
              <a:rPr lang="en-US" sz="2400" i="1" dirty="0" smtClean="0"/>
              <a:t>p</a:t>
            </a:r>
            <a:r>
              <a:rPr lang="en-US" sz="2400" dirty="0" smtClean="0"/>
              <a:t>)</a:t>
            </a:r>
            <a:endParaRPr lang="en-US" sz="2400" dirty="0"/>
          </a:p>
        </p:txBody>
      </p:sp>
      <p:cxnSp>
        <p:nvCxnSpPr>
          <p:cNvPr id="15" name="Straight Connector 14"/>
          <p:cNvCxnSpPr/>
          <p:nvPr/>
        </p:nvCxnSpPr>
        <p:spPr>
          <a:xfrm flipH="1">
            <a:off x="899592" y="3789040"/>
            <a:ext cx="7488832" cy="0"/>
          </a:xfrm>
          <a:prstGeom prst="line">
            <a:avLst/>
          </a:prstGeom>
          <a:ln w="76200"/>
        </p:spPr>
        <p:style>
          <a:lnRef idx="1">
            <a:schemeClr val="accent6"/>
          </a:lnRef>
          <a:fillRef idx="0">
            <a:schemeClr val="accent6"/>
          </a:fillRef>
          <a:effectRef idx="0">
            <a:schemeClr val="accent6"/>
          </a:effectRef>
          <a:fontRef idx="minor">
            <a:schemeClr val="tx1"/>
          </a:fontRef>
        </p:style>
      </p:cxnSp>
      <p:cxnSp>
        <p:nvCxnSpPr>
          <p:cNvPr id="16" name="Straight Connector 15"/>
          <p:cNvCxnSpPr/>
          <p:nvPr/>
        </p:nvCxnSpPr>
        <p:spPr>
          <a:xfrm flipH="1">
            <a:off x="899592" y="5157192"/>
            <a:ext cx="7488832" cy="0"/>
          </a:xfrm>
          <a:prstGeom prst="line">
            <a:avLst/>
          </a:prstGeom>
          <a:ln w="76200"/>
        </p:spPr>
        <p:style>
          <a:lnRef idx="1">
            <a:schemeClr val="accent6"/>
          </a:lnRef>
          <a:fillRef idx="0">
            <a:schemeClr val="accent6"/>
          </a:fillRef>
          <a:effectRef idx="0">
            <a:schemeClr val="accent6"/>
          </a:effectRef>
          <a:fontRef idx="minor">
            <a:schemeClr val="tx1"/>
          </a:fontRef>
        </p:style>
      </p:cxnSp>
      <p:sp>
        <p:nvSpPr>
          <p:cNvPr id="17" name="TextBox 16"/>
          <p:cNvSpPr txBox="1"/>
          <p:nvPr/>
        </p:nvSpPr>
        <p:spPr>
          <a:xfrm>
            <a:off x="683568" y="5589240"/>
            <a:ext cx="3024336" cy="461665"/>
          </a:xfrm>
          <a:prstGeom prst="rect">
            <a:avLst/>
          </a:prstGeom>
          <a:noFill/>
        </p:spPr>
        <p:txBody>
          <a:bodyPr wrap="square" rtlCol="0">
            <a:spAutoFit/>
          </a:bodyPr>
          <a:lstStyle/>
          <a:p>
            <a:pPr algn="ctr"/>
            <a:r>
              <a:rPr lang="en-US" sz="2400" dirty="0" smtClean="0"/>
              <a:t>Expectation</a:t>
            </a:r>
            <a:endParaRPr lang="en-US" sz="2400" dirty="0"/>
          </a:p>
        </p:txBody>
      </p:sp>
      <p:grpSp>
        <p:nvGrpSpPr>
          <p:cNvPr id="25" name="Group 24"/>
          <p:cNvGrpSpPr/>
          <p:nvPr/>
        </p:nvGrpSpPr>
        <p:grpSpPr>
          <a:xfrm>
            <a:off x="3851920" y="2492896"/>
            <a:ext cx="1944216" cy="1088831"/>
            <a:chOff x="3851920" y="2492896"/>
            <a:chExt cx="1944216" cy="1088831"/>
          </a:xfrm>
        </p:grpSpPr>
        <p:grpSp>
          <p:nvGrpSpPr>
            <p:cNvPr id="18" name="Group 17"/>
            <p:cNvGrpSpPr/>
            <p:nvPr/>
          </p:nvGrpSpPr>
          <p:grpSpPr>
            <a:xfrm>
              <a:off x="3851920" y="2492896"/>
              <a:ext cx="1944216" cy="504056"/>
              <a:chOff x="1043608" y="4725144"/>
              <a:chExt cx="2664296" cy="504056"/>
            </a:xfrm>
          </p:grpSpPr>
          <p:pic>
            <p:nvPicPr>
              <p:cNvPr id="19" name="Picture 3" descr="C:\Users\Julia\AppData\Local\Microsoft\Windows\INetCache\IE\G8S0YYGX\coins2[1].png"/>
              <p:cNvPicPr>
                <a:picLocks noChangeAspect="1" noChangeArrowheads="1"/>
              </p:cNvPicPr>
              <p:nvPr/>
            </p:nvPicPr>
            <p:blipFill>
              <a:blip r:embed="rId2" cstate="print"/>
              <a:srcRect/>
              <a:stretch>
                <a:fillRect/>
              </a:stretch>
            </p:blipFill>
            <p:spPr bwMode="auto">
              <a:xfrm>
                <a:off x="1043608" y="4797152"/>
                <a:ext cx="1063503" cy="432048"/>
              </a:xfrm>
              <a:prstGeom prst="rect">
                <a:avLst/>
              </a:prstGeom>
              <a:noFill/>
            </p:spPr>
          </p:pic>
          <p:sp>
            <p:nvSpPr>
              <p:cNvPr id="20" name="Equal 19"/>
              <p:cNvSpPr/>
              <p:nvPr/>
            </p:nvSpPr>
            <p:spPr>
              <a:xfrm>
                <a:off x="2195736" y="4869160"/>
                <a:ext cx="360040" cy="360040"/>
              </a:xfrm>
              <a:prstGeom prst="mathEqual">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a:solidFill>
                    <a:schemeClr val="tx1"/>
                  </a:solidFill>
                </a:endParaRPr>
              </a:p>
            </p:txBody>
          </p:sp>
          <p:pic>
            <p:nvPicPr>
              <p:cNvPr id="21" name="Picture 4" descr="C:\Users\Julia\AppData\Local\Microsoft\Windows\INetCache\IE\JDBY80EK\tree-42301_640[1].png"/>
              <p:cNvPicPr>
                <a:picLocks noChangeAspect="1" noChangeArrowheads="1"/>
              </p:cNvPicPr>
              <p:nvPr/>
            </p:nvPicPr>
            <p:blipFill>
              <a:blip r:embed="rId3" cstate="print"/>
              <a:srcRect/>
              <a:stretch>
                <a:fillRect/>
              </a:stretch>
            </p:blipFill>
            <p:spPr bwMode="auto">
              <a:xfrm>
                <a:off x="2699792" y="4725144"/>
                <a:ext cx="1008112" cy="504056"/>
              </a:xfrm>
              <a:prstGeom prst="rect">
                <a:avLst/>
              </a:prstGeom>
              <a:noFill/>
            </p:spPr>
          </p:pic>
        </p:grpSp>
        <p:sp>
          <p:nvSpPr>
            <p:cNvPr id="22" name="Equal 21"/>
            <p:cNvSpPr/>
            <p:nvPr/>
          </p:nvSpPr>
          <p:spPr>
            <a:xfrm>
              <a:off x="4700093" y="3162881"/>
              <a:ext cx="262732" cy="360040"/>
            </a:xfrm>
            <a:prstGeom prst="mathEqual">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a:solidFill>
                  <a:schemeClr val="tx1"/>
                </a:solidFill>
              </a:endParaRPr>
            </a:p>
          </p:txBody>
        </p:sp>
        <p:sp>
          <p:nvSpPr>
            <p:cNvPr id="23" name="TextBox 22"/>
            <p:cNvSpPr txBox="1"/>
            <p:nvPr/>
          </p:nvSpPr>
          <p:spPr>
            <a:xfrm>
              <a:off x="5040801" y="2996952"/>
              <a:ext cx="755335" cy="584775"/>
            </a:xfrm>
            <a:prstGeom prst="rect">
              <a:avLst/>
            </a:prstGeom>
            <a:noFill/>
          </p:spPr>
          <p:txBody>
            <a:bodyPr wrap="none" rtlCol="0">
              <a:spAutoFit/>
            </a:bodyPr>
            <a:lstStyle/>
            <a:p>
              <a:r>
                <a:rPr lang="en-US" sz="3200" i="1" dirty="0" smtClean="0"/>
                <a:t>f</a:t>
              </a:r>
              <a:r>
                <a:rPr lang="en-US" sz="3200" dirty="0" smtClean="0"/>
                <a:t>(</a:t>
              </a:r>
              <a:r>
                <a:rPr lang="en-US" sz="3200" i="1" dirty="0" smtClean="0"/>
                <a:t>e</a:t>
              </a:r>
              <a:r>
                <a:rPr lang="en-US" sz="3200" dirty="0" smtClean="0"/>
                <a:t>)</a:t>
              </a:r>
              <a:endParaRPr lang="en-US" sz="3200" dirty="0"/>
            </a:p>
          </p:txBody>
        </p:sp>
      </p:grpSp>
      <p:grpSp>
        <p:nvGrpSpPr>
          <p:cNvPr id="26" name="Group 25"/>
          <p:cNvGrpSpPr/>
          <p:nvPr/>
        </p:nvGrpSpPr>
        <p:grpSpPr>
          <a:xfrm>
            <a:off x="6228184" y="3933056"/>
            <a:ext cx="1944216" cy="1088831"/>
            <a:chOff x="3851920" y="2492896"/>
            <a:chExt cx="1944216" cy="1088831"/>
          </a:xfrm>
        </p:grpSpPr>
        <p:grpSp>
          <p:nvGrpSpPr>
            <p:cNvPr id="27" name="Group 17"/>
            <p:cNvGrpSpPr/>
            <p:nvPr/>
          </p:nvGrpSpPr>
          <p:grpSpPr>
            <a:xfrm>
              <a:off x="3851920" y="2492896"/>
              <a:ext cx="1944216" cy="504056"/>
              <a:chOff x="1043608" y="4725144"/>
              <a:chExt cx="2664296" cy="504056"/>
            </a:xfrm>
          </p:grpSpPr>
          <p:pic>
            <p:nvPicPr>
              <p:cNvPr id="30" name="Picture 3" descr="C:\Users\Julia\AppData\Local\Microsoft\Windows\INetCache\IE\G8S0YYGX\coins2[1].png"/>
              <p:cNvPicPr>
                <a:picLocks noChangeAspect="1" noChangeArrowheads="1"/>
              </p:cNvPicPr>
              <p:nvPr/>
            </p:nvPicPr>
            <p:blipFill>
              <a:blip r:embed="rId2" cstate="print"/>
              <a:srcRect/>
              <a:stretch>
                <a:fillRect/>
              </a:stretch>
            </p:blipFill>
            <p:spPr bwMode="auto">
              <a:xfrm>
                <a:off x="1043608" y="4797152"/>
                <a:ext cx="1063503" cy="432048"/>
              </a:xfrm>
              <a:prstGeom prst="rect">
                <a:avLst/>
              </a:prstGeom>
              <a:noFill/>
            </p:spPr>
          </p:pic>
          <p:sp>
            <p:nvSpPr>
              <p:cNvPr id="31" name="Equal 30"/>
              <p:cNvSpPr/>
              <p:nvPr/>
            </p:nvSpPr>
            <p:spPr>
              <a:xfrm>
                <a:off x="2195736" y="4869160"/>
                <a:ext cx="360040" cy="360040"/>
              </a:xfrm>
              <a:prstGeom prst="mathEqual">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a:solidFill>
                    <a:schemeClr val="tx1"/>
                  </a:solidFill>
                </a:endParaRPr>
              </a:p>
            </p:txBody>
          </p:sp>
          <p:pic>
            <p:nvPicPr>
              <p:cNvPr id="32" name="Picture 4" descr="C:\Users\Julia\AppData\Local\Microsoft\Windows\INetCache\IE\JDBY80EK\tree-42301_640[1].png"/>
              <p:cNvPicPr>
                <a:picLocks noChangeAspect="1" noChangeArrowheads="1"/>
              </p:cNvPicPr>
              <p:nvPr/>
            </p:nvPicPr>
            <p:blipFill>
              <a:blip r:embed="rId3" cstate="print"/>
              <a:srcRect/>
              <a:stretch>
                <a:fillRect/>
              </a:stretch>
            </p:blipFill>
            <p:spPr bwMode="auto">
              <a:xfrm>
                <a:off x="2699792" y="4725144"/>
                <a:ext cx="1008112" cy="504056"/>
              </a:xfrm>
              <a:prstGeom prst="rect">
                <a:avLst/>
              </a:prstGeom>
              <a:noFill/>
            </p:spPr>
          </p:pic>
        </p:grpSp>
        <p:sp>
          <p:nvSpPr>
            <p:cNvPr id="28" name="Equal 27"/>
            <p:cNvSpPr/>
            <p:nvPr/>
          </p:nvSpPr>
          <p:spPr>
            <a:xfrm>
              <a:off x="4700093" y="3162881"/>
              <a:ext cx="262732" cy="360040"/>
            </a:xfrm>
            <a:prstGeom prst="mathEqual">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a:solidFill>
                  <a:schemeClr val="tx1"/>
                </a:solidFill>
              </a:endParaRPr>
            </a:p>
          </p:txBody>
        </p:sp>
        <p:sp>
          <p:nvSpPr>
            <p:cNvPr id="29" name="TextBox 28"/>
            <p:cNvSpPr txBox="1"/>
            <p:nvPr/>
          </p:nvSpPr>
          <p:spPr>
            <a:xfrm>
              <a:off x="5220072" y="2996952"/>
              <a:ext cx="393056" cy="584775"/>
            </a:xfrm>
            <a:prstGeom prst="rect">
              <a:avLst/>
            </a:prstGeom>
            <a:noFill/>
          </p:spPr>
          <p:txBody>
            <a:bodyPr wrap="none" rtlCol="0">
              <a:spAutoFit/>
            </a:bodyPr>
            <a:lstStyle/>
            <a:p>
              <a:r>
                <a:rPr lang="en-US" sz="3200" dirty="0" smtClean="0"/>
                <a:t>0</a:t>
              </a:r>
              <a:endParaRPr lang="en-US" sz="3200" dirty="0"/>
            </a:p>
          </p:txBody>
        </p:sp>
      </p:grpSp>
      <p:grpSp>
        <p:nvGrpSpPr>
          <p:cNvPr id="33" name="Group 32"/>
          <p:cNvGrpSpPr/>
          <p:nvPr/>
        </p:nvGrpSpPr>
        <p:grpSpPr>
          <a:xfrm>
            <a:off x="6156176" y="2757595"/>
            <a:ext cx="2287639" cy="599397"/>
            <a:chOff x="4824928" y="5589236"/>
            <a:chExt cx="3402863" cy="736558"/>
          </a:xfrm>
        </p:grpSpPr>
        <p:pic>
          <p:nvPicPr>
            <p:cNvPr id="34" name="Picture 4" descr="C:\Users\Julia\AppData\Local\Microsoft\Windows\INetCache\IE\JDBY80EK\tree-42301_640[1].png"/>
            <p:cNvPicPr>
              <a:picLocks noChangeAspect="1" noChangeArrowheads="1"/>
            </p:cNvPicPr>
            <p:nvPr/>
          </p:nvPicPr>
          <p:blipFill>
            <a:blip r:embed="rId3" cstate="print"/>
            <a:srcRect/>
            <a:stretch>
              <a:fillRect/>
            </a:stretch>
          </p:blipFill>
          <p:spPr bwMode="auto">
            <a:xfrm>
              <a:off x="4824928" y="5733253"/>
              <a:ext cx="1008111" cy="504056"/>
            </a:xfrm>
            <a:prstGeom prst="rect">
              <a:avLst/>
            </a:prstGeom>
            <a:noFill/>
          </p:spPr>
        </p:pic>
        <p:sp>
          <p:nvSpPr>
            <p:cNvPr id="35" name="Rectangle 34"/>
            <p:cNvSpPr/>
            <p:nvPr/>
          </p:nvSpPr>
          <p:spPr>
            <a:xfrm>
              <a:off x="6443923" y="5607204"/>
              <a:ext cx="844579" cy="718590"/>
            </a:xfrm>
            <a:prstGeom prst="rect">
              <a:avLst/>
            </a:prstGeom>
          </p:spPr>
          <p:txBody>
            <a:bodyPr wrap="none">
              <a:spAutoFit/>
            </a:bodyPr>
            <a:lstStyle/>
            <a:p>
              <a:r>
                <a:rPr lang="en-US" sz="3200" i="1" dirty="0" smtClean="0"/>
                <a:t>k</a:t>
              </a:r>
              <a:r>
                <a:rPr lang="en-US" sz="3200" dirty="0" smtClean="0"/>
                <a:t> ∙</a:t>
              </a:r>
              <a:endParaRPr lang="en-US" sz="3200" i="1" dirty="0"/>
            </a:p>
          </p:txBody>
        </p:sp>
        <p:pic>
          <p:nvPicPr>
            <p:cNvPr id="36" name="Picture 3" descr="C:\Users\Julia\AppData\Local\Microsoft\Windows\INetCache\IE\G8S0YYGX\coins2[1].png"/>
            <p:cNvPicPr>
              <a:picLocks noChangeAspect="1" noChangeArrowheads="1"/>
            </p:cNvPicPr>
            <p:nvPr/>
          </p:nvPicPr>
          <p:blipFill>
            <a:blip r:embed="rId2" cstate="print"/>
            <a:srcRect/>
            <a:stretch>
              <a:fillRect/>
            </a:stretch>
          </p:blipFill>
          <p:spPr bwMode="auto">
            <a:xfrm>
              <a:off x="7164288" y="5805261"/>
              <a:ext cx="1063503" cy="432047"/>
            </a:xfrm>
            <a:prstGeom prst="rect">
              <a:avLst/>
            </a:prstGeom>
            <a:noFill/>
          </p:spPr>
        </p:pic>
        <p:sp>
          <p:nvSpPr>
            <p:cNvPr id="37" name="TextBox 36"/>
            <p:cNvSpPr txBox="1"/>
            <p:nvPr/>
          </p:nvSpPr>
          <p:spPr>
            <a:xfrm>
              <a:off x="5896047" y="5589236"/>
              <a:ext cx="469747" cy="646331"/>
            </a:xfrm>
            <a:prstGeom prst="rect">
              <a:avLst/>
            </a:prstGeom>
            <a:noFill/>
          </p:spPr>
          <p:txBody>
            <a:bodyPr wrap="square" rtlCol="0">
              <a:spAutoFit/>
              <a:scene3d>
                <a:camera prst="orthographicFront"/>
                <a:lightRig rig="threePt" dir="t"/>
              </a:scene3d>
              <a:sp3d extrusionH="57150">
                <a:bevelT w="38100" h="38100"/>
              </a:sp3d>
            </a:bodyPr>
            <a:lstStyle/>
            <a:p>
              <a:r>
                <a:rPr lang="en-US" sz="3600" dirty="0" smtClean="0">
                  <a:ln>
                    <a:solidFill>
                      <a:schemeClr val="accent6">
                        <a:lumMod val="75000"/>
                      </a:schemeClr>
                    </a:solidFill>
                  </a:ln>
                  <a:solidFill>
                    <a:schemeClr val="accent6"/>
                  </a:solidFill>
                  <a:latin typeface="Gill Sans Ultra Bold" pitchFamily="34" charset="0"/>
                </a:rPr>
                <a:t>≤</a:t>
              </a:r>
              <a:endParaRPr lang="en-US" sz="3600" dirty="0">
                <a:ln>
                  <a:solidFill>
                    <a:schemeClr val="accent6">
                      <a:lumMod val="75000"/>
                    </a:schemeClr>
                  </a:solidFill>
                </a:ln>
                <a:solidFill>
                  <a:schemeClr val="accent6"/>
                </a:solidFill>
                <a:latin typeface="Gill Sans Ultra Bold" pitchFamily="34" charset="0"/>
              </a:endParaRPr>
            </a:p>
          </p:txBody>
        </p:sp>
      </p:grpSp>
      <p:grpSp>
        <p:nvGrpSpPr>
          <p:cNvPr id="38" name="Group 37"/>
          <p:cNvGrpSpPr/>
          <p:nvPr/>
        </p:nvGrpSpPr>
        <p:grpSpPr>
          <a:xfrm>
            <a:off x="3851921" y="4385429"/>
            <a:ext cx="1979469" cy="627747"/>
            <a:chOff x="1331640" y="5445224"/>
            <a:chExt cx="2424850" cy="627747"/>
          </a:xfrm>
        </p:grpSpPr>
        <p:grpSp>
          <p:nvGrpSpPr>
            <p:cNvPr id="39" name="Group 17"/>
            <p:cNvGrpSpPr/>
            <p:nvPr/>
          </p:nvGrpSpPr>
          <p:grpSpPr>
            <a:xfrm>
              <a:off x="1331640" y="5445224"/>
              <a:ext cx="2424850" cy="584775"/>
              <a:chOff x="5796136" y="4953362"/>
              <a:chExt cx="2424850" cy="584775"/>
            </a:xfrm>
          </p:grpSpPr>
          <p:pic>
            <p:nvPicPr>
              <p:cNvPr id="41" name="Picture 4" descr="C:\Users\Julia\AppData\Local\Microsoft\Windows\INetCache\IE\JDBY80EK\tree-42301_640[1].png"/>
              <p:cNvPicPr>
                <a:picLocks noChangeAspect="1" noChangeArrowheads="1"/>
              </p:cNvPicPr>
              <p:nvPr/>
            </p:nvPicPr>
            <p:blipFill>
              <a:blip r:embed="rId3" cstate="print"/>
              <a:srcRect/>
              <a:stretch>
                <a:fillRect/>
              </a:stretch>
            </p:blipFill>
            <p:spPr bwMode="auto">
              <a:xfrm>
                <a:off x="5796136" y="5025370"/>
                <a:ext cx="882097" cy="504056"/>
              </a:xfrm>
              <a:prstGeom prst="rect">
                <a:avLst/>
              </a:prstGeom>
              <a:noFill/>
            </p:spPr>
          </p:pic>
          <p:sp>
            <p:nvSpPr>
              <p:cNvPr id="42" name="TextBox 41"/>
              <p:cNvSpPr txBox="1"/>
              <p:nvPr/>
            </p:nvSpPr>
            <p:spPr>
              <a:xfrm>
                <a:off x="7295701" y="4953362"/>
                <a:ext cx="925285" cy="584775"/>
              </a:xfrm>
              <a:prstGeom prst="rect">
                <a:avLst/>
              </a:prstGeom>
              <a:noFill/>
            </p:spPr>
            <p:txBody>
              <a:bodyPr wrap="none" rtlCol="0">
                <a:spAutoFit/>
              </a:bodyPr>
              <a:lstStyle/>
              <a:p>
                <a:r>
                  <a:rPr lang="en-US" sz="3200" i="1" dirty="0" smtClean="0"/>
                  <a:t>f</a:t>
                </a:r>
                <a:r>
                  <a:rPr lang="en-US" sz="3200" dirty="0" smtClean="0"/>
                  <a:t>(</a:t>
                </a:r>
                <a:r>
                  <a:rPr lang="en-US" sz="3200" i="1" dirty="0" smtClean="0"/>
                  <a:t>e</a:t>
                </a:r>
                <a:r>
                  <a:rPr lang="en-US" sz="3200" dirty="0" smtClean="0"/>
                  <a:t>)</a:t>
                </a:r>
                <a:endParaRPr lang="en-US" sz="3200" dirty="0"/>
              </a:p>
            </p:txBody>
          </p:sp>
        </p:grpSp>
        <p:sp>
          <p:nvSpPr>
            <p:cNvPr id="40" name="TextBox 39"/>
            <p:cNvSpPr txBox="1"/>
            <p:nvPr/>
          </p:nvSpPr>
          <p:spPr>
            <a:xfrm>
              <a:off x="2273250" y="5518973"/>
              <a:ext cx="469746" cy="553998"/>
            </a:xfrm>
            <a:prstGeom prst="rect">
              <a:avLst/>
            </a:prstGeom>
            <a:noFill/>
          </p:spPr>
          <p:txBody>
            <a:bodyPr wrap="square" rtlCol="0">
              <a:spAutoFit/>
              <a:scene3d>
                <a:camera prst="orthographicFront"/>
                <a:lightRig rig="threePt" dir="t"/>
              </a:scene3d>
              <a:sp3d extrusionH="57150">
                <a:bevelT w="38100" h="38100"/>
              </a:sp3d>
            </a:bodyPr>
            <a:lstStyle/>
            <a:p>
              <a:r>
                <a:rPr lang="en-US" sz="3000" dirty="0" smtClean="0">
                  <a:ln>
                    <a:solidFill>
                      <a:schemeClr val="accent6">
                        <a:lumMod val="75000"/>
                      </a:schemeClr>
                    </a:solidFill>
                  </a:ln>
                  <a:solidFill>
                    <a:schemeClr val="accent6"/>
                  </a:solidFill>
                  <a:latin typeface="Gill Sans Ultra Bold" pitchFamily="34" charset="0"/>
                </a:rPr>
                <a:t>≤</a:t>
              </a:r>
              <a:endParaRPr lang="en-US" sz="3000" dirty="0">
                <a:ln>
                  <a:solidFill>
                    <a:schemeClr val="accent6">
                      <a:lumMod val="75000"/>
                    </a:schemeClr>
                  </a:solidFill>
                </a:ln>
                <a:solidFill>
                  <a:schemeClr val="accent6"/>
                </a:solidFill>
                <a:latin typeface="Gill Sans Ultra Bold" pitchFamily="34" charset="0"/>
              </a:endParaRPr>
            </a:p>
          </p:txBody>
        </p:sp>
      </p:grpSp>
      <p:grpSp>
        <p:nvGrpSpPr>
          <p:cNvPr id="51" name="Group 50"/>
          <p:cNvGrpSpPr/>
          <p:nvPr/>
        </p:nvGrpSpPr>
        <p:grpSpPr>
          <a:xfrm>
            <a:off x="3851920" y="3861048"/>
            <a:ext cx="1761208" cy="584775"/>
            <a:chOff x="3851920" y="3861048"/>
            <a:chExt cx="1761208" cy="584775"/>
          </a:xfrm>
        </p:grpSpPr>
        <p:pic>
          <p:nvPicPr>
            <p:cNvPr id="47" name="Picture 3" descr="C:\Users\Julia\AppData\Local\Microsoft\Windows\INetCache\IE\G8S0YYGX\coins2[1].png"/>
            <p:cNvPicPr>
              <a:picLocks noChangeAspect="1" noChangeArrowheads="1"/>
            </p:cNvPicPr>
            <p:nvPr/>
          </p:nvPicPr>
          <p:blipFill>
            <a:blip r:embed="rId2" cstate="print"/>
            <a:srcRect/>
            <a:stretch>
              <a:fillRect/>
            </a:stretch>
          </p:blipFill>
          <p:spPr bwMode="auto">
            <a:xfrm>
              <a:off x="3851920" y="3933056"/>
              <a:ext cx="776070" cy="432048"/>
            </a:xfrm>
            <a:prstGeom prst="rect">
              <a:avLst/>
            </a:prstGeom>
            <a:noFill/>
          </p:spPr>
        </p:pic>
        <p:sp>
          <p:nvSpPr>
            <p:cNvPr id="48" name="Equal 47"/>
            <p:cNvSpPr/>
            <p:nvPr/>
          </p:nvSpPr>
          <p:spPr>
            <a:xfrm>
              <a:off x="4692662" y="4005064"/>
              <a:ext cx="262732" cy="360040"/>
            </a:xfrm>
            <a:prstGeom prst="mathEqual">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a:solidFill>
                  <a:schemeClr val="tx1"/>
                </a:solidFill>
              </a:endParaRPr>
            </a:p>
          </p:txBody>
        </p:sp>
        <p:sp>
          <p:nvSpPr>
            <p:cNvPr id="50" name="TextBox 49"/>
            <p:cNvSpPr txBox="1"/>
            <p:nvPr/>
          </p:nvSpPr>
          <p:spPr>
            <a:xfrm>
              <a:off x="5220072" y="3861048"/>
              <a:ext cx="393056" cy="584775"/>
            </a:xfrm>
            <a:prstGeom prst="rect">
              <a:avLst/>
            </a:prstGeom>
            <a:noFill/>
          </p:spPr>
          <p:txBody>
            <a:bodyPr wrap="none" rtlCol="0">
              <a:spAutoFit/>
            </a:bodyPr>
            <a:lstStyle/>
            <a:p>
              <a:r>
                <a:rPr lang="en-US" sz="3200" dirty="0" smtClean="0"/>
                <a:t>0</a:t>
              </a:r>
              <a:endParaRPr lang="en-US" sz="3200" dirty="0"/>
            </a:p>
          </p:txBody>
        </p:sp>
      </p:grpSp>
      <p:grpSp>
        <p:nvGrpSpPr>
          <p:cNvPr id="52" name="Group 51"/>
          <p:cNvGrpSpPr/>
          <p:nvPr/>
        </p:nvGrpSpPr>
        <p:grpSpPr>
          <a:xfrm>
            <a:off x="6156176" y="5493899"/>
            <a:ext cx="2287639" cy="599397"/>
            <a:chOff x="4824928" y="5589236"/>
            <a:chExt cx="3402863" cy="736558"/>
          </a:xfrm>
        </p:grpSpPr>
        <p:pic>
          <p:nvPicPr>
            <p:cNvPr id="53" name="Picture 4" descr="C:\Users\Julia\AppData\Local\Microsoft\Windows\INetCache\IE\JDBY80EK\tree-42301_640[1].png"/>
            <p:cNvPicPr>
              <a:picLocks noChangeAspect="1" noChangeArrowheads="1"/>
            </p:cNvPicPr>
            <p:nvPr/>
          </p:nvPicPr>
          <p:blipFill>
            <a:blip r:embed="rId3" cstate="print"/>
            <a:srcRect/>
            <a:stretch>
              <a:fillRect/>
            </a:stretch>
          </p:blipFill>
          <p:spPr bwMode="auto">
            <a:xfrm>
              <a:off x="4824928" y="5733253"/>
              <a:ext cx="1008111" cy="504056"/>
            </a:xfrm>
            <a:prstGeom prst="rect">
              <a:avLst/>
            </a:prstGeom>
            <a:noFill/>
          </p:spPr>
        </p:pic>
        <p:sp>
          <p:nvSpPr>
            <p:cNvPr id="54" name="Rectangle 53"/>
            <p:cNvSpPr/>
            <p:nvPr/>
          </p:nvSpPr>
          <p:spPr>
            <a:xfrm>
              <a:off x="6443923" y="5607204"/>
              <a:ext cx="844579" cy="718590"/>
            </a:xfrm>
            <a:prstGeom prst="rect">
              <a:avLst/>
            </a:prstGeom>
          </p:spPr>
          <p:txBody>
            <a:bodyPr wrap="none">
              <a:spAutoFit/>
            </a:bodyPr>
            <a:lstStyle/>
            <a:p>
              <a:r>
                <a:rPr lang="en-US" sz="3200" i="1" dirty="0" smtClean="0"/>
                <a:t>k</a:t>
              </a:r>
              <a:r>
                <a:rPr lang="en-US" sz="3200" dirty="0" smtClean="0"/>
                <a:t> ∙</a:t>
              </a:r>
              <a:endParaRPr lang="en-US" sz="3200" i="1" dirty="0"/>
            </a:p>
          </p:txBody>
        </p:sp>
        <p:pic>
          <p:nvPicPr>
            <p:cNvPr id="55" name="Picture 3" descr="C:\Users\Julia\AppData\Local\Microsoft\Windows\INetCache\IE\G8S0YYGX\coins2[1].png"/>
            <p:cNvPicPr>
              <a:picLocks noChangeAspect="1" noChangeArrowheads="1"/>
            </p:cNvPicPr>
            <p:nvPr/>
          </p:nvPicPr>
          <p:blipFill>
            <a:blip r:embed="rId2" cstate="print"/>
            <a:srcRect/>
            <a:stretch>
              <a:fillRect/>
            </a:stretch>
          </p:blipFill>
          <p:spPr bwMode="auto">
            <a:xfrm>
              <a:off x="7164288" y="5805261"/>
              <a:ext cx="1063503" cy="432047"/>
            </a:xfrm>
            <a:prstGeom prst="rect">
              <a:avLst/>
            </a:prstGeom>
            <a:noFill/>
          </p:spPr>
        </p:pic>
        <p:sp>
          <p:nvSpPr>
            <p:cNvPr id="56" name="TextBox 55"/>
            <p:cNvSpPr txBox="1"/>
            <p:nvPr/>
          </p:nvSpPr>
          <p:spPr>
            <a:xfrm>
              <a:off x="5896047" y="5589236"/>
              <a:ext cx="469747" cy="646331"/>
            </a:xfrm>
            <a:prstGeom prst="rect">
              <a:avLst/>
            </a:prstGeom>
            <a:noFill/>
          </p:spPr>
          <p:txBody>
            <a:bodyPr wrap="square" rtlCol="0">
              <a:spAutoFit/>
              <a:scene3d>
                <a:camera prst="orthographicFront"/>
                <a:lightRig rig="threePt" dir="t"/>
              </a:scene3d>
              <a:sp3d extrusionH="57150">
                <a:bevelT w="38100" h="38100"/>
              </a:sp3d>
            </a:bodyPr>
            <a:lstStyle/>
            <a:p>
              <a:r>
                <a:rPr lang="en-US" sz="3600" dirty="0" smtClean="0">
                  <a:ln>
                    <a:solidFill>
                      <a:schemeClr val="accent6">
                        <a:lumMod val="75000"/>
                      </a:schemeClr>
                    </a:solidFill>
                  </a:ln>
                  <a:solidFill>
                    <a:schemeClr val="accent6"/>
                  </a:solidFill>
                  <a:latin typeface="Gill Sans Ultra Bold" pitchFamily="34" charset="0"/>
                </a:rPr>
                <a:t>≤</a:t>
              </a:r>
              <a:endParaRPr lang="en-US" sz="3600" dirty="0">
                <a:ln>
                  <a:solidFill>
                    <a:schemeClr val="accent6">
                      <a:lumMod val="75000"/>
                    </a:schemeClr>
                  </a:solidFill>
                </a:ln>
                <a:solidFill>
                  <a:schemeClr val="accent6"/>
                </a:solidFill>
                <a:latin typeface="Gill Sans Ultra Bold" pitchFamily="34" charset="0"/>
              </a:endParaRPr>
            </a:p>
          </p:txBody>
        </p:sp>
      </p:grpSp>
      <p:grpSp>
        <p:nvGrpSpPr>
          <p:cNvPr id="57" name="Group 56"/>
          <p:cNvGrpSpPr/>
          <p:nvPr/>
        </p:nvGrpSpPr>
        <p:grpSpPr>
          <a:xfrm>
            <a:off x="3851921" y="5753581"/>
            <a:ext cx="1979469" cy="627747"/>
            <a:chOff x="1331640" y="5445224"/>
            <a:chExt cx="2424850" cy="627747"/>
          </a:xfrm>
        </p:grpSpPr>
        <p:grpSp>
          <p:nvGrpSpPr>
            <p:cNvPr id="58" name="Group 17"/>
            <p:cNvGrpSpPr/>
            <p:nvPr/>
          </p:nvGrpSpPr>
          <p:grpSpPr>
            <a:xfrm>
              <a:off x="1331640" y="5445224"/>
              <a:ext cx="2424850" cy="584775"/>
              <a:chOff x="5796136" y="4953362"/>
              <a:chExt cx="2424850" cy="584775"/>
            </a:xfrm>
          </p:grpSpPr>
          <p:pic>
            <p:nvPicPr>
              <p:cNvPr id="60" name="Picture 4" descr="C:\Users\Julia\AppData\Local\Microsoft\Windows\INetCache\IE\JDBY80EK\tree-42301_640[1].png"/>
              <p:cNvPicPr>
                <a:picLocks noChangeAspect="1" noChangeArrowheads="1"/>
              </p:cNvPicPr>
              <p:nvPr/>
            </p:nvPicPr>
            <p:blipFill>
              <a:blip r:embed="rId3" cstate="print"/>
              <a:srcRect/>
              <a:stretch>
                <a:fillRect/>
              </a:stretch>
            </p:blipFill>
            <p:spPr bwMode="auto">
              <a:xfrm>
                <a:off x="5796136" y="5025370"/>
                <a:ext cx="882097" cy="504056"/>
              </a:xfrm>
              <a:prstGeom prst="rect">
                <a:avLst/>
              </a:prstGeom>
              <a:noFill/>
            </p:spPr>
          </p:pic>
          <p:sp>
            <p:nvSpPr>
              <p:cNvPr id="61" name="TextBox 60"/>
              <p:cNvSpPr txBox="1"/>
              <p:nvPr/>
            </p:nvSpPr>
            <p:spPr>
              <a:xfrm>
                <a:off x="7295701" y="4953362"/>
                <a:ext cx="925285" cy="584775"/>
              </a:xfrm>
              <a:prstGeom prst="rect">
                <a:avLst/>
              </a:prstGeom>
              <a:noFill/>
            </p:spPr>
            <p:txBody>
              <a:bodyPr wrap="none" rtlCol="0">
                <a:spAutoFit/>
              </a:bodyPr>
              <a:lstStyle/>
              <a:p>
                <a:r>
                  <a:rPr lang="en-US" sz="3200" i="1" dirty="0" smtClean="0"/>
                  <a:t>f</a:t>
                </a:r>
                <a:r>
                  <a:rPr lang="en-US" sz="3200" dirty="0" smtClean="0"/>
                  <a:t>(</a:t>
                </a:r>
                <a:r>
                  <a:rPr lang="en-US" sz="3200" i="1" dirty="0" smtClean="0"/>
                  <a:t>e</a:t>
                </a:r>
                <a:r>
                  <a:rPr lang="en-US" sz="3200" dirty="0" smtClean="0"/>
                  <a:t>)</a:t>
                </a:r>
                <a:endParaRPr lang="en-US" sz="3200" dirty="0"/>
              </a:p>
            </p:txBody>
          </p:sp>
        </p:grpSp>
        <p:sp>
          <p:nvSpPr>
            <p:cNvPr id="59" name="TextBox 58"/>
            <p:cNvSpPr txBox="1"/>
            <p:nvPr/>
          </p:nvSpPr>
          <p:spPr>
            <a:xfrm>
              <a:off x="2273250" y="5518973"/>
              <a:ext cx="469746" cy="553998"/>
            </a:xfrm>
            <a:prstGeom prst="rect">
              <a:avLst/>
            </a:prstGeom>
            <a:noFill/>
          </p:spPr>
          <p:txBody>
            <a:bodyPr wrap="square" rtlCol="0">
              <a:spAutoFit/>
              <a:scene3d>
                <a:camera prst="orthographicFront"/>
                <a:lightRig rig="threePt" dir="t"/>
              </a:scene3d>
              <a:sp3d extrusionH="57150">
                <a:bevelT w="38100" h="38100"/>
              </a:sp3d>
            </a:bodyPr>
            <a:lstStyle/>
            <a:p>
              <a:r>
                <a:rPr lang="en-US" sz="3000" dirty="0" smtClean="0">
                  <a:ln>
                    <a:solidFill>
                      <a:schemeClr val="accent6">
                        <a:lumMod val="75000"/>
                      </a:schemeClr>
                    </a:solidFill>
                  </a:ln>
                  <a:solidFill>
                    <a:schemeClr val="accent6"/>
                  </a:solidFill>
                  <a:latin typeface="Gill Sans Ultra Bold" pitchFamily="34" charset="0"/>
                </a:rPr>
                <a:t>≤</a:t>
              </a:r>
              <a:endParaRPr lang="en-US" sz="3000" dirty="0">
                <a:ln>
                  <a:solidFill>
                    <a:schemeClr val="accent6">
                      <a:lumMod val="75000"/>
                    </a:schemeClr>
                  </a:solidFill>
                </a:ln>
                <a:solidFill>
                  <a:schemeClr val="accent6"/>
                </a:solidFill>
                <a:latin typeface="Gill Sans Ultra Bold" pitchFamily="34" charset="0"/>
              </a:endParaRPr>
            </a:p>
          </p:txBody>
        </p:sp>
      </p:grpSp>
      <p:grpSp>
        <p:nvGrpSpPr>
          <p:cNvPr id="62" name="Group 61"/>
          <p:cNvGrpSpPr/>
          <p:nvPr/>
        </p:nvGrpSpPr>
        <p:grpSpPr>
          <a:xfrm>
            <a:off x="3851920" y="5229200"/>
            <a:ext cx="2172212" cy="584775"/>
            <a:chOff x="3851920" y="3861048"/>
            <a:chExt cx="2172212" cy="584775"/>
          </a:xfrm>
        </p:grpSpPr>
        <p:pic>
          <p:nvPicPr>
            <p:cNvPr id="63" name="Picture 3" descr="C:\Users\Julia\AppData\Local\Microsoft\Windows\INetCache\IE\G8S0YYGX\coins2[1].png"/>
            <p:cNvPicPr>
              <a:picLocks noChangeAspect="1" noChangeArrowheads="1"/>
            </p:cNvPicPr>
            <p:nvPr/>
          </p:nvPicPr>
          <p:blipFill>
            <a:blip r:embed="rId2" cstate="print"/>
            <a:srcRect/>
            <a:stretch>
              <a:fillRect/>
            </a:stretch>
          </p:blipFill>
          <p:spPr bwMode="auto">
            <a:xfrm>
              <a:off x="3851920" y="3933056"/>
              <a:ext cx="776070" cy="432048"/>
            </a:xfrm>
            <a:prstGeom prst="rect">
              <a:avLst/>
            </a:prstGeom>
            <a:noFill/>
          </p:spPr>
        </p:pic>
        <p:sp>
          <p:nvSpPr>
            <p:cNvPr id="64" name="Equal 63"/>
            <p:cNvSpPr/>
            <p:nvPr/>
          </p:nvSpPr>
          <p:spPr>
            <a:xfrm>
              <a:off x="4692662" y="4005064"/>
              <a:ext cx="262732" cy="360040"/>
            </a:xfrm>
            <a:prstGeom prst="mathEqual">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a:solidFill>
                  <a:schemeClr val="tx1"/>
                </a:solidFill>
              </a:endParaRPr>
            </a:p>
          </p:txBody>
        </p:sp>
        <p:sp>
          <p:nvSpPr>
            <p:cNvPr id="65" name="TextBox 64"/>
            <p:cNvSpPr txBox="1"/>
            <p:nvPr/>
          </p:nvSpPr>
          <p:spPr>
            <a:xfrm>
              <a:off x="4860032" y="3861048"/>
              <a:ext cx="1164100" cy="584775"/>
            </a:xfrm>
            <a:prstGeom prst="rect">
              <a:avLst/>
            </a:prstGeom>
            <a:noFill/>
          </p:spPr>
          <p:txBody>
            <a:bodyPr wrap="none" rtlCol="0">
              <a:spAutoFit/>
            </a:bodyPr>
            <a:lstStyle/>
            <a:p>
              <a:pPr algn="r" rtl="1"/>
              <a:r>
                <a:rPr lang="en-US" sz="3200" i="1" dirty="0" smtClean="0"/>
                <a:t>p</a:t>
              </a:r>
              <a:r>
                <a:rPr lang="en-US" sz="3200" dirty="0" smtClean="0"/>
                <a:t>∙ </a:t>
              </a:r>
              <a:r>
                <a:rPr lang="en-US" sz="3200" i="1" dirty="0" smtClean="0"/>
                <a:t>f</a:t>
              </a:r>
              <a:r>
                <a:rPr lang="en-US" sz="3200" dirty="0" smtClean="0"/>
                <a:t>(</a:t>
              </a:r>
              <a:r>
                <a:rPr lang="en-US" sz="3200" i="1" dirty="0" smtClean="0"/>
                <a:t>e</a:t>
              </a:r>
              <a:r>
                <a:rPr lang="en-US" sz="3200" dirty="0" smtClean="0"/>
                <a:t>)</a:t>
              </a:r>
              <a:endParaRPr lang="en-US" sz="3200" i="1" dirty="0"/>
            </a:p>
          </p:txBody>
        </p:sp>
      </p:grpSp>
      <p:sp>
        <p:nvSpPr>
          <p:cNvPr id="66" name="Cloud Callout 65"/>
          <p:cNvSpPr/>
          <p:nvPr/>
        </p:nvSpPr>
        <p:spPr>
          <a:xfrm>
            <a:off x="827584" y="2924944"/>
            <a:ext cx="7920880" cy="1944216"/>
          </a:xfrm>
          <a:prstGeom prst="cloudCallout">
            <a:avLst>
              <a:gd name="adj1" fmla="val 15430"/>
              <a:gd name="adj2" fmla="val 73001"/>
            </a:avLst>
          </a:prstGeom>
        </p:spPr>
        <p:style>
          <a:lnRef idx="2">
            <a:schemeClr val="accent6"/>
          </a:lnRef>
          <a:fillRef idx="1">
            <a:schemeClr val="lt1"/>
          </a:fillRef>
          <a:effectRef idx="0">
            <a:schemeClr val="accent6"/>
          </a:effectRef>
          <a:fontRef idx="minor">
            <a:schemeClr val="dk1"/>
          </a:fontRef>
        </p:style>
        <p:txBody>
          <a:bodyPr rtlCol="0" anchor="t" anchorCtr="0"/>
          <a:lstStyle/>
          <a:p>
            <a:pPr algn="ctr"/>
            <a:r>
              <a:rPr lang="en-US" sz="2800" b="1" u="sng" dirty="0" smtClean="0"/>
              <a:t>In both cases</a:t>
            </a:r>
          </a:p>
          <a:p>
            <a:pPr algn="ctr"/>
            <a:endParaRPr lang="en-US" dirty="0"/>
          </a:p>
        </p:txBody>
      </p:sp>
      <p:grpSp>
        <p:nvGrpSpPr>
          <p:cNvPr id="67" name="Group 66"/>
          <p:cNvGrpSpPr/>
          <p:nvPr/>
        </p:nvGrpSpPr>
        <p:grpSpPr>
          <a:xfrm>
            <a:off x="2627784" y="3789040"/>
            <a:ext cx="4027327" cy="599397"/>
            <a:chOff x="4824928" y="5589236"/>
            <a:chExt cx="5990648" cy="736558"/>
          </a:xfrm>
        </p:grpSpPr>
        <p:pic>
          <p:nvPicPr>
            <p:cNvPr id="68" name="Picture 4" descr="C:\Users\Julia\AppData\Local\Microsoft\Windows\INetCache\IE\JDBY80EK\tree-42301_640[1].png"/>
            <p:cNvPicPr>
              <a:picLocks noChangeAspect="1" noChangeArrowheads="1"/>
            </p:cNvPicPr>
            <p:nvPr/>
          </p:nvPicPr>
          <p:blipFill>
            <a:blip r:embed="rId3" cstate="print"/>
            <a:srcRect/>
            <a:stretch>
              <a:fillRect/>
            </a:stretch>
          </p:blipFill>
          <p:spPr bwMode="auto">
            <a:xfrm>
              <a:off x="4824928" y="5733253"/>
              <a:ext cx="1008111" cy="504056"/>
            </a:xfrm>
            <a:prstGeom prst="rect">
              <a:avLst/>
            </a:prstGeom>
            <a:noFill/>
          </p:spPr>
        </p:pic>
        <p:sp>
          <p:nvSpPr>
            <p:cNvPr id="69" name="Rectangle 68"/>
            <p:cNvSpPr/>
            <p:nvPr/>
          </p:nvSpPr>
          <p:spPr>
            <a:xfrm>
              <a:off x="6443921" y="5607204"/>
              <a:ext cx="3423712" cy="718590"/>
            </a:xfrm>
            <a:prstGeom prst="rect">
              <a:avLst/>
            </a:prstGeom>
          </p:spPr>
          <p:txBody>
            <a:bodyPr wrap="none">
              <a:spAutoFit/>
            </a:bodyPr>
            <a:lstStyle/>
            <a:p>
              <a:r>
                <a:rPr lang="en-US" sz="3200" dirty="0" smtClean="0"/>
                <a:t>max{</a:t>
              </a:r>
              <a:r>
                <a:rPr lang="en-US" sz="3200" i="1" dirty="0" smtClean="0"/>
                <a:t>k</a:t>
              </a:r>
              <a:r>
                <a:rPr lang="en-US" sz="3200" dirty="0" smtClean="0"/>
                <a:t>, 1/</a:t>
              </a:r>
              <a:r>
                <a:rPr lang="en-US" sz="3200" i="1" dirty="0" smtClean="0"/>
                <a:t>p</a:t>
              </a:r>
              <a:r>
                <a:rPr lang="en-US" sz="3200" dirty="0" smtClean="0"/>
                <a:t>} ∙</a:t>
              </a:r>
              <a:endParaRPr lang="en-US" sz="3200" i="1" dirty="0"/>
            </a:p>
          </p:txBody>
        </p:sp>
        <p:pic>
          <p:nvPicPr>
            <p:cNvPr id="70" name="Picture 3" descr="C:\Users\Julia\AppData\Local\Microsoft\Windows\INetCache\IE\G8S0YYGX\coins2[1].png"/>
            <p:cNvPicPr>
              <a:picLocks noChangeAspect="1" noChangeArrowheads="1"/>
            </p:cNvPicPr>
            <p:nvPr/>
          </p:nvPicPr>
          <p:blipFill>
            <a:blip r:embed="rId2" cstate="print"/>
            <a:srcRect/>
            <a:stretch>
              <a:fillRect/>
            </a:stretch>
          </p:blipFill>
          <p:spPr bwMode="auto">
            <a:xfrm>
              <a:off x="9752073" y="5805261"/>
              <a:ext cx="1063503" cy="432047"/>
            </a:xfrm>
            <a:prstGeom prst="rect">
              <a:avLst/>
            </a:prstGeom>
            <a:noFill/>
          </p:spPr>
        </p:pic>
        <p:sp>
          <p:nvSpPr>
            <p:cNvPr id="71" name="TextBox 70"/>
            <p:cNvSpPr txBox="1"/>
            <p:nvPr/>
          </p:nvSpPr>
          <p:spPr>
            <a:xfrm>
              <a:off x="5896047" y="5589236"/>
              <a:ext cx="469747" cy="646331"/>
            </a:xfrm>
            <a:prstGeom prst="rect">
              <a:avLst/>
            </a:prstGeom>
            <a:noFill/>
          </p:spPr>
          <p:txBody>
            <a:bodyPr wrap="square" rtlCol="0">
              <a:spAutoFit/>
              <a:scene3d>
                <a:camera prst="orthographicFront"/>
                <a:lightRig rig="threePt" dir="t"/>
              </a:scene3d>
              <a:sp3d extrusionH="57150">
                <a:bevelT w="38100" h="38100"/>
              </a:sp3d>
            </a:bodyPr>
            <a:lstStyle/>
            <a:p>
              <a:r>
                <a:rPr lang="en-US" sz="3600" dirty="0" smtClean="0">
                  <a:ln>
                    <a:solidFill>
                      <a:schemeClr val="accent6">
                        <a:lumMod val="75000"/>
                      </a:schemeClr>
                    </a:solidFill>
                  </a:ln>
                  <a:solidFill>
                    <a:schemeClr val="accent6"/>
                  </a:solidFill>
                  <a:latin typeface="Gill Sans Ultra Bold" pitchFamily="34" charset="0"/>
                </a:rPr>
                <a:t>≤</a:t>
              </a:r>
              <a:endParaRPr lang="en-US" sz="3600" dirty="0">
                <a:ln>
                  <a:solidFill>
                    <a:schemeClr val="accent6">
                      <a:lumMod val="75000"/>
                    </a:schemeClr>
                  </a:solidFill>
                </a:ln>
                <a:solidFill>
                  <a:schemeClr val="accent6"/>
                </a:solidFill>
                <a:latin typeface="Gill Sans Ultra Bold" pitchFamily="34"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dissolve">
                                      <p:cBhvr>
                                        <p:cTn id="7" dur="500"/>
                                        <p:tgtEl>
                                          <p:spTgt spid="2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3"/>
                                        </p:tgtEl>
                                        <p:attrNameLst>
                                          <p:attrName>style.visibility</p:attrName>
                                        </p:attrNameLst>
                                      </p:cBhvr>
                                      <p:to>
                                        <p:strVal val="visible"/>
                                      </p:to>
                                    </p:set>
                                    <p:animEffect transition="in" filter="dissolve">
                                      <p:cBhvr>
                                        <p:cTn id="12" dur="500"/>
                                        <p:tgtEl>
                                          <p:spTgt spid="33"/>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51"/>
                                        </p:tgtEl>
                                        <p:attrNameLst>
                                          <p:attrName>style.visibility</p:attrName>
                                        </p:attrNameLst>
                                      </p:cBhvr>
                                      <p:to>
                                        <p:strVal val="visible"/>
                                      </p:to>
                                    </p:set>
                                    <p:animEffect transition="in" filter="dissolve">
                                      <p:cBhvr>
                                        <p:cTn id="17" dur="500"/>
                                        <p:tgtEl>
                                          <p:spTgt spid="51"/>
                                        </p:tgtEl>
                                      </p:cBhvr>
                                    </p:animEffect>
                                  </p:childTnLst>
                                </p:cTn>
                              </p:par>
                              <p:par>
                                <p:cTn id="18" presetID="9" presetClass="entr" presetSubtype="0" fill="hold" nodeType="withEffect">
                                  <p:stCondLst>
                                    <p:cond delay="0"/>
                                  </p:stCondLst>
                                  <p:childTnLst>
                                    <p:set>
                                      <p:cBhvr>
                                        <p:cTn id="19" dur="1" fill="hold">
                                          <p:stCondLst>
                                            <p:cond delay="0"/>
                                          </p:stCondLst>
                                        </p:cTn>
                                        <p:tgtEl>
                                          <p:spTgt spid="38"/>
                                        </p:tgtEl>
                                        <p:attrNameLst>
                                          <p:attrName>style.visibility</p:attrName>
                                        </p:attrNameLst>
                                      </p:cBhvr>
                                      <p:to>
                                        <p:strVal val="visible"/>
                                      </p:to>
                                    </p:set>
                                    <p:animEffect transition="in" filter="dissolve">
                                      <p:cBhvr>
                                        <p:cTn id="20" dur="500"/>
                                        <p:tgtEl>
                                          <p:spTgt spid="38"/>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nodeType="clickEffect">
                                  <p:stCondLst>
                                    <p:cond delay="0"/>
                                  </p:stCondLst>
                                  <p:childTnLst>
                                    <p:set>
                                      <p:cBhvr>
                                        <p:cTn id="24" dur="1" fill="hold">
                                          <p:stCondLst>
                                            <p:cond delay="0"/>
                                          </p:stCondLst>
                                        </p:cTn>
                                        <p:tgtEl>
                                          <p:spTgt spid="26"/>
                                        </p:tgtEl>
                                        <p:attrNameLst>
                                          <p:attrName>style.visibility</p:attrName>
                                        </p:attrNameLst>
                                      </p:cBhvr>
                                      <p:to>
                                        <p:strVal val="visible"/>
                                      </p:to>
                                    </p:set>
                                    <p:animEffect transition="in" filter="dissolve">
                                      <p:cBhvr>
                                        <p:cTn id="25" dur="500"/>
                                        <p:tgtEl>
                                          <p:spTgt spid="26"/>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grpId="0" nodeType="clickEffect">
                                  <p:stCondLst>
                                    <p:cond delay="0"/>
                                  </p:stCondLst>
                                  <p:childTnLst>
                                    <p:set>
                                      <p:cBhvr>
                                        <p:cTn id="29" dur="1" fill="hold">
                                          <p:stCondLst>
                                            <p:cond delay="0"/>
                                          </p:stCondLst>
                                        </p:cTn>
                                        <p:tgtEl>
                                          <p:spTgt spid="17"/>
                                        </p:tgtEl>
                                        <p:attrNameLst>
                                          <p:attrName>style.visibility</p:attrName>
                                        </p:attrNameLst>
                                      </p:cBhvr>
                                      <p:to>
                                        <p:strVal val="visible"/>
                                      </p:to>
                                    </p:set>
                                    <p:animEffect transition="in" filter="dissolve">
                                      <p:cBhvr>
                                        <p:cTn id="30" dur="500"/>
                                        <p:tgtEl>
                                          <p:spTgt spid="17"/>
                                        </p:tgtEl>
                                      </p:cBhvr>
                                    </p:animEffect>
                                  </p:childTnLst>
                                </p:cTn>
                              </p:par>
                            </p:childTnLst>
                          </p:cTn>
                        </p:par>
                      </p:childTnLst>
                    </p:cTn>
                  </p:par>
                  <p:par>
                    <p:cTn id="31" fill="hold">
                      <p:stCondLst>
                        <p:cond delay="indefinite"/>
                      </p:stCondLst>
                      <p:childTnLst>
                        <p:par>
                          <p:cTn id="32" fill="hold">
                            <p:stCondLst>
                              <p:cond delay="0"/>
                            </p:stCondLst>
                            <p:childTnLst>
                              <p:par>
                                <p:cTn id="33" presetID="9" presetClass="entr" presetSubtype="0" fill="hold" nodeType="clickEffect">
                                  <p:stCondLst>
                                    <p:cond delay="0"/>
                                  </p:stCondLst>
                                  <p:childTnLst>
                                    <p:set>
                                      <p:cBhvr>
                                        <p:cTn id="34" dur="1" fill="hold">
                                          <p:stCondLst>
                                            <p:cond delay="0"/>
                                          </p:stCondLst>
                                        </p:cTn>
                                        <p:tgtEl>
                                          <p:spTgt spid="52"/>
                                        </p:tgtEl>
                                        <p:attrNameLst>
                                          <p:attrName>style.visibility</p:attrName>
                                        </p:attrNameLst>
                                      </p:cBhvr>
                                      <p:to>
                                        <p:strVal val="visible"/>
                                      </p:to>
                                    </p:set>
                                    <p:animEffect transition="in" filter="dissolve">
                                      <p:cBhvr>
                                        <p:cTn id="35" dur="500"/>
                                        <p:tgtEl>
                                          <p:spTgt spid="52"/>
                                        </p:tgtEl>
                                      </p:cBhvr>
                                    </p:animEffect>
                                  </p:childTnLst>
                                </p:cTn>
                              </p:par>
                            </p:childTnLst>
                          </p:cTn>
                        </p:par>
                      </p:childTnLst>
                    </p:cTn>
                  </p:par>
                  <p:par>
                    <p:cTn id="36" fill="hold">
                      <p:stCondLst>
                        <p:cond delay="indefinite"/>
                      </p:stCondLst>
                      <p:childTnLst>
                        <p:par>
                          <p:cTn id="37" fill="hold">
                            <p:stCondLst>
                              <p:cond delay="0"/>
                            </p:stCondLst>
                            <p:childTnLst>
                              <p:par>
                                <p:cTn id="38" presetID="9" presetClass="entr" presetSubtype="0" fill="hold" nodeType="clickEffect">
                                  <p:stCondLst>
                                    <p:cond delay="0"/>
                                  </p:stCondLst>
                                  <p:childTnLst>
                                    <p:set>
                                      <p:cBhvr>
                                        <p:cTn id="39" dur="1" fill="hold">
                                          <p:stCondLst>
                                            <p:cond delay="0"/>
                                          </p:stCondLst>
                                        </p:cTn>
                                        <p:tgtEl>
                                          <p:spTgt spid="62"/>
                                        </p:tgtEl>
                                        <p:attrNameLst>
                                          <p:attrName>style.visibility</p:attrName>
                                        </p:attrNameLst>
                                      </p:cBhvr>
                                      <p:to>
                                        <p:strVal val="visible"/>
                                      </p:to>
                                    </p:set>
                                    <p:animEffect transition="in" filter="dissolve">
                                      <p:cBhvr>
                                        <p:cTn id="40" dur="500"/>
                                        <p:tgtEl>
                                          <p:spTgt spid="62"/>
                                        </p:tgtEl>
                                      </p:cBhvr>
                                    </p:animEffect>
                                  </p:childTnLst>
                                </p:cTn>
                              </p:par>
                            </p:childTnLst>
                          </p:cTn>
                        </p:par>
                      </p:childTnLst>
                    </p:cTn>
                  </p:par>
                  <p:par>
                    <p:cTn id="41" fill="hold">
                      <p:stCondLst>
                        <p:cond delay="indefinite"/>
                      </p:stCondLst>
                      <p:childTnLst>
                        <p:par>
                          <p:cTn id="42" fill="hold">
                            <p:stCondLst>
                              <p:cond delay="0"/>
                            </p:stCondLst>
                            <p:childTnLst>
                              <p:par>
                                <p:cTn id="43" presetID="9" presetClass="entr" presetSubtype="0" fill="hold" nodeType="clickEffect">
                                  <p:stCondLst>
                                    <p:cond delay="0"/>
                                  </p:stCondLst>
                                  <p:childTnLst>
                                    <p:set>
                                      <p:cBhvr>
                                        <p:cTn id="44" dur="1" fill="hold">
                                          <p:stCondLst>
                                            <p:cond delay="0"/>
                                          </p:stCondLst>
                                        </p:cTn>
                                        <p:tgtEl>
                                          <p:spTgt spid="57"/>
                                        </p:tgtEl>
                                        <p:attrNameLst>
                                          <p:attrName>style.visibility</p:attrName>
                                        </p:attrNameLst>
                                      </p:cBhvr>
                                      <p:to>
                                        <p:strVal val="visible"/>
                                      </p:to>
                                    </p:set>
                                    <p:animEffect transition="in" filter="dissolve">
                                      <p:cBhvr>
                                        <p:cTn id="45" dur="500"/>
                                        <p:tgtEl>
                                          <p:spTgt spid="57"/>
                                        </p:tgtEl>
                                      </p:cBhvr>
                                    </p:animEffect>
                                  </p:childTnLst>
                                </p:cTn>
                              </p:par>
                            </p:childTnLst>
                          </p:cTn>
                        </p:par>
                      </p:childTnLst>
                    </p:cTn>
                  </p:par>
                  <p:par>
                    <p:cTn id="46" fill="hold">
                      <p:stCondLst>
                        <p:cond delay="indefinite"/>
                      </p:stCondLst>
                      <p:childTnLst>
                        <p:par>
                          <p:cTn id="47" fill="hold">
                            <p:stCondLst>
                              <p:cond delay="0"/>
                            </p:stCondLst>
                            <p:childTnLst>
                              <p:par>
                                <p:cTn id="48" presetID="9" presetClass="entr" presetSubtype="0" fill="hold" grpId="0" nodeType="clickEffect">
                                  <p:stCondLst>
                                    <p:cond delay="0"/>
                                  </p:stCondLst>
                                  <p:childTnLst>
                                    <p:set>
                                      <p:cBhvr>
                                        <p:cTn id="49" dur="1" fill="hold">
                                          <p:stCondLst>
                                            <p:cond delay="0"/>
                                          </p:stCondLst>
                                        </p:cTn>
                                        <p:tgtEl>
                                          <p:spTgt spid="66"/>
                                        </p:tgtEl>
                                        <p:attrNameLst>
                                          <p:attrName>style.visibility</p:attrName>
                                        </p:attrNameLst>
                                      </p:cBhvr>
                                      <p:to>
                                        <p:strVal val="visible"/>
                                      </p:to>
                                    </p:set>
                                    <p:animEffect transition="in" filter="dissolve">
                                      <p:cBhvr>
                                        <p:cTn id="50" dur="500"/>
                                        <p:tgtEl>
                                          <p:spTgt spid="66"/>
                                        </p:tgtEl>
                                      </p:cBhvr>
                                    </p:animEffect>
                                  </p:childTnLst>
                                </p:cTn>
                              </p:par>
                              <p:par>
                                <p:cTn id="51" presetID="9" presetClass="entr" presetSubtype="0" fill="hold" nodeType="withEffect">
                                  <p:stCondLst>
                                    <p:cond delay="0"/>
                                  </p:stCondLst>
                                  <p:childTnLst>
                                    <p:set>
                                      <p:cBhvr>
                                        <p:cTn id="52" dur="1" fill="hold">
                                          <p:stCondLst>
                                            <p:cond delay="0"/>
                                          </p:stCondLst>
                                        </p:cTn>
                                        <p:tgtEl>
                                          <p:spTgt spid="67"/>
                                        </p:tgtEl>
                                        <p:attrNameLst>
                                          <p:attrName>style.visibility</p:attrName>
                                        </p:attrNameLst>
                                      </p:cBhvr>
                                      <p:to>
                                        <p:strVal val="visible"/>
                                      </p:to>
                                    </p:set>
                                    <p:animEffect transition="in" filter="dissolve">
                                      <p:cBhvr>
                                        <p:cTn id="53" dur="500"/>
                                        <p:tgtEl>
                                          <p:spTgt spid="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6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Result for Non-monotone Functions</a:t>
            </a:r>
            <a:endParaRPr lang="en-US" sz="3600" dirty="0"/>
          </a:p>
        </p:txBody>
      </p:sp>
      <p:sp>
        <p:nvSpPr>
          <p:cNvPr id="4" name="Slide Number Placeholder 3"/>
          <p:cNvSpPr>
            <a:spLocks noGrp="1"/>
          </p:cNvSpPr>
          <p:nvPr>
            <p:ph type="sldNum" sz="quarter" idx="12"/>
          </p:nvPr>
        </p:nvSpPr>
        <p:spPr/>
        <p:txBody>
          <a:bodyPr/>
          <a:lstStyle/>
          <a:p>
            <a:fld id="{6D6A4B56-60CD-4619-9AC4-C81993084640}" type="slidenum">
              <a:rPr lang="en-US" smtClean="0"/>
              <a:pPr/>
              <a:t>14</a:t>
            </a:fld>
            <a:endParaRPr lang="en-US" dirty="0"/>
          </a:p>
        </p:txBody>
      </p:sp>
      <p:grpSp>
        <p:nvGrpSpPr>
          <p:cNvPr id="16" name="Group 15"/>
          <p:cNvGrpSpPr/>
          <p:nvPr/>
        </p:nvGrpSpPr>
        <p:grpSpPr>
          <a:xfrm>
            <a:off x="7452320" y="404664"/>
            <a:ext cx="1296144" cy="864096"/>
            <a:chOff x="1977656" y="2996952"/>
            <a:chExt cx="1514224" cy="961264"/>
          </a:xfrm>
        </p:grpSpPr>
        <p:cxnSp>
          <p:nvCxnSpPr>
            <p:cNvPr id="11" name="Straight Arrow Connector 10"/>
            <p:cNvCxnSpPr/>
            <p:nvPr/>
          </p:nvCxnSpPr>
          <p:spPr>
            <a:xfrm>
              <a:off x="1979712" y="3933056"/>
              <a:ext cx="1512168" cy="0"/>
            </a:xfrm>
            <a:prstGeom prst="straightConnector1">
              <a:avLst/>
            </a:prstGeom>
            <a:ln w="28575">
              <a:headEnd type="none" w="med" len="med"/>
              <a:tailEnd type="triangle" w="med" len="med"/>
            </a:ln>
          </p:spPr>
          <p:style>
            <a:lnRef idx="1">
              <a:schemeClr val="dk1"/>
            </a:lnRef>
            <a:fillRef idx="0">
              <a:schemeClr val="dk1"/>
            </a:fillRef>
            <a:effectRef idx="0">
              <a:schemeClr val="dk1"/>
            </a:effectRef>
            <a:fontRef idx="minor">
              <a:schemeClr val="tx1"/>
            </a:fontRef>
          </p:style>
        </p:cxnSp>
        <p:sp>
          <p:nvSpPr>
            <p:cNvPr id="15" name="Freeform 14"/>
            <p:cNvSpPr/>
            <p:nvPr/>
          </p:nvSpPr>
          <p:spPr>
            <a:xfrm>
              <a:off x="1977656" y="3068960"/>
              <a:ext cx="1424763" cy="889256"/>
            </a:xfrm>
            <a:custGeom>
              <a:avLst/>
              <a:gdLst>
                <a:gd name="connsiteX0" fmla="*/ 0 w 1424763"/>
                <a:gd name="connsiteY0" fmla="*/ 480238 h 1003006"/>
                <a:gd name="connsiteX1" fmla="*/ 340242 w 1424763"/>
                <a:gd name="connsiteY1" fmla="*/ 76200 h 1003006"/>
                <a:gd name="connsiteX2" fmla="*/ 669851 w 1424763"/>
                <a:gd name="connsiteY2" fmla="*/ 937438 h 1003006"/>
                <a:gd name="connsiteX3" fmla="*/ 1424763 w 1424763"/>
                <a:gd name="connsiteY3" fmla="*/ 469605 h 1003006"/>
                <a:gd name="connsiteX4" fmla="*/ 1424763 w 1424763"/>
                <a:gd name="connsiteY4" fmla="*/ 469605 h 10030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24763" h="1003006">
                  <a:moveTo>
                    <a:pt x="0" y="480238"/>
                  </a:moveTo>
                  <a:cubicBezTo>
                    <a:pt x="114300" y="240119"/>
                    <a:pt x="228600" y="0"/>
                    <a:pt x="340242" y="76200"/>
                  </a:cubicBezTo>
                  <a:cubicBezTo>
                    <a:pt x="451884" y="152400"/>
                    <a:pt x="489098" y="871871"/>
                    <a:pt x="669851" y="937438"/>
                  </a:cubicBezTo>
                  <a:cubicBezTo>
                    <a:pt x="850605" y="1003006"/>
                    <a:pt x="1424763" y="469605"/>
                    <a:pt x="1424763" y="469605"/>
                  </a:cubicBezTo>
                  <a:lnTo>
                    <a:pt x="1424763" y="469605"/>
                  </a:lnTo>
                </a:path>
              </a:pathLst>
            </a:custGeom>
            <a:ln w="38100"/>
          </p:spPr>
          <p:style>
            <a:lnRef idx="1">
              <a:schemeClr val="accent6"/>
            </a:lnRef>
            <a:fillRef idx="0">
              <a:schemeClr val="accent6"/>
            </a:fillRef>
            <a:effectRef idx="0">
              <a:schemeClr val="accent6"/>
            </a:effectRef>
            <a:fontRef idx="minor">
              <a:schemeClr val="tx1"/>
            </a:fontRef>
          </p:style>
          <p:txBody>
            <a:bodyPr rtlCol="0" anchor="ctr"/>
            <a:lstStyle/>
            <a:p>
              <a:pPr algn="ctr"/>
              <a:endParaRPr lang="en-US"/>
            </a:p>
          </p:txBody>
        </p:sp>
        <p:cxnSp>
          <p:nvCxnSpPr>
            <p:cNvPr id="10" name="Straight Arrow Connector 9"/>
            <p:cNvCxnSpPr/>
            <p:nvPr/>
          </p:nvCxnSpPr>
          <p:spPr>
            <a:xfrm flipV="1">
              <a:off x="1979712" y="2996952"/>
              <a:ext cx="0" cy="936104"/>
            </a:xfrm>
            <a:prstGeom prst="straightConnector1">
              <a:avLst/>
            </a:prstGeom>
            <a:ln w="28575">
              <a:headEnd type="none" w="med" len="med"/>
              <a:tailEnd type="triangle" w="med" len="med"/>
            </a:ln>
          </p:spPr>
          <p:style>
            <a:lnRef idx="1">
              <a:schemeClr val="dk1"/>
            </a:lnRef>
            <a:fillRef idx="0">
              <a:schemeClr val="dk1"/>
            </a:fillRef>
            <a:effectRef idx="0">
              <a:schemeClr val="dk1"/>
            </a:effectRef>
            <a:fontRef idx="minor">
              <a:schemeClr val="tx1"/>
            </a:fontRef>
          </p:style>
        </p:cxnSp>
      </p:grpSp>
      <p:sp>
        <p:nvSpPr>
          <p:cNvPr id="17" name="Rounded Rectangle 16"/>
          <p:cNvSpPr/>
          <p:nvPr/>
        </p:nvSpPr>
        <p:spPr>
          <a:xfrm>
            <a:off x="539552" y="1556792"/>
            <a:ext cx="8280920" cy="2808312"/>
          </a:xfrm>
          <a:prstGeom prst="roundRect">
            <a:avLst/>
          </a:prstGeom>
        </p:spPr>
        <p:style>
          <a:lnRef idx="1">
            <a:schemeClr val="accent5"/>
          </a:lnRef>
          <a:fillRef idx="2">
            <a:schemeClr val="accent5"/>
          </a:fillRef>
          <a:effectRef idx="1">
            <a:schemeClr val="accent5"/>
          </a:effectRef>
          <a:fontRef idx="minor">
            <a:schemeClr val="dk1"/>
          </a:fontRef>
        </p:style>
        <p:txBody>
          <a:bodyPr rtlCol="0" anchor="t" anchorCtr="0"/>
          <a:lstStyle/>
          <a:p>
            <a:r>
              <a:rPr lang="en-US" sz="2400" dirty="0" smtClean="0"/>
              <a:t>For non-negative (</a:t>
            </a:r>
            <a:r>
              <a:rPr lang="en-US" sz="2400" b="1" dirty="0" smtClean="0"/>
              <a:t>non-monotone</a:t>
            </a:r>
            <a:r>
              <a:rPr lang="en-US" sz="2400" dirty="0" smtClean="0"/>
              <a:t>) </a:t>
            </a:r>
            <a:r>
              <a:rPr lang="en-US" sz="2400" dirty="0" err="1" smtClean="0"/>
              <a:t>submodular</a:t>
            </a:r>
            <a:r>
              <a:rPr lang="en-US" sz="2400" dirty="0" smtClean="0"/>
              <a:t> functions:</a:t>
            </a:r>
          </a:p>
          <a:p>
            <a:pPr marL="233363" indent="-233363">
              <a:buFont typeface="Arial" pitchFamily="34" charset="0"/>
              <a:buChar char="•"/>
            </a:pPr>
            <a:r>
              <a:rPr lang="en-US" sz="2400" dirty="0" smtClean="0"/>
              <a:t>The greedy algorithm has no theoretical guarantee,</a:t>
            </a:r>
          </a:p>
          <a:p>
            <a:pPr marL="233363" indent="-233363">
              <a:buFont typeface="Arial" pitchFamily="34" charset="0"/>
              <a:buChar char="•"/>
            </a:pPr>
            <a:r>
              <a:rPr lang="en-US" sz="2400" dirty="0" smtClean="0"/>
              <a:t>even in the absence of a constraint.</a:t>
            </a:r>
          </a:p>
        </p:txBody>
      </p:sp>
      <p:graphicFrame>
        <p:nvGraphicFramePr>
          <p:cNvPr id="243717" name="Object 5"/>
          <p:cNvGraphicFramePr>
            <a:graphicFrameLocks noChangeAspect="1"/>
          </p:cNvGraphicFramePr>
          <p:nvPr/>
        </p:nvGraphicFramePr>
        <p:xfrm>
          <a:off x="1714182" y="2924944"/>
          <a:ext cx="5738138" cy="1224136"/>
        </p:xfrm>
        <a:graphic>
          <a:graphicData uri="http://schemas.openxmlformats.org/presentationml/2006/ole">
            <mc:AlternateContent xmlns:mc="http://schemas.openxmlformats.org/markup-compatibility/2006">
              <mc:Choice xmlns:v="urn:schemas-microsoft-com:vml" Requires="v">
                <p:oleObj spid="_x0000_s243730" name="Equation" r:id="rId3" imgW="3454400" imgH="736600" progId="Equation.3">
                  <p:embed/>
                </p:oleObj>
              </mc:Choice>
              <mc:Fallback>
                <p:oleObj name="Equation" r:id="rId3" imgW="3454400" imgH="736600" progId="Equation.3">
                  <p:embed/>
                  <p:pic>
                    <p:nvPicPr>
                      <p:cNvPr id="0"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14182" y="2924944"/>
                        <a:ext cx="5738138" cy="122413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9" name="Smiley Face 18"/>
          <p:cNvSpPr/>
          <p:nvPr/>
        </p:nvSpPr>
        <p:spPr>
          <a:xfrm>
            <a:off x="7596336" y="3068960"/>
            <a:ext cx="1008112" cy="864096"/>
          </a:xfrm>
          <a:prstGeom prst="smileyFace">
            <a:avLst>
              <a:gd name="adj" fmla="val -4653"/>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0" name="Rounded Rectangle 19"/>
          <p:cNvSpPr/>
          <p:nvPr/>
        </p:nvSpPr>
        <p:spPr>
          <a:xfrm>
            <a:off x="467544" y="4797152"/>
            <a:ext cx="8280920" cy="1323528"/>
          </a:xfrm>
          <a:prstGeom prst="roundRect">
            <a:avLst/>
          </a:prstGeom>
        </p:spPr>
        <p:style>
          <a:lnRef idx="1">
            <a:schemeClr val="accent5"/>
          </a:lnRef>
          <a:fillRef idx="2">
            <a:schemeClr val="accent5"/>
          </a:fillRef>
          <a:effectRef idx="1">
            <a:schemeClr val="accent5"/>
          </a:effectRef>
          <a:fontRef idx="minor">
            <a:schemeClr val="dk1"/>
          </a:fontRef>
        </p:style>
        <p:txBody>
          <a:bodyPr rtlCol="0" anchor="t" anchorCtr="0"/>
          <a:lstStyle/>
          <a:p>
            <a:pPr marL="233363" indent="-233363">
              <a:buFont typeface="Arial" pitchFamily="34" charset="0"/>
              <a:buChar char="•"/>
            </a:pPr>
            <a:r>
              <a:rPr lang="en-US" sz="2400" dirty="0" smtClean="0"/>
              <a:t>Our algorithm (sampling + greedy) works for this case as well.</a:t>
            </a:r>
          </a:p>
          <a:p>
            <a:pPr marL="233363" indent="-233363">
              <a:buFont typeface="Arial" pitchFamily="34" charset="0"/>
              <a:buChar char="•"/>
            </a:pPr>
            <a:r>
              <a:rPr lang="en-US" sz="2400" dirty="0" smtClean="0"/>
              <a:t>For an appropriate choice of the parameter </a:t>
            </a:r>
            <a:r>
              <a:rPr lang="en-US" sz="2400" i="1" dirty="0" smtClean="0"/>
              <a:t>p</a:t>
            </a:r>
            <a:r>
              <a:rPr lang="en-US" sz="2400" dirty="0" smtClean="0"/>
              <a:t>, it achieves an approximation ratio of </a:t>
            </a:r>
            <a:r>
              <a:rPr lang="en-US" sz="2400" i="1" dirty="0" smtClean="0"/>
              <a:t>k</a:t>
            </a:r>
            <a:r>
              <a:rPr lang="en-US" sz="2400" dirty="0" smtClean="0"/>
              <a:t> + 2 + 1/</a:t>
            </a:r>
            <a:r>
              <a:rPr lang="en-US" sz="2400" i="1" dirty="0" smtClean="0"/>
              <a:t>k.</a:t>
            </a:r>
          </a:p>
        </p:txBody>
      </p:sp>
      <p:sp>
        <p:nvSpPr>
          <p:cNvPr id="21" name="Cloud Callout 20"/>
          <p:cNvSpPr/>
          <p:nvPr/>
        </p:nvSpPr>
        <p:spPr>
          <a:xfrm>
            <a:off x="1979712" y="2492896"/>
            <a:ext cx="6768752" cy="2160240"/>
          </a:xfrm>
          <a:prstGeom prst="cloudCallou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200" dirty="0" smtClean="0"/>
              <a:t>Intuitively, the algorithm works because no single “bad” element can be selected with high probability.</a:t>
            </a:r>
            <a:endParaRPr lang="en-US" sz="2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7">
                                            <p:bg/>
                                          </p:spTgt>
                                        </p:tgtEl>
                                        <p:attrNameLst>
                                          <p:attrName>style.visibility</p:attrName>
                                        </p:attrNameLst>
                                      </p:cBhvr>
                                      <p:to>
                                        <p:strVal val="visible"/>
                                      </p:to>
                                    </p:set>
                                    <p:animEffect transition="in" filter="dissolve">
                                      <p:cBhvr>
                                        <p:cTn id="7" dur="500"/>
                                        <p:tgtEl>
                                          <p:spTgt spid="17">
                                            <p:bg/>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7">
                                            <p:txEl>
                                              <p:pRg st="0" end="0"/>
                                            </p:txEl>
                                          </p:spTgt>
                                        </p:tgtEl>
                                        <p:attrNameLst>
                                          <p:attrName>style.visibility</p:attrName>
                                        </p:attrNameLst>
                                      </p:cBhvr>
                                      <p:to>
                                        <p:strVal val="visible"/>
                                      </p:to>
                                    </p:set>
                                    <p:animEffect transition="in" filter="dissolve">
                                      <p:cBhvr>
                                        <p:cTn id="10" dur="500"/>
                                        <p:tgtEl>
                                          <p:spTgt spid="17">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17">
                                            <p:txEl>
                                              <p:pRg st="1" end="1"/>
                                            </p:txEl>
                                          </p:spTgt>
                                        </p:tgtEl>
                                        <p:attrNameLst>
                                          <p:attrName>style.visibility</p:attrName>
                                        </p:attrNameLst>
                                      </p:cBhvr>
                                      <p:to>
                                        <p:strVal val="visible"/>
                                      </p:to>
                                    </p:set>
                                    <p:animEffect transition="in" filter="dissolve">
                                      <p:cBhvr>
                                        <p:cTn id="15" dur="500"/>
                                        <p:tgtEl>
                                          <p:spTgt spid="17">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17">
                                            <p:txEl>
                                              <p:pRg st="2" end="2"/>
                                            </p:txEl>
                                          </p:spTgt>
                                        </p:tgtEl>
                                        <p:attrNameLst>
                                          <p:attrName>style.visibility</p:attrName>
                                        </p:attrNameLst>
                                      </p:cBhvr>
                                      <p:to>
                                        <p:strVal val="visible"/>
                                      </p:to>
                                    </p:set>
                                    <p:animEffect transition="in" filter="dissolve">
                                      <p:cBhvr>
                                        <p:cTn id="20" dur="500"/>
                                        <p:tgtEl>
                                          <p:spTgt spid="17">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4" presetClass="entr" presetSubtype="10" fill="hold" nodeType="clickEffect">
                                  <p:stCondLst>
                                    <p:cond delay="0"/>
                                  </p:stCondLst>
                                  <p:childTnLst>
                                    <p:set>
                                      <p:cBhvr>
                                        <p:cTn id="24" dur="1" fill="hold">
                                          <p:stCondLst>
                                            <p:cond delay="0"/>
                                          </p:stCondLst>
                                        </p:cTn>
                                        <p:tgtEl>
                                          <p:spTgt spid="243717"/>
                                        </p:tgtEl>
                                        <p:attrNameLst>
                                          <p:attrName>style.visibility</p:attrName>
                                        </p:attrNameLst>
                                      </p:cBhvr>
                                      <p:to>
                                        <p:strVal val="visible"/>
                                      </p:to>
                                    </p:set>
                                    <p:animEffect transition="in" filter="randombar(horizontal)">
                                      <p:cBhvr>
                                        <p:cTn id="25" dur="500"/>
                                        <p:tgtEl>
                                          <p:spTgt spid="243717"/>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grpId="0" nodeType="clickEffect">
                                  <p:stCondLst>
                                    <p:cond delay="0"/>
                                  </p:stCondLst>
                                  <p:childTnLst>
                                    <p:set>
                                      <p:cBhvr>
                                        <p:cTn id="29" dur="1" fill="hold">
                                          <p:stCondLst>
                                            <p:cond delay="0"/>
                                          </p:stCondLst>
                                        </p:cTn>
                                        <p:tgtEl>
                                          <p:spTgt spid="19"/>
                                        </p:tgtEl>
                                        <p:attrNameLst>
                                          <p:attrName>style.visibility</p:attrName>
                                        </p:attrNameLst>
                                      </p:cBhvr>
                                      <p:to>
                                        <p:strVal val="visible"/>
                                      </p:to>
                                    </p:set>
                                    <p:animEffect transition="in" filter="dissolve">
                                      <p:cBhvr>
                                        <p:cTn id="30" dur="500"/>
                                        <p:tgtEl>
                                          <p:spTgt spid="19"/>
                                        </p:tgtEl>
                                      </p:cBhvr>
                                    </p:animEffect>
                                  </p:childTnLst>
                                </p:cTn>
                              </p:par>
                            </p:childTnLst>
                          </p:cTn>
                        </p:par>
                      </p:childTnLst>
                    </p:cTn>
                  </p:par>
                  <p:par>
                    <p:cTn id="31" fill="hold">
                      <p:stCondLst>
                        <p:cond delay="indefinite"/>
                      </p:stCondLst>
                      <p:childTnLst>
                        <p:par>
                          <p:cTn id="32" fill="hold">
                            <p:stCondLst>
                              <p:cond delay="0"/>
                            </p:stCondLst>
                            <p:childTnLst>
                              <p:par>
                                <p:cTn id="33" presetID="9" presetClass="entr" presetSubtype="0" fill="hold" grpId="0" nodeType="clickEffect">
                                  <p:stCondLst>
                                    <p:cond delay="0"/>
                                  </p:stCondLst>
                                  <p:childTnLst>
                                    <p:set>
                                      <p:cBhvr>
                                        <p:cTn id="34" dur="1" fill="hold">
                                          <p:stCondLst>
                                            <p:cond delay="0"/>
                                          </p:stCondLst>
                                        </p:cTn>
                                        <p:tgtEl>
                                          <p:spTgt spid="20">
                                            <p:bg/>
                                          </p:spTgt>
                                        </p:tgtEl>
                                        <p:attrNameLst>
                                          <p:attrName>style.visibility</p:attrName>
                                        </p:attrNameLst>
                                      </p:cBhvr>
                                      <p:to>
                                        <p:strVal val="visible"/>
                                      </p:to>
                                    </p:set>
                                    <p:animEffect transition="in" filter="dissolve">
                                      <p:cBhvr>
                                        <p:cTn id="35" dur="500"/>
                                        <p:tgtEl>
                                          <p:spTgt spid="20">
                                            <p:bg/>
                                          </p:spTgt>
                                        </p:tgtEl>
                                      </p:cBhvr>
                                    </p:animEffect>
                                  </p:childTnLst>
                                </p:cTn>
                              </p:par>
                              <p:par>
                                <p:cTn id="36" presetID="9" presetClass="entr" presetSubtype="0" fill="hold" grpId="0" nodeType="withEffect">
                                  <p:stCondLst>
                                    <p:cond delay="0"/>
                                  </p:stCondLst>
                                  <p:childTnLst>
                                    <p:set>
                                      <p:cBhvr>
                                        <p:cTn id="37" dur="1" fill="hold">
                                          <p:stCondLst>
                                            <p:cond delay="0"/>
                                          </p:stCondLst>
                                        </p:cTn>
                                        <p:tgtEl>
                                          <p:spTgt spid="20">
                                            <p:txEl>
                                              <p:pRg st="0" end="0"/>
                                            </p:txEl>
                                          </p:spTgt>
                                        </p:tgtEl>
                                        <p:attrNameLst>
                                          <p:attrName>style.visibility</p:attrName>
                                        </p:attrNameLst>
                                      </p:cBhvr>
                                      <p:to>
                                        <p:strVal val="visible"/>
                                      </p:to>
                                    </p:set>
                                    <p:animEffect transition="in" filter="dissolve">
                                      <p:cBhvr>
                                        <p:cTn id="38" dur="500"/>
                                        <p:tgtEl>
                                          <p:spTgt spid="20">
                                            <p:txEl>
                                              <p:pRg st="0" end="0"/>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9" presetClass="entr" presetSubtype="0" fill="hold" grpId="0" nodeType="clickEffect">
                                  <p:stCondLst>
                                    <p:cond delay="0"/>
                                  </p:stCondLst>
                                  <p:childTnLst>
                                    <p:set>
                                      <p:cBhvr>
                                        <p:cTn id="42" dur="1" fill="hold">
                                          <p:stCondLst>
                                            <p:cond delay="0"/>
                                          </p:stCondLst>
                                        </p:cTn>
                                        <p:tgtEl>
                                          <p:spTgt spid="20">
                                            <p:txEl>
                                              <p:pRg st="1" end="1"/>
                                            </p:txEl>
                                          </p:spTgt>
                                        </p:tgtEl>
                                        <p:attrNameLst>
                                          <p:attrName>style.visibility</p:attrName>
                                        </p:attrNameLst>
                                      </p:cBhvr>
                                      <p:to>
                                        <p:strVal val="visible"/>
                                      </p:to>
                                    </p:set>
                                    <p:animEffect transition="in" filter="dissolve">
                                      <p:cBhvr>
                                        <p:cTn id="43" dur="500"/>
                                        <p:tgtEl>
                                          <p:spTgt spid="20">
                                            <p:txEl>
                                              <p:pRg st="1" end="1"/>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9" presetClass="entr" presetSubtype="0" fill="hold" grpId="0" nodeType="clickEffect">
                                  <p:stCondLst>
                                    <p:cond delay="0"/>
                                  </p:stCondLst>
                                  <p:childTnLst>
                                    <p:set>
                                      <p:cBhvr>
                                        <p:cTn id="47" dur="1" fill="hold">
                                          <p:stCondLst>
                                            <p:cond delay="0"/>
                                          </p:stCondLst>
                                        </p:cTn>
                                        <p:tgtEl>
                                          <p:spTgt spid="21"/>
                                        </p:tgtEl>
                                        <p:attrNameLst>
                                          <p:attrName>style.visibility</p:attrName>
                                        </p:attrNameLst>
                                      </p:cBhvr>
                                      <p:to>
                                        <p:strVal val="visible"/>
                                      </p:to>
                                    </p:set>
                                    <p:animEffect transition="in" filter="dissolve">
                                      <p:cBhvr>
                                        <p:cTn id="48"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uiExpand="1" build="allAtOnce" animBg="1"/>
      <p:bldP spid="19" grpId="0" animBg="1"/>
      <p:bldP spid="20" grpId="0" uiExpand="1" build="allAtOnce" animBg="1"/>
      <p:bldP spid="21"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935665" y="2276872"/>
            <a:ext cx="7336465" cy="302433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3141896" y="1937141"/>
            <a:ext cx="2920879" cy="37702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4738" name="Picture 2" descr="\\192.168.2.52\Active Files\Research\Papers\Submodular\Set Systems\Git\figures\comp_ratio_4_large.png"/>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95536" y="1889938"/>
            <a:ext cx="7920880" cy="3843318"/>
          </a:xfrm>
          <a:prstGeom prst="rect">
            <a:avLst/>
          </a:prstGeom>
          <a:noFill/>
        </p:spPr>
      </p:pic>
      <p:sp>
        <p:nvSpPr>
          <p:cNvPr id="2" name="Title 1"/>
          <p:cNvSpPr>
            <a:spLocks noGrp="1"/>
          </p:cNvSpPr>
          <p:nvPr>
            <p:ph type="title"/>
          </p:nvPr>
        </p:nvSpPr>
        <p:spPr/>
        <p:txBody>
          <a:bodyPr/>
          <a:lstStyle/>
          <a:p>
            <a:r>
              <a:rPr lang="en-US" dirty="0" smtClean="0"/>
              <a:t>Experiment</a:t>
            </a:r>
            <a:endParaRPr lang="en-US" dirty="0"/>
          </a:p>
        </p:txBody>
      </p:sp>
      <p:sp>
        <p:nvSpPr>
          <p:cNvPr id="4" name="Slide Number Placeholder 3"/>
          <p:cNvSpPr>
            <a:spLocks noGrp="1"/>
          </p:cNvSpPr>
          <p:nvPr>
            <p:ph type="sldNum" sz="quarter" idx="12"/>
          </p:nvPr>
        </p:nvSpPr>
        <p:spPr/>
        <p:txBody>
          <a:bodyPr/>
          <a:lstStyle/>
          <a:p>
            <a:fld id="{6D6A4B56-60CD-4619-9AC4-C81993084640}" type="slidenum">
              <a:rPr lang="en-US" smtClean="0"/>
              <a:pPr/>
              <a:t>15</a:t>
            </a:fld>
            <a:endParaRPr lang="en-US" dirty="0"/>
          </a:p>
        </p:txBody>
      </p:sp>
      <p:pic>
        <p:nvPicPr>
          <p:cNvPr id="244741" name="Picture 5" descr="C:\Users\Julia\Downloads\provette-architetto-fran-01.wmf"/>
          <p:cNvPicPr>
            <a:picLocks noChangeAspect="1" noChangeArrowheads="1"/>
          </p:cNvPicPr>
          <p:nvPr/>
        </p:nvPicPr>
        <p:blipFill>
          <a:blip r:embed="rId3" cstate="print"/>
          <a:srcRect/>
          <a:stretch>
            <a:fillRect/>
          </a:stretch>
        </p:blipFill>
        <p:spPr bwMode="auto">
          <a:xfrm>
            <a:off x="7596336" y="385758"/>
            <a:ext cx="936104" cy="955010"/>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1406" y="-214338"/>
            <a:ext cx="8643998" cy="3571900"/>
          </a:xfrm>
          <a:prstGeom prst="rect">
            <a:avLst/>
          </a:prstGeom>
          <a:noFill/>
        </p:spPr>
        <p:txBody>
          <a:bodyPr wrap="square" lIns="91440" tIns="45720" rIns="91440" bIns="45720">
            <a:prstTxWarp prst="textArchDown">
              <a:avLst>
                <a:gd name="adj" fmla="val 867087"/>
              </a:avLst>
            </a:prstTxWarp>
            <a:spAutoFit/>
          </a:bodyPr>
          <a:lstStyle/>
          <a:p>
            <a:pPr algn="ctr"/>
            <a:r>
              <a:rPr lang="en-US" sz="13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Questions</a:t>
            </a:r>
            <a:endParaRPr lang="en-US" sz="13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4" name="Rectangle 3"/>
          <p:cNvSpPr/>
          <p:nvPr/>
        </p:nvSpPr>
        <p:spPr>
          <a:xfrm>
            <a:off x="4066663" y="3927653"/>
            <a:ext cx="1005403" cy="2215991"/>
          </a:xfrm>
          <a:prstGeom prst="rect">
            <a:avLst/>
          </a:prstGeom>
          <a:noFill/>
        </p:spPr>
        <p:txBody>
          <a:bodyPr wrap="none" lIns="91440" tIns="45720" rIns="91440" bIns="45720">
            <a:spAutoFit/>
          </a:bodyPr>
          <a:lstStyle/>
          <a:p>
            <a:pPr algn="ctr"/>
            <a:r>
              <a:rPr lang="en-US" sz="13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t>
            </a:r>
            <a:endParaRPr lang="en-US" sz="13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Problems of Interest</a:t>
            </a:r>
            <a:endParaRPr lang="en-US" dirty="0"/>
          </a:p>
        </p:txBody>
      </p:sp>
      <p:sp>
        <p:nvSpPr>
          <p:cNvPr id="4" name="Slide Number Placeholder 3"/>
          <p:cNvSpPr>
            <a:spLocks noGrp="1"/>
          </p:cNvSpPr>
          <p:nvPr>
            <p:ph type="sldNum" sz="quarter" idx="12"/>
          </p:nvPr>
        </p:nvSpPr>
        <p:spPr/>
        <p:txBody>
          <a:bodyPr/>
          <a:lstStyle/>
          <a:p>
            <a:fld id="{6D6A4B56-60CD-4619-9AC4-C81993084640}" type="slidenum">
              <a:rPr lang="en-US" smtClean="0"/>
              <a:pPr/>
              <a:t>2</a:t>
            </a:fld>
            <a:endParaRPr lang="en-US" dirty="0"/>
          </a:p>
        </p:txBody>
      </p:sp>
      <p:pic>
        <p:nvPicPr>
          <p:cNvPr id="243714" name="Picture 2" descr="C:\Users\Julia\AppData\Local\Microsoft\Windows\INetCache\IE\WTCXZS2D\books[1].png"/>
          <p:cNvPicPr>
            <a:picLocks noChangeAspect="1" noChangeArrowheads="1"/>
          </p:cNvPicPr>
          <p:nvPr/>
        </p:nvPicPr>
        <p:blipFill>
          <a:blip r:embed="rId2" cstate="print"/>
          <a:srcRect/>
          <a:stretch>
            <a:fillRect/>
          </a:stretch>
        </p:blipFill>
        <p:spPr bwMode="auto">
          <a:xfrm>
            <a:off x="7452320" y="581411"/>
            <a:ext cx="1152128" cy="759357"/>
          </a:xfrm>
          <a:prstGeom prst="rect">
            <a:avLst/>
          </a:prstGeom>
          <a:noFill/>
        </p:spPr>
      </p:pic>
      <p:sp>
        <p:nvSpPr>
          <p:cNvPr id="6" name="Rounded Rectangle 5"/>
          <p:cNvSpPr/>
          <p:nvPr/>
        </p:nvSpPr>
        <p:spPr>
          <a:xfrm>
            <a:off x="2339752" y="1628800"/>
            <a:ext cx="4608512" cy="1512168"/>
          </a:xfrm>
          <a:prstGeom prst="roundRect">
            <a:avLst/>
          </a:prstGeom>
        </p:spPr>
        <p:style>
          <a:lnRef idx="1">
            <a:schemeClr val="accent5"/>
          </a:lnRef>
          <a:fillRef idx="2">
            <a:schemeClr val="accent5"/>
          </a:fillRef>
          <a:effectRef idx="1">
            <a:schemeClr val="accent5"/>
          </a:effectRef>
          <a:fontRef idx="minor">
            <a:schemeClr val="dk1"/>
          </a:fontRef>
        </p:style>
        <p:txBody>
          <a:bodyPr rtlCol="0" anchor="t" anchorCtr="0"/>
          <a:lstStyle/>
          <a:p>
            <a:pPr algn="just"/>
            <a:r>
              <a:rPr lang="en-US" sz="2800" dirty="0" smtClean="0">
                <a:sym typeface="Symbol"/>
              </a:rPr>
              <a:t>max	</a:t>
            </a:r>
            <a:r>
              <a:rPr lang="en-US" sz="2800" i="1" dirty="0" smtClean="0">
                <a:sym typeface="Symbol"/>
              </a:rPr>
              <a:t>f</a:t>
            </a:r>
            <a:r>
              <a:rPr lang="en-US" sz="2800" dirty="0" smtClean="0">
                <a:sym typeface="Symbol"/>
              </a:rPr>
              <a:t>(</a:t>
            </a:r>
            <a:r>
              <a:rPr lang="en-US" sz="2800" i="1" dirty="0" smtClean="0">
                <a:sym typeface="Symbol"/>
              </a:rPr>
              <a:t>S</a:t>
            </a:r>
            <a:r>
              <a:rPr lang="en-US" sz="2800" dirty="0" smtClean="0">
                <a:sym typeface="Symbol"/>
              </a:rPr>
              <a:t>)</a:t>
            </a:r>
          </a:p>
          <a:p>
            <a:pPr algn="just"/>
            <a:r>
              <a:rPr lang="en-US" sz="2800" dirty="0" err="1" smtClean="0">
                <a:sym typeface="Symbol"/>
              </a:rPr>
              <a:t>s.t</a:t>
            </a:r>
            <a:r>
              <a:rPr lang="en-US" sz="2800" dirty="0" smtClean="0">
                <a:sym typeface="Symbol"/>
              </a:rPr>
              <a:t>.	</a:t>
            </a:r>
            <a:r>
              <a:rPr lang="en-US" sz="2800" i="1" dirty="0" smtClean="0">
                <a:sym typeface="Symbol"/>
              </a:rPr>
              <a:t>S</a:t>
            </a:r>
            <a:r>
              <a:rPr lang="en-US" sz="2800" dirty="0" smtClean="0">
                <a:sym typeface="Symbol"/>
              </a:rPr>
              <a:t>  </a:t>
            </a:r>
            <a:r>
              <a:rPr lang="en-US" sz="2800" i="1" dirty="0" smtClean="0">
                <a:sym typeface="Symbol"/>
              </a:rPr>
              <a:t>N</a:t>
            </a:r>
            <a:endParaRPr lang="en-US" sz="2800" dirty="0" smtClean="0">
              <a:sym typeface="Symbol"/>
            </a:endParaRPr>
          </a:p>
          <a:p>
            <a:pPr algn="just"/>
            <a:r>
              <a:rPr lang="en-US" sz="2800" dirty="0" smtClean="0">
                <a:sym typeface="Symbol"/>
              </a:rPr>
              <a:t>	</a:t>
            </a:r>
            <a:r>
              <a:rPr lang="en-US" sz="2800" i="1" dirty="0" smtClean="0">
                <a:sym typeface="Symbol"/>
              </a:rPr>
              <a:t>S</a:t>
            </a:r>
            <a:r>
              <a:rPr lang="en-US" sz="2800" dirty="0" smtClean="0">
                <a:sym typeface="Symbol"/>
              </a:rPr>
              <a:t> obeys a constraint </a:t>
            </a:r>
            <a:r>
              <a:rPr lang="en-US" sz="2800" i="1" dirty="0" smtClean="0">
                <a:sym typeface="Symbol"/>
              </a:rPr>
              <a:t>C</a:t>
            </a:r>
            <a:r>
              <a:rPr lang="en-US" sz="2800" dirty="0" smtClean="0">
                <a:sym typeface="Symbol"/>
              </a:rPr>
              <a:t>	</a:t>
            </a:r>
          </a:p>
        </p:txBody>
      </p:sp>
      <p:sp>
        <p:nvSpPr>
          <p:cNvPr id="8" name="Cloud Callout 7"/>
          <p:cNvSpPr/>
          <p:nvPr/>
        </p:nvSpPr>
        <p:spPr>
          <a:xfrm>
            <a:off x="2123728" y="3717032"/>
            <a:ext cx="6552728" cy="1512168"/>
          </a:xfrm>
          <a:prstGeom prst="cloudCallout">
            <a:avLst>
              <a:gd name="adj1" fmla="val -2263"/>
              <a:gd name="adj2" fmla="val -96232"/>
            </a:avLst>
          </a:prstGeom>
        </p:spPr>
        <p:style>
          <a:lnRef idx="2">
            <a:schemeClr val="accent6"/>
          </a:lnRef>
          <a:fillRef idx="1">
            <a:schemeClr val="lt1"/>
          </a:fillRef>
          <a:effectRef idx="0">
            <a:schemeClr val="accent6"/>
          </a:effectRef>
          <a:fontRef idx="minor">
            <a:schemeClr val="dk1"/>
          </a:fontRef>
        </p:style>
        <p:txBody>
          <a:bodyPr rtlCol="0" anchor="ctr"/>
          <a:lstStyle/>
          <a:p>
            <a:pPr marL="228600" indent="-228600" algn="ctr">
              <a:buFont typeface="Arial" pitchFamily="34" charset="0"/>
              <a:buChar char="•"/>
            </a:pPr>
            <a:r>
              <a:rPr lang="en-US" sz="2400" dirty="0" smtClean="0"/>
              <a:t>The size of </a:t>
            </a:r>
            <a:r>
              <a:rPr lang="en-US" sz="2400" i="1" dirty="0" smtClean="0"/>
              <a:t>S</a:t>
            </a:r>
            <a:r>
              <a:rPr lang="en-US" sz="2400" dirty="0" smtClean="0"/>
              <a:t> must be at most </a:t>
            </a:r>
            <a:r>
              <a:rPr lang="en-US" sz="2400" i="1" dirty="0" smtClean="0"/>
              <a:t>k</a:t>
            </a:r>
            <a:r>
              <a:rPr lang="en-US" sz="2400" dirty="0" smtClean="0"/>
              <a:t>.</a:t>
            </a:r>
          </a:p>
          <a:p>
            <a:pPr marL="228600" indent="-228600" algn="just">
              <a:buFont typeface="Arial" pitchFamily="34" charset="0"/>
              <a:buChar char="•"/>
            </a:pPr>
            <a:r>
              <a:rPr lang="en-US" sz="2400" i="1" dirty="0" smtClean="0"/>
              <a:t>S</a:t>
            </a:r>
            <a:r>
              <a:rPr lang="en-US" sz="2400" dirty="0" smtClean="0"/>
              <a:t> must be a legal matching.</a:t>
            </a:r>
            <a:endParaRPr lang="en-US" sz="2400" dirty="0"/>
          </a:p>
        </p:txBody>
      </p:sp>
      <p:sp>
        <p:nvSpPr>
          <p:cNvPr id="9" name="TextBox 8"/>
          <p:cNvSpPr txBox="1"/>
          <p:nvPr/>
        </p:nvSpPr>
        <p:spPr>
          <a:xfrm>
            <a:off x="2411760" y="2114853"/>
            <a:ext cx="3550972" cy="954107"/>
          </a:xfrm>
          <a:prstGeom prst="rect">
            <a:avLst/>
          </a:prstGeom>
          <a:noFill/>
        </p:spPr>
        <p:txBody>
          <a:bodyPr wrap="none" rtlCol="0">
            <a:spAutoFit/>
          </a:bodyPr>
          <a:lstStyle/>
          <a:p>
            <a:pPr marL="228600" indent="-228600">
              <a:buFont typeface="Arial" pitchFamily="34" charset="0"/>
              <a:buChar char="•"/>
            </a:pPr>
            <a:r>
              <a:rPr lang="en-US" sz="2800" dirty="0" smtClean="0">
                <a:sym typeface="Symbol"/>
              </a:rPr>
              <a:t>Given a ground set </a:t>
            </a:r>
            <a:r>
              <a:rPr lang="en-US" sz="2800" i="1" dirty="0" smtClean="0">
                <a:sym typeface="Symbol"/>
              </a:rPr>
              <a:t>N</a:t>
            </a:r>
            <a:r>
              <a:rPr lang="en-US" sz="2800" dirty="0" smtClean="0">
                <a:sym typeface="Symbol"/>
              </a:rPr>
              <a:t>.</a:t>
            </a:r>
          </a:p>
          <a:p>
            <a:pPr>
              <a:buFont typeface="Arial" pitchFamily="34" charset="0"/>
              <a:buChar char="•"/>
            </a:pPr>
            <a:endParaRPr lang="en-US" sz="2800" dirty="0"/>
          </a:p>
        </p:txBody>
      </p:sp>
      <p:sp>
        <p:nvSpPr>
          <p:cNvPr id="10" name="Rounded Rectangle 9"/>
          <p:cNvSpPr/>
          <p:nvPr/>
        </p:nvSpPr>
        <p:spPr>
          <a:xfrm>
            <a:off x="323528" y="3573016"/>
            <a:ext cx="8424936" cy="2448272"/>
          </a:xfrm>
          <a:prstGeom prst="roundRect">
            <a:avLst/>
          </a:prstGeom>
        </p:spPr>
        <p:style>
          <a:lnRef idx="1">
            <a:schemeClr val="accent5"/>
          </a:lnRef>
          <a:fillRef idx="2">
            <a:schemeClr val="accent5"/>
          </a:fillRef>
          <a:effectRef idx="1">
            <a:schemeClr val="accent5"/>
          </a:effectRef>
          <a:fontRef idx="minor">
            <a:schemeClr val="dk1"/>
          </a:fontRef>
        </p:style>
        <p:txBody>
          <a:bodyPr rtlCol="0" anchor="t" anchorCtr="0"/>
          <a:lstStyle/>
          <a:p>
            <a:pPr marL="228600" indent="-228600" algn="just">
              <a:buFont typeface="Arial" pitchFamily="34" charset="0"/>
              <a:buChar char="•"/>
            </a:pPr>
            <a:r>
              <a:rPr lang="en-US" sz="2200" dirty="0" smtClean="0">
                <a:sym typeface="Symbol"/>
              </a:rPr>
              <a:t>The greedy algorithm is often used for such problems in practice.</a:t>
            </a:r>
          </a:p>
        </p:txBody>
      </p:sp>
      <p:sp>
        <p:nvSpPr>
          <p:cNvPr id="11" name="Rounded Rectangle 10"/>
          <p:cNvSpPr/>
          <p:nvPr/>
        </p:nvSpPr>
        <p:spPr>
          <a:xfrm>
            <a:off x="611560" y="4293096"/>
            <a:ext cx="7848872" cy="1584176"/>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r>
              <a:rPr lang="en-US" sz="2200" b="1" u="sng" dirty="0" smtClean="0"/>
              <a:t>The Greedy Algorithm</a:t>
            </a:r>
          </a:p>
          <a:p>
            <a:r>
              <a:rPr lang="en-US" sz="2200" dirty="0" smtClean="0"/>
              <a:t>While there are more elements that can be added to the solution, pick the element among them whose addition to the solution increases the value by the most, and add it.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500"/>
                                        <p:tgtEl>
                                          <p:spTgt spid="9"/>
                                        </p:tgtEl>
                                      </p:cBhvr>
                                    </p:animEffect>
                                  </p:childTnLst>
                                </p:cTn>
                              </p:par>
                              <p:par>
                                <p:cTn id="8" presetID="9" presetClass="entr" presetSubtype="0" fill="hold" grpId="0" nodeType="withEffect">
                                  <p:stCondLst>
                                    <p:cond delay="0"/>
                                  </p:stCondLst>
                                  <p:childTnLst>
                                    <p:set>
                                      <p:cBhvr>
                                        <p:cTn id="9" dur="1" fill="hold">
                                          <p:stCondLst>
                                            <p:cond delay="0"/>
                                          </p:stCondLst>
                                        </p:cTn>
                                        <p:tgtEl>
                                          <p:spTgt spid="6">
                                            <p:bg/>
                                          </p:spTgt>
                                        </p:tgtEl>
                                        <p:attrNameLst>
                                          <p:attrName>style.visibility</p:attrName>
                                        </p:attrNameLst>
                                      </p:cBhvr>
                                      <p:to>
                                        <p:strVal val="visible"/>
                                      </p:to>
                                    </p:set>
                                    <p:animEffect transition="in" filter="dissolve">
                                      <p:cBhvr>
                                        <p:cTn id="10" dur="500"/>
                                        <p:tgtEl>
                                          <p:spTgt spid="6">
                                            <p:bg/>
                                          </p:spTgt>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xit" presetSubtype="0" fill="hold" grpId="1" nodeType="clickEffect">
                                  <p:stCondLst>
                                    <p:cond delay="0"/>
                                  </p:stCondLst>
                                  <p:childTnLst>
                                    <p:animEffect transition="out" filter="dissolve">
                                      <p:cBhvr>
                                        <p:cTn id="14" dur="500"/>
                                        <p:tgtEl>
                                          <p:spTgt spid="9"/>
                                        </p:tgtEl>
                                      </p:cBhvr>
                                    </p:animEffect>
                                    <p:set>
                                      <p:cBhvr>
                                        <p:cTn id="15" dur="1" fill="hold">
                                          <p:stCondLst>
                                            <p:cond delay="499"/>
                                          </p:stCondLst>
                                        </p:cTn>
                                        <p:tgtEl>
                                          <p:spTgt spid="9"/>
                                        </p:tgtEl>
                                        <p:attrNameLst>
                                          <p:attrName>style.visibility</p:attrName>
                                        </p:attrNameLst>
                                      </p:cBhvr>
                                      <p:to>
                                        <p:strVal val="hidden"/>
                                      </p:to>
                                    </p:set>
                                  </p:childTnLst>
                                </p:cTn>
                              </p:par>
                              <p:par>
                                <p:cTn id="16" presetID="9" presetClass="entr" presetSubtype="0" fill="hold" grpId="0" nodeType="withEffect">
                                  <p:stCondLst>
                                    <p:cond delay="0"/>
                                  </p:stCondLst>
                                  <p:childTnLst>
                                    <p:set>
                                      <p:cBhvr>
                                        <p:cTn id="17" dur="1" fill="hold">
                                          <p:stCondLst>
                                            <p:cond delay="0"/>
                                          </p:stCondLst>
                                        </p:cTn>
                                        <p:tgtEl>
                                          <p:spTgt spid="6">
                                            <p:txEl>
                                              <p:pRg st="1" end="1"/>
                                            </p:txEl>
                                          </p:spTgt>
                                        </p:tgtEl>
                                        <p:attrNameLst>
                                          <p:attrName>style.visibility</p:attrName>
                                        </p:attrNameLst>
                                      </p:cBhvr>
                                      <p:to>
                                        <p:strVal val="visible"/>
                                      </p:to>
                                    </p:set>
                                    <p:animEffect transition="in" filter="dissolve">
                                      <p:cBhvr>
                                        <p:cTn id="18" dur="500"/>
                                        <p:tgtEl>
                                          <p:spTgt spid="6">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animEffect transition="in" filter="dissolve">
                                      <p:cBhvr>
                                        <p:cTn id="23" dur="500"/>
                                        <p:tgtEl>
                                          <p:spTgt spid="6">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grpId="0" nodeType="clickEffect">
                                  <p:stCondLst>
                                    <p:cond delay="0"/>
                                  </p:stCondLst>
                                  <p:childTnLst>
                                    <p:set>
                                      <p:cBhvr>
                                        <p:cTn id="27" dur="1" fill="hold">
                                          <p:stCondLst>
                                            <p:cond delay="0"/>
                                          </p:stCondLst>
                                        </p:cTn>
                                        <p:tgtEl>
                                          <p:spTgt spid="6">
                                            <p:txEl>
                                              <p:pRg st="2" end="2"/>
                                            </p:txEl>
                                          </p:spTgt>
                                        </p:tgtEl>
                                        <p:attrNameLst>
                                          <p:attrName>style.visibility</p:attrName>
                                        </p:attrNameLst>
                                      </p:cBhvr>
                                      <p:to>
                                        <p:strVal val="visible"/>
                                      </p:to>
                                    </p:set>
                                    <p:animEffect transition="in" filter="dissolve">
                                      <p:cBhvr>
                                        <p:cTn id="28" dur="500"/>
                                        <p:tgtEl>
                                          <p:spTgt spid="6">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9" presetClass="entr" presetSubtype="0" fill="hold" grpId="0" nodeType="clickEffect">
                                  <p:stCondLst>
                                    <p:cond delay="0"/>
                                  </p:stCondLst>
                                  <p:childTnLst>
                                    <p:set>
                                      <p:cBhvr>
                                        <p:cTn id="32" dur="1" fill="hold">
                                          <p:stCondLst>
                                            <p:cond delay="0"/>
                                          </p:stCondLst>
                                        </p:cTn>
                                        <p:tgtEl>
                                          <p:spTgt spid="8"/>
                                        </p:tgtEl>
                                        <p:attrNameLst>
                                          <p:attrName>style.visibility</p:attrName>
                                        </p:attrNameLst>
                                      </p:cBhvr>
                                      <p:to>
                                        <p:strVal val="visible"/>
                                      </p:to>
                                    </p:set>
                                    <p:animEffect transition="in" filter="dissolve">
                                      <p:cBhvr>
                                        <p:cTn id="33" dur="500"/>
                                        <p:tgtEl>
                                          <p:spTgt spid="8"/>
                                        </p:tgtEl>
                                      </p:cBhvr>
                                    </p:animEffect>
                                  </p:childTnLst>
                                </p:cTn>
                              </p:par>
                            </p:childTnLst>
                          </p:cTn>
                        </p:par>
                      </p:childTnLst>
                    </p:cTn>
                  </p:par>
                  <p:par>
                    <p:cTn id="34" fill="hold">
                      <p:stCondLst>
                        <p:cond delay="indefinite"/>
                      </p:stCondLst>
                      <p:childTnLst>
                        <p:par>
                          <p:cTn id="35" fill="hold">
                            <p:stCondLst>
                              <p:cond delay="0"/>
                            </p:stCondLst>
                            <p:childTnLst>
                              <p:par>
                                <p:cTn id="36" presetID="9" presetClass="exit" presetSubtype="0" fill="hold" grpId="1" nodeType="clickEffect">
                                  <p:stCondLst>
                                    <p:cond delay="0"/>
                                  </p:stCondLst>
                                  <p:childTnLst>
                                    <p:animEffect transition="out" filter="dissolve">
                                      <p:cBhvr>
                                        <p:cTn id="37" dur="500"/>
                                        <p:tgtEl>
                                          <p:spTgt spid="8"/>
                                        </p:tgtEl>
                                      </p:cBhvr>
                                    </p:animEffect>
                                    <p:set>
                                      <p:cBhvr>
                                        <p:cTn id="38" dur="1" fill="hold">
                                          <p:stCondLst>
                                            <p:cond delay="499"/>
                                          </p:stCondLst>
                                        </p:cTn>
                                        <p:tgtEl>
                                          <p:spTgt spid="8"/>
                                        </p:tgtEl>
                                        <p:attrNameLst>
                                          <p:attrName>style.visibility</p:attrName>
                                        </p:attrNameLst>
                                      </p:cBhvr>
                                      <p:to>
                                        <p:strVal val="hidden"/>
                                      </p:to>
                                    </p:set>
                                  </p:childTnLst>
                                </p:cTn>
                              </p:par>
                              <p:par>
                                <p:cTn id="39" presetID="9" presetClass="entr" presetSubtype="0" fill="hold" grpId="0" nodeType="withEffect">
                                  <p:stCondLst>
                                    <p:cond delay="0"/>
                                  </p:stCondLst>
                                  <p:childTnLst>
                                    <p:set>
                                      <p:cBhvr>
                                        <p:cTn id="40" dur="1" fill="hold">
                                          <p:stCondLst>
                                            <p:cond delay="0"/>
                                          </p:stCondLst>
                                        </p:cTn>
                                        <p:tgtEl>
                                          <p:spTgt spid="10">
                                            <p:bg/>
                                          </p:spTgt>
                                        </p:tgtEl>
                                        <p:attrNameLst>
                                          <p:attrName>style.visibility</p:attrName>
                                        </p:attrNameLst>
                                      </p:cBhvr>
                                      <p:to>
                                        <p:strVal val="visible"/>
                                      </p:to>
                                    </p:set>
                                    <p:animEffect transition="in" filter="dissolve">
                                      <p:cBhvr>
                                        <p:cTn id="41" dur="500"/>
                                        <p:tgtEl>
                                          <p:spTgt spid="10">
                                            <p:bg/>
                                          </p:spTgt>
                                        </p:tgtEl>
                                      </p:cBhvr>
                                    </p:animEffect>
                                  </p:childTnLst>
                                </p:cTn>
                              </p:par>
                              <p:par>
                                <p:cTn id="42" presetID="9" presetClass="entr" presetSubtype="0" fill="hold" grpId="0" nodeType="withEffect">
                                  <p:stCondLst>
                                    <p:cond delay="0"/>
                                  </p:stCondLst>
                                  <p:childTnLst>
                                    <p:set>
                                      <p:cBhvr>
                                        <p:cTn id="43" dur="1" fill="hold">
                                          <p:stCondLst>
                                            <p:cond delay="0"/>
                                          </p:stCondLst>
                                        </p:cTn>
                                        <p:tgtEl>
                                          <p:spTgt spid="10">
                                            <p:txEl>
                                              <p:pRg st="0" end="0"/>
                                            </p:txEl>
                                          </p:spTgt>
                                        </p:tgtEl>
                                        <p:attrNameLst>
                                          <p:attrName>style.visibility</p:attrName>
                                        </p:attrNameLst>
                                      </p:cBhvr>
                                      <p:to>
                                        <p:strVal val="visible"/>
                                      </p:to>
                                    </p:set>
                                    <p:animEffect transition="in" filter="dissolve">
                                      <p:cBhvr>
                                        <p:cTn id="44" dur="500"/>
                                        <p:tgtEl>
                                          <p:spTgt spid="10">
                                            <p:txEl>
                                              <p:pRg st="0" end="0"/>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9" presetClass="entr" presetSubtype="0" fill="hold" grpId="0" nodeType="clickEffect">
                                  <p:stCondLst>
                                    <p:cond delay="0"/>
                                  </p:stCondLst>
                                  <p:childTnLst>
                                    <p:set>
                                      <p:cBhvr>
                                        <p:cTn id="48" dur="1" fill="hold">
                                          <p:stCondLst>
                                            <p:cond delay="0"/>
                                          </p:stCondLst>
                                        </p:cTn>
                                        <p:tgtEl>
                                          <p:spTgt spid="11"/>
                                        </p:tgtEl>
                                        <p:attrNameLst>
                                          <p:attrName>style.visibility</p:attrName>
                                        </p:attrNameLst>
                                      </p:cBhvr>
                                      <p:to>
                                        <p:strVal val="visible"/>
                                      </p:to>
                                    </p:set>
                                    <p:animEffect transition="in" filter="dissolve">
                                      <p:cBhvr>
                                        <p:cTn id="49"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allAtOnce" animBg="1"/>
      <p:bldP spid="8" grpId="0" uiExpand="1" animBg="1"/>
      <p:bldP spid="8" grpId="1" uiExpand="1" animBg="1"/>
      <p:bldP spid="9" grpId="0"/>
      <p:bldP spid="9" grpId="1"/>
      <p:bldP spid="10" grpId="0" uiExpand="1" build="allAtOnce" animBg="1"/>
      <p:bldP spid="1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does it Work?</a:t>
            </a:r>
            <a:endParaRPr lang="en-US" dirty="0"/>
          </a:p>
        </p:txBody>
      </p:sp>
      <p:sp>
        <p:nvSpPr>
          <p:cNvPr id="4" name="Slide Number Placeholder 3"/>
          <p:cNvSpPr>
            <a:spLocks noGrp="1"/>
          </p:cNvSpPr>
          <p:nvPr>
            <p:ph type="sldNum" sz="quarter" idx="12"/>
          </p:nvPr>
        </p:nvSpPr>
        <p:spPr/>
        <p:txBody>
          <a:bodyPr/>
          <a:lstStyle/>
          <a:p>
            <a:fld id="{6D6A4B56-60CD-4619-9AC4-C81993084640}" type="slidenum">
              <a:rPr lang="en-US" smtClean="0"/>
              <a:pPr/>
              <a:t>3</a:t>
            </a:fld>
            <a:endParaRPr lang="en-US" dirty="0"/>
          </a:p>
        </p:txBody>
      </p:sp>
      <p:pic>
        <p:nvPicPr>
          <p:cNvPr id="244739" name="Picture 3" descr="C:\Users\Julia\AppData\Local\Microsoft\Windows\INetCache\IE\WTCXZS2D\thinking1[1].jpg"/>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7380312" y="234330"/>
            <a:ext cx="1296144" cy="1322462"/>
          </a:xfrm>
          <a:prstGeom prst="rect">
            <a:avLst/>
          </a:prstGeom>
          <a:noFill/>
        </p:spPr>
      </p:pic>
      <p:sp>
        <p:nvSpPr>
          <p:cNvPr id="7" name="Rounded Rectangle 6"/>
          <p:cNvSpPr/>
          <p:nvPr/>
        </p:nvSpPr>
        <p:spPr>
          <a:xfrm>
            <a:off x="1115616" y="1628800"/>
            <a:ext cx="6768752" cy="936104"/>
          </a:xfrm>
          <a:prstGeom prst="roundRect">
            <a:avLst/>
          </a:prstGeom>
        </p:spPr>
        <p:style>
          <a:lnRef idx="1">
            <a:schemeClr val="accent5"/>
          </a:lnRef>
          <a:fillRef idx="2">
            <a:schemeClr val="accent5"/>
          </a:fillRef>
          <a:effectRef idx="1">
            <a:schemeClr val="accent5"/>
          </a:effectRef>
          <a:fontRef idx="minor">
            <a:schemeClr val="dk1"/>
          </a:fontRef>
        </p:style>
        <p:txBody>
          <a:bodyPr rtlCol="0" anchor="t" anchorCtr="0"/>
          <a:lstStyle/>
          <a:p>
            <a:pPr algn="ctr"/>
            <a:r>
              <a:rPr lang="en-US" sz="2400" dirty="0" smtClean="0"/>
              <a:t>Theoretical results show that the greedy algorithm guarantees a good approximation ratio when:</a:t>
            </a:r>
            <a:endParaRPr lang="en-US" sz="2400" dirty="0" smtClean="0">
              <a:sym typeface="Wingdings" pitchFamily="2" charset="2"/>
            </a:endParaRPr>
          </a:p>
        </p:txBody>
      </p:sp>
      <p:sp>
        <p:nvSpPr>
          <p:cNvPr id="8" name="Down Arrow 7"/>
          <p:cNvSpPr/>
          <p:nvPr/>
        </p:nvSpPr>
        <p:spPr>
          <a:xfrm>
            <a:off x="1979712" y="2708920"/>
            <a:ext cx="864096" cy="792088"/>
          </a:xfrm>
          <a:prstGeom prst="downArrow">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a:p>
        </p:txBody>
      </p:sp>
      <p:sp>
        <p:nvSpPr>
          <p:cNvPr id="9" name="Rounded Rectangle 8"/>
          <p:cNvSpPr/>
          <p:nvPr/>
        </p:nvSpPr>
        <p:spPr>
          <a:xfrm>
            <a:off x="899592" y="3645024"/>
            <a:ext cx="3096344" cy="936104"/>
          </a:xfrm>
          <a:prstGeom prst="roundRect">
            <a:avLst/>
          </a:prstGeom>
        </p:spPr>
        <p:style>
          <a:lnRef idx="1">
            <a:schemeClr val="accent5"/>
          </a:lnRef>
          <a:fillRef idx="2">
            <a:schemeClr val="accent5"/>
          </a:fillRef>
          <a:effectRef idx="1">
            <a:schemeClr val="accent5"/>
          </a:effectRef>
          <a:fontRef idx="minor">
            <a:schemeClr val="dk1"/>
          </a:fontRef>
        </p:style>
        <p:txBody>
          <a:bodyPr rtlCol="0" anchor="t" anchorCtr="0"/>
          <a:lstStyle/>
          <a:p>
            <a:pPr algn="ctr"/>
            <a:r>
              <a:rPr lang="en-US" sz="2400" dirty="0" smtClean="0">
                <a:sym typeface="Wingdings" pitchFamily="2" charset="2"/>
              </a:rPr>
              <a:t>The objective function is </a:t>
            </a:r>
            <a:r>
              <a:rPr lang="en-US" sz="2400" dirty="0" err="1" smtClean="0">
                <a:sym typeface="Wingdings" pitchFamily="2" charset="2"/>
              </a:rPr>
              <a:t>submodular</a:t>
            </a:r>
            <a:r>
              <a:rPr lang="en-US" sz="2400" dirty="0" smtClean="0">
                <a:sym typeface="Wingdings" pitchFamily="2" charset="2"/>
              </a:rPr>
              <a:t>.</a:t>
            </a:r>
          </a:p>
        </p:txBody>
      </p:sp>
      <p:sp>
        <p:nvSpPr>
          <p:cNvPr id="11" name="Rounded Rectangle 10"/>
          <p:cNvSpPr/>
          <p:nvPr/>
        </p:nvSpPr>
        <p:spPr>
          <a:xfrm>
            <a:off x="4067944" y="3645024"/>
            <a:ext cx="4608512" cy="936104"/>
          </a:xfrm>
          <a:prstGeom prst="roundRect">
            <a:avLst/>
          </a:prstGeom>
        </p:spPr>
        <p:style>
          <a:lnRef idx="1">
            <a:schemeClr val="accent5"/>
          </a:lnRef>
          <a:fillRef idx="2">
            <a:schemeClr val="accent5"/>
          </a:fillRef>
          <a:effectRef idx="1">
            <a:schemeClr val="accent5"/>
          </a:effectRef>
          <a:fontRef idx="minor">
            <a:schemeClr val="dk1"/>
          </a:fontRef>
        </p:style>
        <p:txBody>
          <a:bodyPr rtlCol="0" anchor="t" anchorCtr="0"/>
          <a:lstStyle/>
          <a:p>
            <a:pPr algn="ctr"/>
            <a:r>
              <a:rPr lang="en-US" sz="2400" dirty="0" smtClean="0">
                <a:sym typeface="Wingdings" pitchFamily="2" charset="2"/>
              </a:rPr>
              <a:t>The constraint belongs to one of a few general families of constraints.</a:t>
            </a:r>
          </a:p>
        </p:txBody>
      </p:sp>
      <p:sp>
        <p:nvSpPr>
          <p:cNvPr id="13" name="Down Arrow 12"/>
          <p:cNvSpPr/>
          <p:nvPr/>
        </p:nvSpPr>
        <p:spPr>
          <a:xfrm>
            <a:off x="5796136" y="2708920"/>
            <a:ext cx="864096" cy="792088"/>
          </a:xfrm>
          <a:prstGeom prst="downArrow">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a:p>
        </p:txBody>
      </p:sp>
      <p:sp>
        <p:nvSpPr>
          <p:cNvPr id="14" name="Down Arrow 13"/>
          <p:cNvSpPr/>
          <p:nvPr/>
        </p:nvSpPr>
        <p:spPr>
          <a:xfrm>
            <a:off x="5796136" y="4725144"/>
            <a:ext cx="864096" cy="792088"/>
          </a:xfrm>
          <a:prstGeom prst="downArrow">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a:p>
        </p:txBody>
      </p:sp>
      <p:sp>
        <p:nvSpPr>
          <p:cNvPr id="15" name="Rounded Rectangle 14"/>
          <p:cNvSpPr/>
          <p:nvPr/>
        </p:nvSpPr>
        <p:spPr>
          <a:xfrm>
            <a:off x="4067944" y="5589240"/>
            <a:ext cx="4608512" cy="936104"/>
          </a:xfrm>
          <a:prstGeom prst="roundRect">
            <a:avLst/>
          </a:prstGeom>
        </p:spPr>
        <p:style>
          <a:lnRef idx="1">
            <a:schemeClr val="accent5"/>
          </a:lnRef>
          <a:fillRef idx="2">
            <a:schemeClr val="accent5"/>
          </a:fillRef>
          <a:effectRef idx="1">
            <a:schemeClr val="accent5"/>
          </a:effectRef>
          <a:fontRef idx="minor">
            <a:schemeClr val="dk1"/>
          </a:fontRef>
        </p:style>
        <p:txBody>
          <a:bodyPr rtlCol="0" anchor="t" anchorCtr="0"/>
          <a:lstStyle/>
          <a:p>
            <a:pPr algn="ctr"/>
            <a:r>
              <a:rPr lang="en-US" sz="2400" dirty="0" smtClean="0">
                <a:sym typeface="Wingdings" pitchFamily="2" charset="2"/>
              </a:rPr>
              <a:t>Here we consider a family named: “</a:t>
            </a:r>
            <a:r>
              <a:rPr lang="en-US" sz="2400" i="1" dirty="0" smtClean="0">
                <a:sym typeface="Wingdings" pitchFamily="2" charset="2"/>
              </a:rPr>
              <a:t>k</a:t>
            </a:r>
            <a:r>
              <a:rPr lang="en-US" sz="2400" dirty="0" smtClean="0">
                <a:sym typeface="Wingdings" pitchFamily="2" charset="2"/>
              </a:rPr>
              <a:t>-extendible systems”.</a:t>
            </a:r>
          </a:p>
        </p:txBody>
      </p:sp>
      <p:sp>
        <p:nvSpPr>
          <p:cNvPr id="16" name="Cloud Callout 15"/>
          <p:cNvSpPr/>
          <p:nvPr/>
        </p:nvSpPr>
        <p:spPr>
          <a:xfrm>
            <a:off x="323528" y="4725144"/>
            <a:ext cx="8280920" cy="1584176"/>
          </a:xfrm>
          <a:prstGeom prst="cloudCallout">
            <a:avLst>
              <a:gd name="adj1" fmla="val -20411"/>
              <a:gd name="adj2" fmla="val -64366"/>
            </a:avLst>
          </a:prstGeom>
        </p:spPr>
        <p:style>
          <a:lnRef idx="2">
            <a:schemeClr val="accent6"/>
          </a:lnRef>
          <a:fillRef idx="1">
            <a:schemeClr val="lt1"/>
          </a:fillRef>
          <a:effectRef idx="0">
            <a:schemeClr val="accent6"/>
          </a:effectRef>
          <a:fontRef idx="minor">
            <a:schemeClr val="dk1"/>
          </a:fontRef>
        </p:style>
        <p:txBody>
          <a:bodyPr lIns="0" rIns="0" rtlCol="0" anchor="ctr"/>
          <a:lstStyle/>
          <a:p>
            <a:pPr algn="ctr"/>
            <a:r>
              <a:rPr lang="en-US" sz="2200" dirty="0" smtClean="0"/>
              <a:t>A general family of functions generalizing linear functions. Will be discussed more in a minute…</a:t>
            </a:r>
            <a:endParaRPr lang="en-US" sz="2200" dirty="0"/>
          </a:p>
        </p:txBody>
      </p:sp>
      <p:sp>
        <p:nvSpPr>
          <p:cNvPr id="17" name="Cloud Callout 16"/>
          <p:cNvSpPr/>
          <p:nvPr/>
        </p:nvSpPr>
        <p:spPr>
          <a:xfrm>
            <a:off x="539552" y="1340768"/>
            <a:ext cx="8208912" cy="3528392"/>
          </a:xfrm>
          <a:prstGeom prst="cloudCallout">
            <a:avLst>
              <a:gd name="adj1" fmla="val 5496"/>
              <a:gd name="adj2" fmla="val 82618"/>
            </a:avLst>
          </a:prstGeom>
        </p:spPr>
        <p:style>
          <a:lnRef idx="2">
            <a:schemeClr val="accent6"/>
          </a:lnRef>
          <a:fillRef idx="1">
            <a:schemeClr val="lt1"/>
          </a:fillRef>
          <a:effectRef idx="0">
            <a:schemeClr val="accent6"/>
          </a:effectRef>
          <a:fontRef idx="minor">
            <a:schemeClr val="dk1"/>
          </a:fontRef>
        </p:style>
        <p:txBody>
          <a:bodyPr lIns="0" rIns="0" rtlCol="0" anchor="ctr"/>
          <a:lstStyle/>
          <a:p>
            <a:pPr marL="228600" indent="-228600">
              <a:buFont typeface="Arial" pitchFamily="34" charset="0"/>
              <a:buChar char="•"/>
            </a:pPr>
            <a:r>
              <a:rPr lang="en-US" sz="2200" dirty="0" smtClean="0"/>
              <a:t>Intuitively, means that given an element </a:t>
            </a:r>
            <a:r>
              <a:rPr lang="en-US" sz="2200" i="1" dirty="0" smtClean="0"/>
              <a:t>e</a:t>
            </a:r>
            <a:r>
              <a:rPr lang="en-US" sz="2200" dirty="0" smtClean="0"/>
              <a:t> and a feasible set </a:t>
            </a:r>
            <a:r>
              <a:rPr lang="en-US" sz="2200" i="1" dirty="0" smtClean="0"/>
              <a:t>S</a:t>
            </a:r>
            <a:r>
              <a:rPr lang="en-US" sz="2200" dirty="0" smtClean="0"/>
              <a:t>, to make </a:t>
            </a:r>
            <a:r>
              <a:rPr lang="en-US" sz="2200" i="1" dirty="0" smtClean="0"/>
              <a:t>S</a:t>
            </a:r>
            <a:r>
              <a:rPr lang="en-US" sz="2200" dirty="0" smtClean="0"/>
              <a:t> + </a:t>
            </a:r>
            <a:r>
              <a:rPr lang="en-US" sz="2200" i="1" dirty="0" smtClean="0"/>
              <a:t>e</a:t>
            </a:r>
            <a:r>
              <a:rPr lang="en-US" sz="2200" dirty="0" smtClean="0"/>
              <a:t> feasible we need to remove up to </a:t>
            </a:r>
            <a:r>
              <a:rPr lang="en-US" sz="2200" i="1" dirty="0" smtClean="0"/>
              <a:t>k</a:t>
            </a:r>
            <a:r>
              <a:rPr lang="en-US" sz="2200" dirty="0" smtClean="0"/>
              <a:t> elements of </a:t>
            </a:r>
            <a:r>
              <a:rPr lang="en-US" sz="2200" i="1" dirty="0" smtClean="0"/>
              <a:t>S</a:t>
            </a:r>
            <a:r>
              <a:rPr lang="en-US" sz="2200" dirty="0" smtClean="0"/>
              <a:t>.</a:t>
            </a:r>
          </a:p>
          <a:p>
            <a:pPr marL="228600" indent="-228600">
              <a:buFont typeface="Arial" pitchFamily="34" charset="0"/>
              <a:buChar char="•"/>
            </a:pPr>
            <a:r>
              <a:rPr lang="en-US" sz="2200" dirty="0" smtClean="0"/>
              <a:t>Examples:</a:t>
            </a:r>
          </a:p>
          <a:p>
            <a:pPr marL="685800" lvl="1" indent="-228600">
              <a:buFont typeface="Arial" pitchFamily="34" charset="0"/>
              <a:buChar char="•"/>
            </a:pPr>
            <a:r>
              <a:rPr lang="en-US" sz="2200" dirty="0" err="1" smtClean="0"/>
              <a:t>Matroid</a:t>
            </a:r>
            <a:r>
              <a:rPr lang="en-US" sz="2200" dirty="0" smtClean="0"/>
              <a:t> constraint</a:t>
            </a:r>
          </a:p>
          <a:p>
            <a:pPr marL="685800" lvl="1" indent="-228600">
              <a:buFont typeface="Arial" pitchFamily="34" charset="0"/>
              <a:buChar char="•"/>
            </a:pPr>
            <a:r>
              <a:rPr lang="en-US" sz="2200" dirty="0" smtClean="0"/>
              <a:t>Matching constraint</a:t>
            </a:r>
          </a:p>
          <a:p>
            <a:pPr marL="685800" lvl="1" indent="-228600">
              <a:buFont typeface="Arial" pitchFamily="34" charset="0"/>
              <a:buChar char="•"/>
            </a:pPr>
            <a:r>
              <a:rPr lang="en-US" sz="2200" dirty="0" smtClean="0"/>
              <a:t>Any intersection of such constraints</a:t>
            </a:r>
            <a:endParaRPr lang="en-US" sz="2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
                                            <p:bg/>
                                          </p:spTgt>
                                        </p:tgtEl>
                                        <p:attrNameLst>
                                          <p:attrName>style.visibility</p:attrName>
                                        </p:attrNameLst>
                                      </p:cBhvr>
                                      <p:to>
                                        <p:strVal val="visible"/>
                                      </p:to>
                                    </p:set>
                                    <p:animEffect transition="in" filter="dissolve">
                                      <p:cBhvr>
                                        <p:cTn id="7" dur="500"/>
                                        <p:tgtEl>
                                          <p:spTgt spid="7">
                                            <p:bg/>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7">
                                            <p:txEl>
                                              <p:pRg st="0" end="0"/>
                                            </p:txEl>
                                          </p:spTgt>
                                        </p:tgtEl>
                                        <p:attrNameLst>
                                          <p:attrName>style.visibility</p:attrName>
                                        </p:attrNameLst>
                                      </p:cBhvr>
                                      <p:to>
                                        <p:strVal val="visible"/>
                                      </p:to>
                                    </p:set>
                                    <p:animEffect transition="in" filter="dissolve">
                                      <p:cBhvr>
                                        <p:cTn id="10" dur="500"/>
                                        <p:tgtEl>
                                          <p:spTgt spid="7">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1"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slide(fromTop)">
                                      <p:cBhvr>
                                        <p:cTn id="15" dur="500"/>
                                        <p:tgtEl>
                                          <p:spTgt spid="8"/>
                                        </p:tgtEl>
                                      </p:cBhvr>
                                    </p:animEffect>
                                  </p:childTnLst>
                                </p:cTn>
                              </p:par>
                            </p:childTnLst>
                          </p:cTn>
                        </p:par>
                        <p:par>
                          <p:cTn id="16" fill="hold">
                            <p:stCondLst>
                              <p:cond delay="500"/>
                            </p:stCondLst>
                            <p:childTnLst>
                              <p:par>
                                <p:cTn id="17" presetID="9" presetClass="entr" presetSubtype="0" fill="hold" grpId="0" nodeType="afterEffect">
                                  <p:stCondLst>
                                    <p:cond delay="0"/>
                                  </p:stCondLst>
                                  <p:childTnLst>
                                    <p:set>
                                      <p:cBhvr>
                                        <p:cTn id="18" dur="1" fill="hold">
                                          <p:stCondLst>
                                            <p:cond delay="0"/>
                                          </p:stCondLst>
                                        </p:cTn>
                                        <p:tgtEl>
                                          <p:spTgt spid="9">
                                            <p:bg/>
                                          </p:spTgt>
                                        </p:tgtEl>
                                        <p:attrNameLst>
                                          <p:attrName>style.visibility</p:attrName>
                                        </p:attrNameLst>
                                      </p:cBhvr>
                                      <p:to>
                                        <p:strVal val="visible"/>
                                      </p:to>
                                    </p:set>
                                    <p:animEffect transition="in" filter="dissolve">
                                      <p:cBhvr>
                                        <p:cTn id="19" dur="500"/>
                                        <p:tgtEl>
                                          <p:spTgt spid="9">
                                            <p:bg/>
                                          </p:spTgt>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9">
                                            <p:txEl>
                                              <p:pRg st="0" end="0"/>
                                            </p:txEl>
                                          </p:spTgt>
                                        </p:tgtEl>
                                        <p:attrNameLst>
                                          <p:attrName>style.visibility</p:attrName>
                                        </p:attrNameLst>
                                      </p:cBhvr>
                                      <p:to>
                                        <p:strVal val="visible"/>
                                      </p:to>
                                    </p:set>
                                    <p:animEffect transition="in" filter="dissolve">
                                      <p:cBhvr>
                                        <p:cTn id="22" dur="500"/>
                                        <p:tgtEl>
                                          <p:spTgt spid="9">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dissolve">
                                      <p:cBhvr>
                                        <p:cTn id="27" dur="500"/>
                                        <p:tgtEl>
                                          <p:spTgt spid="16"/>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1"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slide(fromTop)">
                                      <p:cBhvr>
                                        <p:cTn id="32" dur="500"/>
                                        <p:tgtEl>
                                          <p:spTgt spid="13"/>
                                        </p:tgtEl>
                                      </p:cBhvr>
                                    </p:animEffect>
                                  </p:childTnLst>
                                </p:cTn>
                              </p:par>
                              <p:par>
                                <p:cTn id="33" presetID="9" presetClass="exit" presetSubtype="0" fill="hold" grpId="1" nodeType="withEffect">
                                  <p:stCondLst>
                                    <p:cond delay="0"/>
                                  </p:stCondLst>
                                  <p:childTnLst>
                                    <p:animEffect transition="out" filter="dissolve">
                                      <p:cBhvr>
                                        <p:cTn id="34" dur="500"/>
                                        <p:tgtEl>
                                          <p:spTgt spid="16"/>
                                        </p:tgtEl>
                                      </p:cBhvr>
                                    </p:animEffect>
                                    <p:set>
                                      <p:cBhvr>
                                        <p:cTn id="35" dur="1" fill="hold">
                                          <p:stCondLst>
                                            <p:cond delay="499"/>
                                          </p:stCondLst>
                                        </p:cTn>
                                        <p:tgtEl>
                                          <p:spTgt spid="16"/>
                                        </p:tgtEl>
                                        <p:attrNameLst>
                                          <p:attrName>style.visibility</p:attrName>
                                        </p:attrNameLst>
                                      </p:cBhvr>
                                      <p:to>
                                        <p:strVal val="hidden"/>
                                      </p:to>
                                    </p:set>
                                  </p:childTnLst>
                                </p:cTn>
                              </p:par>
                            </p:childTnLst>
                          </p:cTn>
                        </p:par>
                        <p:par>
                          <p:cTn id="36" fill="hold">
                            <p:stCondLst>
                              <p:cond delay="500"/>
                            </p:stCondLst>
                            <p:childTnLst>
                              <p:par>
                                <p:cTn id="37" presetID="9" presetClass="entr" presetSubtype="0" fill="hold" grpId="0" nodeType="afterEffect">
                                  <p:stCondLst>
                                    <p:cond delay="0"/>
                                  </p:stCondLst>
                                  <p:childTnLst>
                                    <p:set>
                                      <p:cBhvr>
                                        <p:cTn id="38" dur="1" fill="hold">
                                          <p:stCondLst>
                                            <p:cond delay="0"/>
                                          </p:stCondLst>
                                        </p:cTn>
                                        <p:tgtEl>
                                          <p:spTgt spid="11">
                                            <p:bg/>
                                          </p:spTgt>
                                        </p:tgtEl>
                                        <p:attrNameLst>
                                          <p:attrName>style.visibility</p:attrName>
                                        </p:attrNameLst>
                                      </p:cBhvr>
                                      <p:to>
                                        <p:strVal val="visible"/>
                                      </p:to>
                                    </p:set>
                                    <p:animEffect transition="in" filter="dissolve">
                                      <p:cBhvr>
                                        <p:cTn id="39" dur="500"/>
                                        <p:tgtEl>
                                          <p:spTgt spid="11">
                                            <p:bg/>
                                          </p:spTgt>
                                        </p:tgtEl>
                                      </p:cBhvr>
                                    </p:animEffect>
                                  </p:childTnLst>
                                </p:cTn>
                              </p:par>
                              <p:par>
                                <p:cTn id="40" presetID="9" presetClass="entr" presetSubtype="0" fill="hold" grpId="0" nodeType="withEffect">
                                  <p:stCondLst>
                                    <p:cond delay="0"/>
                                  </p:stCondLst>
                                  <p:childTnLst>
                                    <p:set>
                                      <p:cBhvr>
                                        <p:cTn id="41" dur="1" fill="hold">
                                          <p:stCondLst>
                                            <p:cond delay="0"/>
                                          </p:stCondLst>
                                        </p:cTn>
                                        <p:tgtEl>
                                          <p:spTgt spid="11">
                                            <p:txEl>
                                              <p:pRg st="0" end="0"/>
                                            </p:txEl>
                                          </p:spTgt>
                                        </p:tgtEl>
                                        <p:attrNameLst>
                                          <p:attrName>style.visibility</p:attrName>
                                        </p:attrNameLst>
                                      </p:cBhvr>
                                      <p:to>
                                        <p:strVal val="visible"/>
                                      </p:to>
                                    </p:set>
                                    <p:animEffect transition="in" filter="dissolve">
                                      <p:cBhvr>
                                        <p:cTn id="42" dur="500"/>
                                        <p:tgtEl>
                                          <p:spTgt spid="11">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2" presetClass="entr" presetSubtype="1" fill="hold" grpId="0" nodeType="click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slide(fromTop)">
                                      <p:cBhvr>
                                        <p:cTn id="47" dur="500"/>
                                        <p:tgtEl>
                                          <p:spTgt spid="14"/>
                                        </p:tgtEl>
                                      </p:cBhvr>
                                    </p:animEffect>
                                  </p:childTnLst>
                                </p:cTn>
                              </p:par>
                            </p:childTnLst>
                          </p:cTn>
                        </p:par>
                        <p:par>
                          <p:cTn id="48" fill="hold">
                            <p:stCondLst>
                              <p:cond delay="500"/>
                            </p:stCondLst>
                            <p:childTnLst>
                              <p:par>
                                <p:cTn id="49" presetID="9" presetClass="entr" presetSubtype="0" fill="hold" grpId="0" nodeType="afterEffect">
                                  <p:stCondLst>
                                    <p:cond delay="0"/>
                                  </p:stCondLst>
                                  <p:childTnLst>
                                    <p:set>
                                      <p:cBhvr>
                                        <p:cTn id="50" dur="1" fill="hold">
                                          <p:stCondLst>
                                            <p:cond delay="0"/>
                                          </p:stCondLst>
                                        </p:cTn>
                                        <p:tgtEl>
                                          <p:spTgt spid="15">
                                            <p:bg/>
                                          </p:spTgt>
                                        </p:tgtEl>
                                        <p:attrNameLst>
                                          <p:attrName>style.visibility</p:attrName>
                                        </p:attrNameLst>
                                      </p:cBhvr>
                                      <p:to>
                                        <p:strVal val="visible"/>
                                      </p:to>
                                    </p:set>
                                    <p:animEffect transition="in" filter="dissolve">
                                      <p:cBhvr>
                                        <p:cTn id="51" dur="500"/>
                                        <p:tgtEl>
                                          <p:spTgt spid="15">
                                            <p:bg/>
                                          </p:spTgt>
                                        </p:tgtEl>
                                      </p:cBhvr>
                                    </p:animEffect>
                                  </p:childTnLst>
                                </p:cTn>
                              </p:par>
                              <p:par>
                                <p:cTn id="52" presetID="9" presetClass="entr" presetSubtype="0" fill="hold" grpId="0" nodeType="withEffect">
                                  <p:stCondLst>
                                    <p:cond delay="0"/>
                                  </p:stCondLst>
                                  <p:childTnLst>
                                    <p:set>
                                      <p:cBhvr>
                                        <p:cTn id="53" dur="1" fill="hold">
                                          <p:stCondLst>
                                            <p:cond delay="0"/>
                                          </p:stCondLst>
                                        </p:cTn>
                                        <p:tgtEl>
                                          <p:spTgt spid="15">
                                            <p:txEl>
                                              <p:pRg st="0" end="0"/>
                                            </p:txEl>
                                          </p:spTgt>
                                        </p:tgtEl>
                                        <p:attrNameLst>
                                          <p:attrName>style.visibility</p:attrName>
                                        </p:attrNameLst>
                                      </p:cBhvr>
                                      <p:to>
                                        <p:strVal val="visible"/>
                                      </p:to>
                                    </p:set>
                                    <p:animEffect transition="in" filter="dissolve">
                                      <p:cBhvr>
                                        <p:cTn id="54" dur="500"/>
                                        <p:tgtEl>
                                          <p:spTgt spid="15">
                                            <p:txEl>
                                              <p:pRg st="0" end="0"/>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9" presetClass="entr" presetSubtype="0" fill="hold" grpId="0" nodeType="click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dissolve">
                                      <p:cBhvr>
                                        <p:cTn id="59" dur="500"/>
                                        <p:tgtEl>
                                          <p:spTgt spid="17"/>
                                        </p:tgtEl>
                                      </p:cBhvr>
                                    </p:animEffect>
                                  </p:childTnLst>
                                </p:cTn>
                              </p:par>
                            </p:childTnLst>
                          </p:cTn>
                        </p:par>
                      </p:childTnLst>
                    </p:cTn>
                  </p:par>
                  <p:par>
                    <p:cTn id="60" fill="hold">
                      <p:stCondLst>
                        <p:cond delay="indefinite"/>
                      </p:stCondLst>
                      <p:childTnLst>
                        <p:par>
                          <p:cTn id="61" fill="hold">
                            <p:stCondLst>
                              <p:cond delay="0"/>
                            </p:stCondLst>
                            <p:childTnLst>
                              <p:par>
                                <p:cTn id="62" presetID="9" presetClass="exit" presetSubtype="0" fill="hold" grpId="1" nodeType="clickEffect">
                                  <p:stCondLst>
                                    <p:cond delay="0"/>
                                  </p:stCondLst>
                                  <p:childTnLst>
                                    <p:animEffect transition="out" filter="dissolve">
                                      <p:cBhvr>
                                        <p:cTn id="63" dur="500"/>
                                        <p:tgtEl>
                                          <p:spTgt spid="17"/>
                                        </p:tgtEl>
                                      </p:cBhvr>
                                    </p:animEffect>
                                    <p:set>
                                      <p:cBhvr>
                                        <p:cTn id="64" dur="1" fill="hold">
                                          <p:stCondLst>
                                            <p:cond delay="499"/>
                                          </p:stCondLst>
                                        </p:cTn>
                                        <p:tgtEl>
                                          <p:spTgt spid="1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allAtOnce" animBg="1"/>
      <p:bldP spid="8" grpId="0" animBg="1"/>
      <p:bldP spid="9" grpId="0" uiExpand="1" build="allAtOnce" animBg="1"/>
      <p:bldP spid="11" grpId="0" uiExpand="1" build="allAtOnce" animBg="1"/>
      <p:bldP spid="13" grpId="0" animBg="1"/>
      <p:bldP spid="14" grpId="0" animBg="1"/>
      <p:bldP spid="15" grpId="0" uiExpand="1" build="allAtOnce" animBg="1"/>
      <p:bldP spid="16" grpId="0" animBg="1"/>
      <p:bldP spid="16" grpId="1" animBg="1"/>
      <p:bldP spid="17" grpId="0" animBg="1"/>
      <p:bldP spid="17" grpId="1" animBg="1"/>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9682" name="Rectangle 2"/>
          <p:cNvSpPr>
            <a:spLocks noGrp="1" noChangeArrowheads="1"/>
          </p:cNvSpPr>
          <p:nvPr>
            <p:ph type="title"/>
          </p:nvPr>
        </p:nvSpPr>
        <p:spPr>
          <a:xfrm>
            <a:off x="446856" y="269776"/>
            <a:ext cx="8229600" cy="1143000"/>
          </a:xfrm>
        </p:spPr>
        <p:txBody>
          <a:bodyPr/>
          <a:lstStyle/>
          <a:p>
            <a:r>
              <a:rPr lang="en-US" altLang="en-US" dirty="0" err="1" smtClean="0"/>
              <a:t>Submodular</a:t>
            </a:r>
            <a:r>
              <a:rPr lang="en-US" altLang="en-US" dirty="0" smtClean="0"/>
              <a:t> Functions</a:t>
            </a:r>
            <a:endParaRPr lang="en-US" altLang="en-US" dirty="0"/>
          </a:p>
        </p:txBody>
      </p:sp>
      <p:sp>
        <p:nvSpPr>
          <p:cNvPr id="22" name="Rounded Rectangle 21"/>
          <p:cNvSpPr/>
          <p:nvPr/>
        </p:nvSpPr>
        <p:spPr>
          <a:xfrm>
            <a:off x="539552" y="5085184"/>
            <a:ext cx="8280920" cy="1368152"/>
          </a:xfrm>
          <a:prstGeom prst="roundRect">
            <a:avLst/>
          </a:prstGeom>
        </p:spPr>
        <p:style>
          <a:lnRef idx="1">
            <a:schemeClr val="accent5"/>
          </a:lnRef>
          <a:fillRef idx="2">
            <a:schemeClr val="accent5"/>
          </a:fillRef>
          <a:effectRef idx="1">
            <a:schemeClr val="accent5"/>
          </a:effectRef>
          <a:fontRef idx="minor">
            <a:schemeClr val="dk1"/>
          </a:fontRef>
        </p:style>
        <p:txBody>
          <a:bodyPr rtlCol="0" anchor="t" anchorCtr="0"/>
          <a:lstStyle/>
          <a:p>
            <a:pPr algn="just"/>
            <a:r>
              <a:rPr lang="en-US" sz="2400" b="1" u="sng" dirty="0" err="1" smtClean="0"/>
              <a:t>Submodular</a:t>
            </a:r>
            <a:r>
              <a:rPr lang="en-US" sz="2400" b="1" u="sng" dirty="0" smtClean="0"/>
              <a:t> functions can be found in:</a:t>
            </a:r>
          </a:p>
          <a:p>
            <a:pPr marL="233363" indent="-233363" algn="just">
              <a:buFont typeface="Arial" pitchFamily="34" charset="0"/>
              <a:buChar char="•"/>
            </a:pPr>
            <a:r>
              <a:rPr lang="en-US" sz="2400" dirty="0" err="1" smtClean="0"/>
              <a:t>Combinatorics</a:t>
            </a:r>
            <a:r>
              <a:rPr lang="en-US" sz="2400" dirty="0" smtClean="0"/>
              <a:t> (2 examples soon)</a:t>
            </a:r>
            <a:endParaRPr lang="en-US" sz="2400" dirty="0" smtClean="0">
              <a:sym typeface="Wingdings" pitchFamily="2" charset="2"/>
            </a:endParaRPr>
          </a:p>
          <a:p>
            <a:pPr marL="233363" indent="-233363" algn="just">
              <a:buFont typeface="Arial" pitchFamily="34" charset="0"/>
              <a:buChar char="•"/>
            </a:pPr>
            <a:r>
              <a:rPr lang="en-US" sz="2400" dirty="0" smtClean="0">
                <a:sym typeface="Wingdings" pitchFamily="2" charset="2"/>
              </a:rPr>
              <a:t>Algorithmic Game Theory</a:t>
            </a:r>
          </a:p>
        </p:txBody>
      </p:sp>
      <p:sp>
        <p:nvSpPr>
          <p:cNvPr id="23" name="Slide Number Placeholder 3"/>
          <p:cNvSpPr>
            <a:spLocks noGrp="1"/>
          </p:cNvSpPr>
          <p:nvPr>
            <p:ph type="sldNum" sz="quarter" idx="12"/>
          </p:nvPr>
        </p:nvSpPr>
        <p:spPr>
          <a:xfrm>
            <a:off x="6556248" y="6356350"/>
            <a:ext cx="2133600" cy="365125"/>
          </a:xfrm>
        </p:spPr>
        <p:txBody>
          <a:bodyPr/>
          <a:lstStyle/>
          <a:p>
            <a:fld id="{6D6A4B56-60CD-4619-9AC4-C81993084640}" type="slidenum">
              <a:rPr lang="en-US" smtClean="0"/>
              <a:pPr/>
              <a:t>4</a:t>
            </a:fld>
            <a:endParaRPr lang="en-US" dirty="0"/>
          </a:p>
        </p:txBody>
      </p:sp>
      <p:sp>
        <p:nvSpPr>
          <p:cNvPr id="24" name="Rectangle 23"/>
          <p:cNvSpPr/>
          <p:nvPr/>
        </p:nvSpPr>
        <p:spPr>
          <a:xfrm>
            <a:off x="5148064" y="5517232"/>
            <a:ext cx="3600400" cy="830997"/>
          </a:xfrm>
          <a:prstGeom prst="rect">
            <a:avLst/>
          </a:prstGeom>
        </p:spPr>
        <p:txBody>
          <a:bodyPr wrap="square">
            <a:spAutoFit/>
          </a:bodyPr>
          <a:lstStyle/>
          <a:p>
            <a:pPr marL="233363" indent="-233363" algn="just">
              <a:buFont typeface="Arial" pitchFamily="34" charset="0"/>
              <a:buChar char="•"/>
            </a:pPr>
            <a:r>
              <a:rPr lang="en-US" sz="2400" dirty="0" smtClean="0">
                <a:sym typeface="Wingdings" pitchFamily="2" charset="2"/>
              </a:rPr>
              <a:t>Image Processing</a:t>
            </a:r>
          </a:p>
          <a:p>
            <a:pPr marL="233363" indent="-233363" algn="just">
              <a:buFont typeface="Arial" pitchFamily="34" charset="0"/>
              <a:buChar char="•"/>
            </a:pPr>
            <a:r>
              <a:rPr lang="en-US" sz="2400" dirty="0" smtClean="0">
                <a:sym typeface="Wingdings" pitchFamily="2" charset="2"/>
              </a:rPr>
              <a:t>Machine Learning</a:t>
            </a:r>
          </a:p>
        </p:txBody>
      </p:sp>
      <p:grpSp>
        <p:nvGrpSpPr>
          <p:cNvPr id="29" name="Group 28"/>
          <p:cNvGrpSpPr/>
          <p:nvPr/>
        </p:nvGrpSpPr>
        <p:grpSpPr>
          <a:xfrm rot="5400000">
            <a:off x="4499992" y="5949280"/>
            <a:ext cx="144016" cy="720080"/>
            <a:chOff x="4644008" y="5517232"/>
            <a:chExt cx="144016" cy="720080"/>
          </a:xfrm>
        </p:grpSpPr>
        <p:sp>
          <p:nvSpPr>
            <p:cNvPr id="26" name="Oval 25"/>
            <p:cNvSpPr/>
            <p:nvPr/>
          </p:nvSpPr>
          <p:spPr>
            <a:xfrm>
              <a:off x="4644008" y="5517232"/>
              <a:ext cx="144016" cy="144016"/>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27" name="Oval 26"/>
            <p:cNvSpPr/>
            <p:nvPr/>
          </p:nvSpPr>
          <p:spPr>
            <a:xfrm>
              <a:off x="4644008" y="5805264"/>
              <a:ext cx="144016" cy="144016"/>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28" name="Oval 27"/>
            <p:cNvSpPr/>
            <p:nvPr/>
          </p:nvSpPr>
          <p:spPr>
            <a:xfrm>
              <a:off x="4644008" y="6093296"/>
              <a:ext cx="144016" cy="144016"/>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grpSp>
      <p:sp>
        <p:nvSpPr>
          <p:cNvPr id="12" name="Rounded Rectangle 11"/>
          <p:cNvSpPr/>
          <p:nvPr/>
        </p:nvSpPr>
        <p:spPr>
          <a:xfrm>
            <a:off x="539552" y="1268760"/>
            <a:ext cx="8280920" cy="194421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just"/>
            <a:r>
              <a:rPr lang="en-US" sz="2400" b="1" u="sng" dirty="0" smtClean="0"/>
              <a:t>Intuition</a:t>
            </a:r>
          </a:p>
          <a:p>
            <a:r>
              <a:rPr lang="en-US" sz="2400" dirty="0" smtClean="0"/>
              <a:t>A function is </a:t>
            </a:r>
            <a:r>
              <a:rPr lang="en-US" sz="2400" dirty="0" err="1" smtClean="0"/>
              <a:t>submodular</a:t>
            </a:r>
            <a:r>
              <a:rPr lang="en-US" sz="2400" dirty="0" smtClean="0"/>
              <a:t> if it captures the concept of diminishing returns:</a:t>
            </a:r>
          </a:p>
          <a:p>
            <a:pPr marL="228600" indent="-228600" algn="just">
              <a:buFont typeface="Arial" pitchFamily="34" charset="0"/>
              <a:buChar char="•"/>
            </a:pPr>
            <a:r>
              <a:rPr lang="en-US" sz="2400" dirty="0" smtClean="0"/>
              <a:t>Adding an element to a small set increase the objective by more compared to adding this element to a large set</a:t>
            </a:r>
            <a:r>
              <a:rPr lang="en-US" sz="2400" dirty="0" smtClean="0"/>
              <a:t>.</a:t>
            </a:r>
            <a:endParaRPr lang="en-US" sz="2400" dirty="0" smtClean="0"/>
          </a:p>
        </p:txBody>
      </p:sp>
      <p:sp>
        <p:nvSpPr>
          <p:cNvPr id="18" name="Rounded Rectangle 17"/>
          <p:cNvSpPr/>
          <p:nvPr/>
        </p:nvSpPr>
        <p:spPr>
          <a:xfrm>
            <a:off x="539552" y="3284984"/>
            <a:ext cx="8280920" cy="1728192"/>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just"/>
            <a:r>
              <a:rPr lang="en-US" sz="2400" b="1" u="sng" dirty="0" smtClean="0"/>
              <a:t>Definition</a:t>
            </a:r>
          </a:p>
          <a:p>
            <a:pPr marL="233363" indent="-233363" algn="just"/>
            <a:r>
              <a:rPr lang="en-US" sz="2400" dirty="0" smtClean="0">
                <a:sym typeface="Wingdings" pitchFamily="2" charset="2"/>
              </a:rPr>
              <a:t>A set function </a:t>
            </a:r>
            <a:r>
              <a:rPr lang="en-US" sz="2400" i="1" dirty="0" smtClean="0">
                <a:sym typeface="Wingdings" pitchFamily="2" charset="2"/>
              </a:rPr>
              <a:t>f</a:t>
            </a:r>
            <a:r>
              <a:rPr lang="en-US" sz="2400" dirty="0" smtClean="0">
                <a:sym typeface="Wingdings" pitchFamily="2" charset="2"/>
              </a:rPr>
              <a:t>: 2</a:t>
            </a:r>
            <a:r>
              <a:rPr lang="en-US" sz="2400" i="1" baseline="30000" dirty="0" smtClean="0">
                <a:sym typeface="Wingdings" pitchFamily="2" charset="2"/>
              </a:rPr>
              <a:t>N</a:t>
            </a:r>
            <a:r>
              <a:rPr lang="en-US" sz="2400" dirty="0" smtClean="0">
                <a:sym typeface="Wingdings" pitchFamily="2" charset="2"/>
              </a:rPr>
              <a:t>  </a:t>
            </a:r>
            <a:r>
              <a:rPr lang="en-US" sz="2400" dirty="0" smtClean="0">
                <a:latin typeface="Cambria Math"/>
                <a:ea typeface="Cambria Math"/>
                <a:sym typeface="Wingdings" pitchFamily="2" charset="2"/>
              </a:rPr>
              <a:t>ℝ </a:t>
            </a:r>
            <a:r>
              <a:rPr lang="en-US" sz="2400" dirty="0" smtClean="0">
                <a:sym typeface="Wingdings" pitchFamily="2" charset="2"/>
              </a:rPr>
              <a:t>is </a:t>
            </a:r>
            <a:r>
              <a:rPr lang="en-US" sz="2400" dirty="0" err="1" smtClean="0">
                <a:sym typeface="Wingdings" pitchFamily="2" charset="2"/>
              </a:rPr>
              <a:t>submodular</a:t>
            </a:r>
            <a:r>
              <a:rPr lang="en-US" sz="2400" dirty="0" smtClean="0">
                <a:sym typeface="Wingdings" pitchFamily="2" charset="2"/>
              </a:rPr>
              <a:t> if:</a:t>
            </a:r>
          </a:p>
          <a:p>
            <a:pPr marL="233363" indent="-233363" algn="just">
              <a:buFont typeface="Arial" pitchFamily="34" charset="0"/>
              <a:buChar char="•"/>
            </a:pPr>
            <a:r>
              <a:rPr lang="en-US" sz="2400" i="1" dirty="0" smtClean="0"/>
              <a:t>f</a:t>
            </a:r>
            <a:r>
              <a:rPr lang="en-US" sz="2400" dirty="0" smtClean="0"/>
              <a:t>(</a:t>
            </a:r>
            <a:r>
              <a:rPr lang="en-US" sz="2400" i="1" dirty="0" smtClean="0"/>
              <a:t>A</a:t>
            </a:r>
            <a:r>
              <a:rPr lang="en-US" sz="2400" dirty="0" smtClean="0"/>
              <a:t> </a:t>
            </a:r>
            <a:r>
              <a:rPr lang="en-US" sz="2400" dirty="0" smtClean="0">
                <a:sym typeface="Symbol"/>
              </a:rPr>
              <a:t>+ </a:t>
            </a:r>
            <a:r>
              <a:rPr lang="en-US" sz="2400" i="1" dirty="0" smtClean="0">
                <a:sym typeface="Symbol"/>
              </a:rPr>
              <a:t>u</a:t>
            </a:r>
            <a:r>
              <a:rPr lang="en-US" sz="2400" dirty="0" smtClean="0">
                <a:sym typeface="Symbol"/>
              </a:rPr>
              <a:t>) – </a:t>
            </a:r>
            <a:r>
              <a:rPr lang="en-US" sz="2400" i="1" dirty="0" smtClean="0">
                <a:sym typeface="Symbol"/>
              </a:rPr>
              <a:t>f</a:t>
            </a:r>
            <a:r>
              <a:rPr lang="en-US" sz="2400" dirty="0" smtClean="0">
                <a:sym typeface="Symbol"/>
              </a:rPr>
              <a:t>(</a:t>
            </a:r>
            <a:r>
              <a:rPr lang="en-US" sz="2400" i="1" dirty="0" smtClean="0">
                <a:sym typeface="Symbol"/>
              </a:rPr>
              <a:t>A</a:t>
            </a:r>
            <a:r>
              <a:rPr lang="en-US" sz="2400" dirty="0" smtClean="0">
                <a:sym typeface="Symbol"/>
              </a:rPr>
              <a:t>) ≥ </a:t>
            </a:r>
            <a:r>
              <a:rPr lang="en-US" sz="2400" i="1" dirty="0" smtClean="0">
                <a:sym typeface="Symbol"/>
              </a:rPr>
              <a:t>f</a:t>
            </a:r>
            <a:r>
              <a:rPr lang="en-US" sz="2400" dirty="0" smtClean="0">
                <a:sym typeface="Symbol"/>
              </a:rPr>
              <a:t>(</a:t>
            </a:r>
            <a:r>
              <a:rPr lang="en-US" sz="2400" i="1" dirty="0" smtClean="0">
                <a:sym typeface="Symbol"/>
              </a:rPr>
              <a:t>B</a:t>
            </a:r>
            <a:r>
              <a:rPr lang="en-US" sz="2400" dirty="0" smtClean="0">
                <a:sym typeface="Symbol"/>
              </a:rPr>
              <a:t> + </a:t>
            </a:r>
            <a:r>
              <a:rPr lang="en-US" sz="2400" i="1" dirty="0" smtClean="0">
                <a:sym typeface="Symbol"/>
              </a:rPr>
              <a:t>u</a:t>
            </a:r>
            <a:r>
              <a:rPr lang="en-US" sz="2400" dirty="0" smtClean="0">
                <a:sym typeface="Symbol"/>
              </a:rPr>
              <a:t>) – </a:t>
            </a:r>
            <a:r>
              <a:rPr lang="en-US" sz="2400" i="1" dirty="0" smtClean="0">
                <a:sym typeface="Symbol"/>
              </a:rPr>
              <a:t>f</a:t>
            </a:r>
            <a:r>
              <a:rPr lang="en-US" sz="2400" dirty="0" smtClean="0">
                <a:sym typeface="Symbol"/>
              </a:rPr>
              <a:t>(</a:t>
            </a:r>
            <a:r>
              <a:rPr lang="en-US" sz="2400" i="1" dirty="0" smtClean="0">
                <a:sym typeface="Symbol"/>
              </a:rPr>
              <a:t>B</a:t>
            </a:r>
            <a:r>
              <a:rPr lang="en-US" sz="2400" dirty="0" smtClean="0">
                <a:sym typeface="Symbol"/>
              </a:rPr>
              <a:t>)	∀ </a:t>
            </a:r>
            <a:r>
              <a:rPr lang="en-US" sz="2400" i="1" dirty="0" smtClean="0">
                <a:sym typeface="Symbol"/>
              </a:rPr>
              <a:t>A</a:t>
            </a:r>
            <a:r>
              <a:rPr lang="en-US" sz="2400" dirty="0" smtClean="0">
                <a:sym typeface="Symbol"/>
              </a:rPr>
              <a:t>  </a:t>
            </a:r>
            <a:r>
              <a:rPr lang="en-US" sz="2400" i="1" dirty="0" smtClean="0">
                <a:sym typeface="Symbol"/>
              </a:rPr>
              <a:t>B</a:t>
            </a:r>
            <a:r>
              <a:rPr lang="en-US" sz="2400" dirty="0" smtClean="0">
                <a:sym typeface="Symbol"/>
              </a:rPr>
              <a:t>  </a:t>
            </a:r>
            <a:r>
              <a:rPr lang="en-US" sz="2400" i="1" dirty="0" smtClean="0">
                <a:sym typeface="Symbol"/>
              </a:rPr>
              <a:t>N</a:t>
            </a:r>
            <a:r>
              <a:rPr lang="en-US" sz="2400" dirty="0" smtClean="0">
                <a:sym typeface="Symbol"/>
              </a:rPr>
              <a:t>, </a:t>
            </a:r>
            <a:r>
              <a:rPr lang="en-US" sz="2400" i="1" dirty="0" smtClean="0">
                <a:sym typeface="Symbol"/>
              </a:rPr>
              <a:t>u</a:t>
            </a:r>
            <a:r>
              <a:rPr lang="en-US" sz="2400" dirty="0" smtClean="0">
                <a:sym typeface="Symbol"/>
              </a:rPr>
              <a:t>  </a:t>
            </a:r>
            <a:r>
              <a:rPr lang="en-US" sz="2400" i="1" dirty="0" smtClean="0">
                <a:sym typeface="Symbol"/>
              </a:rPr>
              <a:t>B</a:t>
            </a:r>
            <a:r>
              <a:rPr lang="en-US" sz="2400" dirty="0" smtClean="0">
                <a:sym typeface="Symbol"/>
              </a:rPr>
              <a:t> or</a:t>
            </a:r>
          </a:p>
          <a:p>
            <a:pPr marL="233363" indent="-233363" algn="just">
              <a:buFont typeface="Arial" pitchFamily="34" charset="0"/>
              <a:buChar char="•"/>
            </a:pPr>
            <a:r>
              <a:rPr lang="en-US" sz="2400" i="1" dirty="0" smtClean="0"/>
              <a:t>f</a:t>
            </a:r>
            <a:r>
              <a:rPr lang="en-US" sz="2400" dirty="0" smtClean="0"/>
              <a:t>(</a:t>
            </a:r>
            <a:r>
              <a:rPr lang="en-US" sz="2400" i="1" dirty="0" smtClean="0"/>
              <a:t>A</a:t>
            </a:r>
            <a:r>
              <a:rPr lang="en-US" sz="2400" dirty="0" smtClean="0"/>
              <a:t>) + </a:t>
            </a:r>
            <a:r>
              <a:rPr lang="en-US" sz="2400" i="1" dirty="0" smtClean="0"/>
              <a:t>f</a:t>
            </a:r>
            <a:r>
              <a:rPr lang="en-US" sz="2400" dirty="0" smtClean="0"/>
              <a:t>(</a:t>
            </a:r>
            <a:r>
              <a:rPr lang="en-US" sz="2400" i="1" dirty="0" smtClean="0"/>
              <a:t>B</a:t>
            </a:r>
            <a:r>
              <a:rPr lang="en-US" sz="2400" dirty="0" smtClean="0"/>
              <a:t>) ≥ </a:t>
            </a:r>
            <a:r>
              <a:rPr lang="en-US" sz="2400" i="1" dirty="0" smtClean="0"/>
              <a:t>f</a:t>
            </a:r>
            <a:r>
              <a:rPr lang="en-US" sz="2400" dirty="0" smtClean="0"/>
              <a:t>(</a:t>
            </a:r>
            <a:r>
              <a:rPr lang="en-US" sz="2400" i="1" dirty="0" smtClean="0"/>
              <a:t>A</a:t>
            </a:r>
            <a:r>
              <a:rPr lang="en-US" sz="2400" dirty="0" smtClean="0"/>
              <a:t> </a:t>
            </a:r>
            <a:r>
              <a:rPr lang="en-US" sz="2400" dirty="0" smtClean="0">
                <a:sym typeface="Symbol"/>
              </a:rPr>
              <a:t> </a:t>
            </a:r>
            <a:r>
              <a:rPr lang="en-US" sz="2400" i="1" dirty="0" smtClean="0">
                <a:sym typeface="Symbol"/>
              </a:rPr>
              <a:t>B</a:t>
            </a:r>
            <a:r>
              <a:rPr lang="en-US" sz="2400" dirty="0" smtClean="0">
                <a:sym typeface="Symbol"/>
              </a:rPr>
              <a:t>) + </a:t>
            </a:r>
            <a:r>
              <a:rPr lang="en-US" sz="2400" i="1" dirty="0" smtClean="0">
                <a:sym typeface="Symbol"/>
              </a:rPr>
              <a:t>f</a:t>
            </a:r>
            <a:r>
              <a:rPr lang="en-US" sz="2400" dirty="0" smtClean="0">
                <a:sym typeface="Symbol"/>
              </a:rPr>
              <a:t>(</a:t>
            </a:r>
            <a:r>
              <a:rPr lang="en-US" sz="2400" i="1" dirty="0" smtClean="0">
                <a:sym typeface="Symbol"/>
              </a:rPr>
              <a:t>A</a:t>
            </a:r>
            <a:r>
              <a:rPr lang="en-US" sz="2400" dirty="0" smtClean="0">
                <a:sym typeface="Symbol"/>
              </a:rPr>
              <a:t>  </a:t>
            </a:r>
            <a:r>
              <a:rPr lang="en-US" sz="2400" i="1" dirty="0" smtClean="0">
                <a:sym typeface="Symbol"/>
              </a:rPr>
              <a:t>B</a:t>
            </a:r>
            <a:r>
              <a:rPr lang="en-US" sz="2400" dirty="0" smtClean="0">
                <a:sym typeface="Symbol"/>
              </a:rPr>
              <a:t>)	∀ </a:t>
            </a:r>
            <a:r>
              <a:rPr lang="en-US" sz="2400" i="1" dirty="0" smtClean="0">
                <a:sym typeface="Symbol"/>
              </a:rPr>
              <a:t>A</a:t>
            </a:r>
            <a:r>
              <a:rPr lang="en-US" sz="2400" dirty="0" smtClean="0">
                <a:sym typeface="Symbol"/>
              </a:rPr>
              <a:t>, </a:t>
            </a:r>
            <a:r>
              <a:rPr lang="en-US" sz="2400" i="1" dirty="0" smtClean="0">
                <a:sym typeface="Symbol"/>
              </a:rPr>
              <a:t>B</a:t>
            </a:r>
            <a:r>
              <a:rPr lang="en-US" sz="2400" dirty="0" smtClean="0">
                <a:sym typeface="Symbol"/>
              </a:rPr>
              <a:t>  </a:t>
            </a:r>
            <a:r>
              <a:rPr lang="en-US" sz="2400" i="1" dirty="0" smtClean="0">
                <a:sym typeface="Symbol"/>
              </a:rPr>
              <a:t>N .</a:t>
            </a:r>
            <a:endParaRPr lang="en-US" sz="2400" dirty="0" smtClean="0">
              <a:sym typeface="Symbol"/>
            </a:endParaRPr>
          </a:p>
        </p:txBody>
      </p:sp>
      <p:pic>
        <p:nvPicPr>
          <p:cNvPr id="20" name="Picture 4"/>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7092280" y="275914"/>
            <a:ext cx="1872208" cy="1208870"/>
          </a:xfrm>
          <a:prstGeom prst="rect">
            <a:avLst/>
          </a:prstGeom>
          <a:noFill/>
        </p:spPr>
      </p:pic>
    </p:spTree>
    <p:extLst>
      <p:ext uri="{BB962C8B-B14F-4D97-AF65-F5344CB8AC3E}">
        <p14:creationId xmlns:p14="http://schemas.microsoft.com/office/powerpoint/2010/main" val="2442443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2">
                                            <p:bg/>
                                          </p:spTgt>
                                        </p:tgtEl>
                                        <p:attrNameLst>
                                          <p:attrName>style.visibility</p:attrName>
                                        </p:attrNameLst>
                                      </p:cBhvr>
                                      <p:to>
                                        <p:strVal val="visible"/>
                                      </p:to>
                                    </p:set>
                                    <p:animEffect transition="in" filter="dissolve">
                                      <p:cBhvr>
                                        <p:cTn id="7" dur="500"/>
                                        <p:tgtEl>
                                          <p:spTgt spid="12">
                                            <p:bg/>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2">
                                            <p:txEl>
                                              <p:pRg st="0" end="0"/>
                                            </p:txEl>
                                          </p:spTgt>
                                        </p:tgtEl>
                                        <p:attrNameLst>
                                          <p:attrName>style.visibility</p:attrName>
                                        </p:attrNameLst>
                                      </p:cBhvr>
                                      <p:to>
                                        <p:strVal val="visible"/>
                                      </p:to>
                                    </p:set>
                                    <p:animEffect transition="in" filter="dissolve">
                                      <p:cBhvr>
                                        <p:cTn id="10" dur="500"/>
                                        <p:tgtEl>
                                          <p:spTgt spid="12">
                                            <p:txEl>
                                              <p:pRg st="0" end="0"/>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12">
                                            <p:txEl>
                                              <p:pRg st="1" end="1"/>
                                            </p:txEl>
                                          </p:spTgt>
                                        </p:tgtEl>
                                        <p:attrNameLst>
                                          <p:attrName>style.visibility</p:attrName>
                                        </p:attrNameLst>
                                      </p:cBhvr>
                                      <p:to>
                                        <p:strVal val="visible"/>
                                      </p:to>
                                    </p:set>
                                    <p:animEffect transition="in" filter="dissolve">
                                      <p:cBhvr>
                                        <p:cTn id="13" dur="500"/>
                                        <p:tgtEl>
                                          <p:spTgt spid="12">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12">
                                            <p:txEl>
                                              <p:pRg st="2" end="2"/>
                                            </p:txEl>
                                          </p:spTgt>
                                        </p:tgtEl>
                                        <p:attrNameLst>
                                          <p:attrName>style.visibility</p:attrName>
                                        </p:attrNameLst>
                                      </p:cBhvr>
                                      <p:to>
                                        <p:strVal val="visible"/>
                                      </p:to>
                                    </p:set>
                                    <p:animEffect transition="in" filter="dissolve">
                                      <p:cBhvr>
                                        <p:cTn id="18" dur="500"/>
                                        <p:tgtEl>
                                          <p:spTgt spid="12">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18">
                                            <p:bg/>
                                          </p:spTgt>
                                        </p:tgtEl>
                                        <p:attrNameLst>
                                          <p:attrName>style.visibility</p:attrName>
                                        </p:attrNameLst>
                                      </p:cBhvr>
                                      <p:to>
                                        <p:strVal val="visible"/>
                                      </p:to>
                                    </p:set>
                                    <p:animEffect transition="in" filter="dissolve">
                                      <p:cBhvr>
                                        <p:cTn id="23" dur="500"/>
                                        <p:tgtEl>
                                          <p:spTgt spid="18">
                                            <p:bg/>
                                          </p:spTgt>
                                        </p:tgtEl>
                                      </p:cBhvr>
                                    </p:animEffect>
                                  </p:childTnLst>
                                </p:cTn>
                              </p:par>
                              <p:par>
                                <p:cTn id="24" presetID="9" presetClass="entr" presetSubtype="0" fill="hold" grpId="0" nodeType="withEffect">
                                  <p:stCondLst>
                                    <p:cond delay="0"/>
                                  </p:stCondLst>
                                  <p:childTnLst>
                                    <p:set>
                                      <p:cBhvr>
                                        <p:cTn id="25" dur="1" fill="hold">
                                          <p:stCondLst>
                                            <p:cond delay="0"/>
                                          </p:stCondLst>
                                        </p:cTn>
                                        <p:tgtEl>
                                          <p:spTgt spid="18">
                                            <p:txEl>
                                              <p:pRg st="0" end="0"/>
                                            </p:txEl>
                                          </p:spTgt>
                                        </p:tgtEl>
                                        <p:attrNameLst>
                                          <p:attrName>style.visibility</p:attrName>
                                        </p:attrNameLst>
                                      </p:cBhvr>
                                      <p:to>
                                        <p:strVal val="visible"/>
                                      </p:to>
                                    </p:set>
                                    <p:animEffect transition="in" filter="dissolve">
                                      <p:cBhvr>
                                        <p:cTn id="26" dur="500"/>
                                        <p:tgtEl>
                                          <p:spTgt spid="18">
                                            <p:txEl>
                                              <p:pRg st="0" end="0"/>
                                            </p:txEl>
                                          </p:spTgt>
                                        </p:tgtEl>
                                      </p:cBhvr>
                                    </p:animEffect>
                                  </p:childTnLst>
                                </p:cTn>
                              </p:par>
                              <p:par>
                                <p:cTn id="27" presetID="9" presetClass="entr" presetSubtype="0" fill="hold" grpId="0" nodeType="withEffect">
                                  <p:stCondLst>
                                    <p:cond delay="0"/>
                                  </p:stCondLst>
                                  <p:childTnLst>
                                    <p:set>
                                      <p:cBhvr>
                                        <p:cTn id="28" dur="1" fill="hold">
                                          <p:stCondLst>
                                            <p:cond delay="0"/>
                                          </p:stCondLst>
                                        </p:cTn>
                                        <p:tgtEl>
                                          <p:spTgt spid="18">
                                            <p:txEl>
                                              <p:pRg st="1" end="1"/>
                                            </p:txEl>
                                          </p:spTgt>
                                        </p:tgtEl>
                                        <p:attrNameLst>
                                          <p:attrName>style.visibility</p:attrName>
                                        </p:attrNameLst>
                                      </p:cBhvr>
                                      <p:to>
                                        <p:strVal val="visible"/>
                                      </p:to>
                                    </p:set>
                                    <p:animEffect transition="in" filter="dissolve">
                                      <p:cBhvr>
                                        <p:cTn id="29" dur="500"/>
                                        <p:tgtEl>
                                          <p:spTgt spid="18">
                                            <p:txEl>
                                              <p:pRg st="1" end="1"/>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9" presetClass="entr" presetSubtype="0" fill="hold" grpId="0" nodeType="clickEffect">
                                  <p:stCondLst>
                                    <p:cond delay="0"/>
                                  </p:stCondLst>
                                  <p:childTnLst>
                                    <p:set>
                                      <p:cBhvr>
                                        <p:cTn id="33" dur="1" fill="hold">
                                          <p:stCondLst>
                                            <p:cond delay="0"/>
                                          </p:stCondLst>
                                        </p:cTn>
                                        <p:tgtEl>
                                          <p:spTgt spid="18">
                                            <p:txEl>
                                              <p:pRg st="2" end="2"/>
                                            </p:txEl>
                                          </p:spTgt>
                                        </p:tgtEl>
                                        <p:attrNameLst>
                                          <p:attrName>style.visibility</p:attrName>
                                        </p:attrNameLst>
                                      </p:cBhvr>
                                      <p:to>
                                        <p:strVal val="visible"/>
                                      </p:to>
                                    </p:set>
                                    <p:animEffect transition="in" filter="dissolve">
                                      <p:cBhvr>
                                        <p:cTn id="34" dur="500"/>
                                        <p:tgtEl>
                                          <p:spTgt spid="18">
                                            <p:txEl>
                                              <p:pRg st="2" end="2"/>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9" presetClass="entr" presetSubtype="0" fill="hold" grpId="0" nodeType="clickEffect">
                                  <p:stCondLst>
                                    <p:cond delay="0"/>
                                  </p:stCondLst>
                                  <p:childTnLst>
                                    <p:set>
                                      <p:cBhvr>
                                        <p:cTn id="38" dur="1" fill="hold">
                                          <p:stCondLst>
                                            <p:cond delay="0"/>
                                          </p:stCondLst>
                                        </p:cTn>
                                        <p:tgtEl>
                                          <p:spTgt spid="18">
                                            <p:txEl>
                                              <p:pRg st="3" end="3"/>
                                            </p:txEl>
                                          </p:spTgt>
                                        </p:tgtEl>
                                        <p:attrNameLst>
                                          <p:attrName>style.visibility</p:attrName>
                                        </p:attrNameLst>
                                      </p:cBhvr>
                                      <p:to>
                                        <p:strVal val="visible"/>
                                      </p:to>
                                    </p:set>
                                    <p:animEffect transition="in" filter="dissolve">
                                      <p:cBhvr>
                                        <p:cTn id="39" dur="500"/>
                                        <p:tgtEl>
                                          <p:spTgt spid="18">
                                            <p:txEl>
                                              <p:pRg st="3" end="3"/>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9" presetClass="entr" presetSubtype="0" fill="hold" grpId="0" nodeType="clickEffect">
                                  <p:stCondLst>
                                    <p:cond delay="0"/>
                                  </p:stCondLst>
                                  <p:childTnLst>
                                    <p:set>
                                      <p:cBhvr>
                                        <p:cTn id="43" dur="1" fill="hold">
                                          <p:stCondLst>
                                            <p:cond delay="0"/>
                                          </p:stCondLst>
                                        </p:cTn>
                                        <p:tgtEl>
                                          <p:spTgt spid="22">
                                            <p:bg/>
                                          </p:spTgt>
                                        </p:tgtEl>
                                        <p:attrNameLst>
                                          <p:attrName>style.visibility</p:attrName>
                                        </p:attrNameLst>
                                      </p:cBhvr>
                                      <p:to>
                                        <p:strVal val="visible"/>
                                      </p:to>
                                    </p:set>
                                    <p:animEffect transition="in" filter="dissolve">
                                      <p:cBhvr>
                                        <p:cTn id="44" dur="500"/>
                                        <p:tgtEl>
                                          <p:spTgt spid="22">
                                            <p:bg/>
                                          </p:spTgt>
                                        </p:tgtEl>
                                      </p:cBhvr>
                                    </p:animEffect>
                                  </p:childTnLst>
                                </p:cTn>
                              </p:par>
                              <p:par>
                                <p:cTn id="45" presetID="9" presetClass="entr" presetSubtype="0" fill="hold" grpId="0" nodeType="withEffect">
                                  <p:stCondLst>
                                    <p:cond delay="0"/>
                                  </p:stCondLst>
                                  <p:childTnLst>
                                    <p:set>
                                      <p:cBhvr>
                                        <p:cTn id="46" dur="1" fill="hold">
                                          <p:stCondLst>
                                            <p:cond delay="0"/>
                                          </p:stCondLst>
                                        </p:cTn>
                                        <p:tgtEl>
                                          <p:spTgt spid="22">
                                            <p:txEl>
                                              <p:pRg st="0" end="0"/>
                                            </p:txEl>
                                          </p:spTgt>
                                        </p:tgtEl>
                                        <p:attrNameLst>
                                          <p:attrName>style.visibility</p:attrName>
                                        </p:attrNameLst>
                                      </p:cBhvr>
                                      <p:to>
                                        <p:strVal val="visible"/>
                                      </p:to>
                                    </p:set>
                                    <p:animEffect transition="in" filter="dissolve">
                                      <p:cBhvr>
                                        <p:cTn id="47" dur="500"/>
                                        <p:tgtEl>
                                          <p:spTgt spid="22">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22">
                                            <p:txEl>
                                              <p:pRg st="1" end="1"/>
                                            </p:txEl>
                                          </p:spTgt>
                                        </p:tgtEl>
                                        <p:attrNameLst>
                                          <p:attrName>style.visibility</p:attrName>
                                        </p:attrNameLst>
                                      </p:cBhvr>
                                      <p:to>
                                        <p:strVal val="visible"/>
                                      </p:to>
                                    </p:set>
                                    <p:animEffect transition="in" filter="dissolve">
                                      <p:cBhvr>
                                        <p:cTn id="52" dur="500"/>
                                        <p:tgtEl>
                                          <p:spTgt spid="22">
                                            <p:txEl>
                                              <p:pRg st="1" end="1"/>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22">
                                            <p:txEl>
                                              <p:pRg st="2" end="2"/>
                                            </p:txEl>
                                          </p:spTgt>
                                        </p:tgtEl>
                                        <p:attrNameLst>
                                          <p:attrName>style.visibility</p:attrName>
                                        </p:attrNameLst>
                                      </p:cBhvr>
                                      <p:to>
                                        <p:strVal val="visible"/>
                                      </p:to>
                                    </p:set>
                                    <p:animEffect transition="in" filter="dissolve">
                                      <p:cBhvr>
                                        <p:cTn id="57" dur="500"/>
                                        <p:tgtEl>
                                          <p:spTgt spid="22">
                                            <p:txEl>
                                              <p:pRg st="2" end="2"/>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nodeType="clickEffect">
                                  <p:stCondLst>
                                    <p:cond delay="0"/>
                                  </p:stCondLst>
                                  <p:childTnLst>
                                    <p:set>
                                      <p:cBhvr>
                                        <p:cTn id="61" dur="1" fill="hold">
                                          <p:stCondLst>
                                            <p:cond delay="0"/>
                                          </p:stCondLst>
                                        </p:cTn>
                                        <p:tgtEl>
                                          <p:spTgt spid="24">
                                            <p:txEl>
                                              <p:pRg st="0" end="0"/>
                                            </p:txEl>
                                          </p:spTgt>
                                        </p:tgtEl>
                                        <p:attrNameLst>
                                          <p:attrName>style.visibility</p:attrName>
                                        </p:attrNameLst>
                                      </p:cBhvr>
                                      <p:to>
                                        <p:strVal val="visible"/>
                                      </p:to>
                                    </p:set>
                                    <p:animEffect transition="in" filter="dissolve">
                                      <p:cBhvr>
                                        <p:cTn id="62" dur="500"/>
                                        <p:tgtEl>
                                          <p:spTgt spid="24">
                                            <p:txEl>
                                              <p:pRg st="0" end="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9" presetClass="entr" presetSubtype="0" fill="hold" nodeType="clickEffect">
                                  <p:stCondLst>
                                    <p:cond delay="0"/>
                                  </p:stCondLst>
                                  <p:childTnLst>
                                    <p:set>
                                      <p:cBhvr>
                                        <p:cTn id="66" dur="1" fill="hold">
                                          <p:stCondLst>
                                            <p:cond delay="0"/>
                                          </p:stCondLst>
                                        </p:cTn>
                                        <p:tgtEl>
                                          <p:spTgt spid="24">
                                            <p:txEl>
                                              <p:pRg st="1" end="1"/>
                                            </p:txEl>
                                          </p:spTgt>
                                        </p:tgtEl>
                                        <p:attrNameLst>
                                          <p:attrName>style.visibility</p:attrName>
                                        </p:attrNameLst>
                                      </p:cBhvr>
                                      <p:to>
                                        <p:strVal val="visible"/>
                                      </p:to>
                                    </p:set>
                                    <p:animEffect transition="in" filter="dissolve">
                                      <p:cBhvr>
                                        <p:cTn id="67" dur="500"/>
                                        <p:tgtEl>
                                          <p:spTgt spid="24">
                                            <p:txEl>
                                              <p:pRg st="1" end="1"/>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8" presetClass="entr" presetSubtype="32" fill="hold" nodeType="clickEffect">
                                  <p:stCondLst>
                                    <p:cond delay="0"/>
                                  </p:stCondLst>
                                  <p:childTnLst>
                                    <p:set>
                                      <p:cBhvr>
                                        <p:cTn id="71" dur="1" fill="hold">
                                          <p:stCondLst>
                                            <p:cond delay="0"/>
                                          </p:stCondLst>
                                        </p:cTn>
                                        <p:tgtEl>
                                          <p:spTgt spid="29"/>
                                        </p:tgtEl>
                                        <p:attrNameLst>
                                          <p:attrName>style.visibility</p:attrName>
                                        </p:attrNameLst>
                                      </p:cBhvr>
                                      <p:to>
                                        <p:strVal val="visible"/>
                                      </p:to>
                                    </p:set>
                                    <p:animEffect transition="in" filter="diamond(out)">
                                      <p:cBhvr>
                                        <p:cTn id="72" dur="10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uiExpand="1" build="allAtOnce" animBg="1"/>
      <p:bldP spid="12" grpId="0" uiExpand="1" build="allAtOnce" animBg="1"/>
      <p:bldP spid="18" grpId="0" uiExpand="1" build="allAtOnce" animBg="1"/>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9682" name="Rectangle 2"/>
          <p:cNvSpPr>
            <a:spLocks noGrp="1" noChangeArrowheads="1"/>
          </p:cNvSpPr>
          <p:nvPr>
            <p:ph type="title"/>
          </p:nvPr>
        </p:nvSpPr>
        <p:spPr>
          <a:xfrm>
            <a:off x="457200" y="480790"/>
            <a:ext cx="8229600" cy="715962"/>
          </a:xfrm>
        </p:spPr>
        <p:txBody>
          <a:bodyPr>
            <a:noAutofit/>
          </a:bodyPr>
          <a:lstStyle/>
          <a:p>
            <a:pPr>
              <a:spcAft>
                <a:spcPct val="30000"/>
              </a:spcAft>
              <a:buFontTx/>
              <a:buNone/>
            </a:pPr>
            <a:r>
              <a:rPr lang="en-US" dirty="0" smtClean="0"/>
              <a:t>Example 1: Cut Function</a:t>
            </a:r>
            <a:endParaRPr lang="en-US" altLang="en-US" dirty="0"/>
          </a:p>
        </p:txBody>
      </p:sp>
      <p:grpSp>
        <p:nvGrpSpPr>
          <p:cNvPr id="29" name="Group 28"/>
          <p:cNvGrpSpPr/>
          <p:nvPr/>
        </p:nvGrpSpPr>
        <p:grpSpPr>
          <a:xfrm>
            <a:off x="3048000" y="4146564"/>
            <a:ext cx="3097494" cy="1873344"/>
            <a:chOff x="3048000" y="4578612"/>
            <a:chExt cx="3097494" cy="1873344"/>
          </a:xfrm>
        </p:grpSpPr>
        <p:sp>
          <p:nvSpPr>
            <p:cNvPr id="2" name="Oval 1"/>
            <p:cNvSpPr/>
            <p:nvPr/>
          </p:nvSpPr>
          <p:spPr>
            <a:xfrm>
              <a:off x="3048000" y="4627778"/>
              <a:ext cx="228600" cy="228600"/>
            </a:xfrm>
            <a:prstGeom prst="ellipse">
              <a:avLst/>
            </a:prstGeom>
            <a:solidFill>
              <a:srgbClr val="FFCC99"/>
            </a:solidFill>
            <a:ln w="28575">
              <a:solidFill>
                <a:srgbClr val="1F497D"/>
              </a:solidFill>
            </a:ln>
          </p:spPr>
          <p:txBody>
            <a:bodyPr wrap="square" rtlCol="0" anchor="ctr">
              <a:spAutoFit/>
            </a:bodyPr>
            <a:lstStyle/>
            <a:p>
              <a:pPr algn="ctr" eaLnBrk="1" hangingPunct="1"/>
              <a:endParaRPr lang="en-US" sz="2800" dirty="0">
                <a:latin typeface="Calibri" pitchFamily="34" charset="0"/>
              </a:endParaRPr>
            </a:p>
          </p:txBody>
        </p:sp>
        <p:cxnSp>
          <p:nvCxnSpPr>
            <p:cNvPr id="4" name="Straight Arrow Connector 3"/>
            <p:cNvCxnSpPr>
              <a:stCxn id="2" idx="5"/>
              <a:endCxn id="9" idx="1"/>
            </p:cNvCxnSpPr>
            <p:nvPr/>
          </p:nvCxnSpPr>
          <p:spPr bwMode="auto">
            <a:xfrm>
              <a:off x="3243122" y="4822900"/>
              <a:ext cx="981356" cy="676556"/>
            </a:xfrm>
            <a:prstGeom prst="straightConnector1">
              <a:avLst/>
            </a:prstGeom>
            <a:solidFill>
              <a:schemeClr val="accent1"/>
            </a:solidFill>
            <a:ln w="28575" cap="flat" cmpd="sng" algn="ctr">
              <a:solidFill>
                <a:schemeClr val="tx1"/>
              </a:solidFill>
              <a:prstDash val="solid"/>
              <a:round/>
              <a:headEnd type="none" w="med" len="med"/>
              <a:tailEnd type="triangle"/>
            </a:ln>
            <a:effectLst/>
          </p:spPr>
        </p:cxnSp>
        <p:sp>
          <p:nvSpPr>
            <p:cNvPr id="9" name="Oval 8"/>
            <p:cNvSpPr/>
            <p:nvPr/>
          </p:nvSpPr>
          <p:spPr>
            <a:xfrm>
              <a:off x="4191000" y="5465978"/>
              <a:ext cx="228600" cy="228600"/>
            </a:xfrm>
            <a:prstGeom prst="ellipse">
              <a:avLst/>
            </a:prstGeom>
            <a:solidFill>
              <a:srgbClr val="FFCC99"/>
            </a:solidFill>
            <a:ln w="28575">
              <a:solidFill>
                <a:srgbClr val="1F497D"/>
              </a:solidFill>
            </a:ln>
          </p:spPr>
          <p:txBody>
            <a:bodyPr wrap="square" rtlCol="0" anchor="ctr">
              <a:spAutoFit/>
            </a:bodyPr>
            <a:lstStyle/>
            <a:p>
              <a:pPr algn="ctr" eaLnBrk="1" hangingPunct="1"/>
              <a:endParaRPr lang="en-US" sz="2800" dirty="0">
                <a:latin typeface="Calibri" pitchFamily="34" charset="0"/>
              </a:endParaRPr>
            </a:p>
          </p:txBody>
        </p:sp>
        <p:sp>
          <p:nvSpPr>
            <p:cNvPr id="17" name="Oval 16"/>
            <p:cNvSpPr/>
            <p:nvPr/>
          </p:nvSpPr>
          <p:spPr>
            <a:xfrm>
              <a:off x="3081478" y="5460002"/>
              <a:ext cx="228600" cy="228600"/>
            </a:xfrm>
            <a:prstGeom prst="ellipse">
              <a:avLst/>
            </a:prstGeom>
            <a:solidFill>
              <a:srgbClr val="FFCC99"/>
            </a:solidFill>
            <a:ln w="28575">
              <a:solidFill>
                <a:srgbClr val="1F497D"/>
              </a:solidFill>
            </a:ln>
          </p:spPr>
          <p:txBody>
            <a:bodyPr wrap="square" rtlCol="0" anchor="ctr">
              <a:spAutoFit/>
            </a:bodyPr>
            <a:lstStyle/>
            <a:p>
              <a:pPr algn="ctr" eaLnBrk="1" hangingPunct="1"/>
              <a:endParaRPr lang="en-US" sz="2800" dirty="0">
                <a:latin typeface="Calibri" pitchFamily="34" charset="0"/>
              </a:endParaRPr>
            </a:p>
          </p:txBody>
        </p:sp>
        <p:cxnSp>
          <p:nvCxnSpPr>
            <p:cNvPr id="18" name="Straight Arrow Connector 17"/>
            <p:cNvCxnSpPr>
              <a:stCxn id="17" idx="5"/>
              <a:endCxn id="19" idx="1"/>
            </p:cNvCxnSpPr>
            <p:nvPr/>
          </p:nvCxnSpPr>
          <p:spPr bwMode="auto">
            <a:xfrm>
              <a:off x="3276600" y="5655124"/>
              <a:ext cx="867056" cy="601710"/>
            </a:xfrm>
            <a:prstGeom prst="straightConnector1">
              <a:avLst/>
            </a:prstGeom>
            <a:solidFill>
              <a:schemeClr val="accent1"/>
            </a:solidFill>
            <a:ln w="28575" cap="flat" cmpd="sng" algn="ctr">
              <a:solidFill>
                <a:schemeClr val="tx1"/>
              </a:solidFill>
              <a:prstDash val="solid"/>
              <a:round/>
              <a:headEnd type="none" w="med" len="med"/>
              <a:tailEnd type="triangle"/>
            </a:ln>
            <a:effectLst/>
          </p:spPr>
        </p:cxnSp>
        <p:sp>
          <p:nvSpPr>
            <p:cNvPr id="19" name="Oval 18"/>
            <p:cNvSpPr/>
            <p:nvPr/>
          </p:nvSpPr>
          <p:spPr>
            <a:xfrm>
              <a:off x="4110178" y="6223356"/>
              <a:ext cx="228600" cy="228600"/>
            </a:xfrm>
            <a:prstGeom prst="ellipse">
              <a:avLst/>
            </a:prstGeom>
            <a:solidFill>
              <a:srgbClr val="FFCC99"/>
            </a:solidFill>
            <a:ln w="28575">
              <a:solidFill>
                <a:srgbClr val="1F497D"/>
              </a:solidFill>
            </a:ln>
          </p:spPr>
          <p:txBody>
            <a:bodyPr wrap="square" rtlCol="0" anchor="ctr">
              <a:spAutoFit/>
            </a:bodyPr>
            <a:lstStyle/>
            <a:p>
              <a:pPr algn="ctr" eaLnBrk="1" hangingPunct="1"/>
              <a:endParaRPr lang="en-US" sz="2800" dirty="0">
                <a:latin typeface="Calibri" pitchFamily="34" charset="0"/>
              </a:endParaRPr>
            </a:p>
          </p:txBody>
        </p:sp>
        <p:cxnSp>
          <p:nvCxnSpPr>
            <p:cNvPr id="20" name="Straight Arrow Connector 19"/>
            <p:cNvCxnSpPr>
              <a:stCxn id="2" idx="4"/>
              <a:endCxn id="17" idx="0"/>
            </p:cNvCxnSpPr>
            <p:nvPr/>
          </p:nvCxnSpPr>
          <p:spPr bwMode="auto">
            <a:xfrm>
              <a:off x="3162300" y="4856378"/>
              <a:ext cx="33478" cy="603624"/>
            </a:xfrm>
            <a:prstGeom prst="straightConnector1">
              <a:avLst/>
            </a:prstGeom>
            <a:solidFill>
              <a:schemeClr val="accent1"/>
            </a:solidFill>
            <a:ln w="28575" cap="flat" cmpd="sng" algn="ctr">
              <a:solidFill>
                <a:schemeClr val="tx1"/>
              </a:solidFill>
              <a:prstDash val="solid"/>
              <a:round/>
              <a:headEnd type="none" w="med" len="med"/>
              <a:tailEnd type="triangle"/>
            </a:ln>
            <a:effectLst/>
          </p:spPr>
        </p:cxnSp>
        <p:cxnSp>
          <p:nvCxnSpPr>
            <p:cNvPr id="24" name="Straight Arrow Connector 23"/>
            <p:cNvCxnSpPr>
              <a:stCxn id="9" idx="7"/>
              <a:endCxn id="28" idx="4"/>
            </p:cNvCxnSpPr>
            <p:nvPr/>
          </p:nvCxnSpPr>
          <p:spPr bwMode="auto">
            <a:xfrm flipV="1">
              <a:off x="4386122" y="4807212"/>
              <a:ext cx="604978" cy="692244"/>
            </a:xfrm>
            <a:prstGeom prst="straightConnector1">
              <a:avLst/>
            </a:prstGeom>
            <a:solidFill>
              <a:schemeClr val="accent1"/>
            </a:solidFill>
            <a:ln w="28575" cap="flat" cmpd="sng" algn="ctr">
              <a:solidFill>
                <a:schemeClr val="tx1"/>
              </a:solidFill>
              <a:prstDash val="solid"/>
              <a:round/>
              <a:headEnd type="none" w="med" len="med"/>
              <a:tailEnd type="triangle"/>
            </a:ln>
            <a:effectLst/>
          </p:spPr>
        </p:cxnSp>
        <p:sp>
          <p:nvSpPr>
            <p:cNvPr id="28" name="Oval 27"/>
            <p:cNvSpPr/>
            <p:nvPr/>
          </p:nvSpPr>
          <p:spPr>
            <a:xfrm>
              <a:off x="4876800" y="4578612"/>
              <a:ext cx="228600" cy="228600"/>
            </a:xfrm>
            <a:prstGeom prst="ellipse">
              <a:avLst/>
            </a:prstGeom>
            <a:solidFill>
              <a:srgbClr val="FFCC99"/>
            </a:solidFill>
            <a:ln w="28575">
              <a:solidFill>
                <a:srgbClr val="1F497D"/>
              </a:solidFill>
            </a:ln>
          </p:spPr>
          <p:txBody>
            <a:bodyPr wrap="square" rtlCol="0" anchor="ctr">
              <a:spAutoFit/>
            </a:bodyPr>
            <a:lstStyle/>
            <a:p>
              <a:pPr algn="ctr" eaLnBrk="1" hangingPunct="1"/>
              <a:endParaRPr lang="en-US" sz="2800" dirty="0">
                <a:latin typeface="Calibri" pitchFamily="34" charset="0"/>
              </a:endParaRPr>
            </a:p>
          </p:txBody>
        </p:sp>
        <p:cxnSp>
          <p:nvCxnSpPr>
            <p:cNvPr id="32" name="Straight Arrow Connector 31"/>
            <p:cNvCxnSpPr>
              <a:stCxn id="28" idx="2"/>
              <a:endCxn id="2" idx="6"/>
            </p:cNvCxnSpPr>
            <p:nvPr/>
          </p:nvCxnSpPr>
          <p:spPr bwMode="auto">
            <a:xfrm flipH="1">
              <a:off x="3276600" y="4692912"/>
              <a:ext cx="1600200" cy="49166"/>
            </a:xfrm>
            <a:prstGeom prst="straightConnector1">
              <a:avLst/>
            </a:prstGeom>
            <a:solidFill>
              <a:schemeClr val="accent1"/>
            </a:solidFill>
            <a:ln w="28575" cap="flat" cmpd="sng" algn="ctr">
              <a:solidFill>
                <a:schemeClr val="tx1"/>
              </a:solidFill>
              <a:prstDash val="solid"/>
              <a:round/>
              <a:headEnd type="none" w="med" len="med"/>
              <a:tailEnd type="triangle"/>
            </a:ln>
            <a:effectLst/>
          </p:spPr>
        </p:cxnSp>
        <p:cxnSp>
          <p:nvCxnSpPr>
            <p:cNvPr id="36" name="Straight Arrow Connector 35"/>
            <p:cNvCxnSpPr>
              <a:stCxn id="9" idx="5"/>
              <a:endCxn id="50" idx="2"/>
            </p:cNvCxnSpPr>
            <p:nvPr/>
          </p:nvCxnSpPr>
          <p:spPr bwMode="auto">
            <a:xfrm>
              <a:off x="4386122" y="5661100"/>
              <a:ext cx="1530772" cy="660868"/>
            </a:xfrm>
            <a:prstGeom prst="straightConnector1">
              <a:avLst/>
            </a:prstGeom>
            <a:solidFill>
              <a:schemeClr val="accent1"/>
            </a:solidFill>
            <a:ln w="28575" cap="flat" cmpd="sng" algn="ctr">
              <a:solidFill>
                <a:schemeClr val="tx1"/>
              </a:solidFill>
              <a:prstDash val="solid"/>
              <a:round/>
              <a:headEnd type="none" w="med" len="med"/>
              <a:tailEnd type="triangle"/>
            </a:ln>
            <a:effectLst/>
          </p:spPr>
        </p:cxnSp>
        <p:sp>
          <p:nvSpPr>
            <p:cNvPr id="37" name="Oval 36"/>
            <p:cNvSpPr/>
            <p:nvPr/>
          </p:nvSpPr>
          <p:spPr>
            <a:xfrm>
              <a:off x="5774485" y="5450290"/>
              <a:ext cx="228600" cy="228600"/>
            </a:xfrm>
            <a:prstGeom prst="ellipse">
              <a:avLst/>
            </a:prstGeom>
            <a:solidFill>
              <a:srgbClr val="FFCC99"/>
            </a:solidFill>
            <a:ln w="28575">
              <a:solidFill>
                <a:srgbClr val="1F497D"/>
              </a:solidFill>
            </a:ln>
          </p:spPr>
          <p:txBody>
            <a:bodyPr wrap="square" rtlCol="0" anchor="ctr">
              <a:spAutoFit/>
            </a:bodyPr>
            <a:lstStyle/>
            <a:p>
              <a:pPr algn="ctr" eaLnBrk="1" hangingPunct="1"/>
              <a:endParaRPr lang="en-US" sz="2800" dirty="0">
                <a:latin typeface="Calibri" pitchFamily="34" charset="0"/>
              </a:endParaRPr>
            </a:p>
          </p:txBody>
        </p:sp>
        <p:cxnSp>
          <p:nvCxnSpPr>
            <p:cNvPr id="42" name="Straight Arrow Connector 41"/>
            <p:cNvCxnSpPr>
              <a:endCxn id="37" idx="2"/>
            </p:cNvCxnSpPr>
            <p:nvPr/>
          </p:nvCxnSpPr>
          <p:spPr bwMode="auto">
            <a:xfrm flipV="1">
              <a:off x="4421094" y="5564590"/>
              <a:ext cx="1353391" cy="8008"/>
            </a:xfrm>
            <a:prstGeom prst="straightConnector1">
              <a:avLst/>
            </a:prstGeom>
            <a:solidFill>
              <a:schemeClr val="accent1"/>
            </a:solidFill>
            <a:ln w="28575" cap="flat" cmpd="sng" algn="ctr">
              <a:solidFill>
                <a:schemeClr val="tx1"/>
              </a:solidFill>
              <a:prstDash val="solid"/>
              <a:round/>
              <a:headEnd type="none" w="med" len="med"/>
              <a:tailEnd type="triangle"/>
            </a:ln>
            <a:effectLst/>
          </p:spPr>
        </p:cxnSp>
        <p:cxnSp>
          <p:nvCxnSpPr>
            <p:cNvPr id="45" name="Straight Arrow Connector 44"/>
            <p:cNvCxnSpPr>
              <a:stCxn id="37" idx="1"/>
              <a:endCxn id="28" idx="6"/>
            </p:cNvCxnSpPr>
            <p:nvPr/>
          </p:nvCxnSpPr>
          <p:spPr bwMode="auto">
            <a:xfrm flipH="1" flipV="1">
              <a:off x="5105400" y="4692912"/>
              <a:ext cx="702563" cy="790856"/>
            </a:xfrm>
            <a:prstGeom prst="straightConnector1">
              <a:avLst/>
            </a:prstGeom>
            <a:solidFill>
              <a:schemeClr val="accent1"/>
            </a:solidFill>
            <a:ln w="28575" cap="flat" cmpd="sng" algn="ctr">
              <a:solidFill>
                <a:schemeClr val="tx1"/>
              </a:solidFill>
              <a:prstDash val="solid"/>
              <a:round/>
              <a:headEnd type="none" w="med" len="med"/>
              <a:tailEnd type="triangle"/>
            </a:ln>
            <a:effectLst/>
          </p:spPr>
        </p:cxnSp>
        <p:sp>
          <p:nvSpPr>
            <p:cNvPr id="50" name="Oval 49"/>
            <p:cNvSpPr/>
            <p:nvPr/>
          </p:nvSpPr>
          <p:spPr>
            <a:xfrm>
              <a:off x="5916894" y="6207668"/>
              <a:ext cx="228600" cy="228600"/>
            </a:xfrm>
            <a:prstGeom prst="ellipse">
              <a:avLst/>
            </a:prstGeom>
            <a:solidFill>
              <a:srgbClr val="FFCC99"/>
            </a:solidFill>
            <a:ln w="28575">
              <a:solidFill>
                <a:srgbClr val="1F497D"/>
              </a:solidFill>
            </a:ln>
          </p:spPr>
          <p:txBody>
            <a:bodyPr wrap="square" rtlCol="0" anchor="ctr">
              <a:spAutoFit/>
            </a:bodyPr>
            <a:lstStyle/>
            <a:p>
              <a:pPr algn="ctr" eaLnBrk="1" hangingPunct="1"/>
              <a:endParaRPr lang="en-US" sz="2800" dirty="0">
                <a:latin typeface="Calibri" pitchFamily="34" charset="0"/>
              </a:endParaRPr>
            </a:p>
          </p:txBody>
        </p:sp>
        <p:cxnSp>
          <p:nvCxnSpPr>
            <p:cNvPr id="52" name="Straight Arrow Connector 51"/>
            <p:cNvCxnSpPr>
              <a:stCxn id="50" idx="3"/>
              <a:endCxn id="19" idx="6"/>
            </p:cNvCxnSpPr>
            <p:nvPr/>
          </p:nvCxnSpPr>
          <p:spPr bwMode="auto">
            <a:xfrm flipH="1" flipV="1">
              <a:off x="4338778" y="6337656"/>
              <a:ext cx="1611594" cy="65134"/>
            </a:xfrm>
            <a:prstGeom prst="straightConnector1">
              <a:avLst/>
            </a:prstGeom>
            <a:solidFill>
              <a:schemeClr val="accent1"/>
            </a:solidFill>
            <a:ln w="28575" cap="flat" cmpd="sng" algn="ctr">
              <a:solidFill>
                <a:schemeClr val="tx1"/>
              </a:solidFill>
              <a:prstDash val="solid"/>
              <a:round/>
              <a:headEnd type="none" w="med" len="med"/>
              <a:tailEnd type="triangle"/>
            </a:ln>
            <a:effectLst/>
          </p:spPr>
        </p:cxnSp>
        <p:cxnSp>
          <p:nvCxnSpPr>
            <p:cNvPr id="59" name="Straight Arrow Connector 58"/>
            <p:cNvCxnSpPr>
              <a:stCxn id="19" idx="0"/>
              <a:endCxn id="9" idx="4"/>
            </p:cNvCxnSpPr>
            <p:nvPr/>
          </p:nvCxnSpPr>
          <p:spPr bwMode="auto">
            <a:xfrm flipV="1">
              <a:off x="4224478" y="5694578"/>
              <a:ext cx="80822" cy="528778"/>
            </a:xfrm>
            <a:prstGeom prst="straightConnector1">
              <a:avLst/>
            </a:prstGeom>
            <a:solidFill>
              <a:schemeClr val="accent1"/>
            </a:solidFill>
            <a:ln w="28575" cap="flat" cmpd="sng" algn="ctr">
              <a:solidFill>
                <a:schemeClr val="tx1"/>
              </a:solidFill>
              <a:prstDash val="solid"/>
              <a:round/>
              <a:headEnd type="none" w="med" len="med"/>
              <a:tailEnd type="triangle"/>
            </a:ln>
            <a:effectLst/>
          </p:spPr>
        </p:cxnSp>
        <p:cxnSp>
          <p:nvCxnSpPr>
            <p:cNvPr id="60" name="Straight Arrow Connector 59"/>
            <p:cNvCxnSpPr>
              <a:stCxn id="50" idx="0"/>
              <a:endCxn id="37" idx="4"/>
            </p:cNvCxnSpPr>
            <p:nvPr/>
          </p:nvCxnSpPr>
          <p:spPr bwMode="auto">
            <a:xfrm flipH="1" flipV="1">
              <a:off x="5888785" y="5678890"/>
              <a:ext cx="142409" cy="528778"/>
            </a:xfrm>
            <a:prstGeom prst="straightConnector1">
              <a:avLst/>
            </a:prstGeom>
            <a:solidFill>
              <a:schemeClr val="accent1"/>
            </a:solidFill>
            <a:ln w="28575" cap="flat" cmpd="sng" algn="ctr">
              <a:solidFill>
                <a:schemeClr val="tx1"/>
              </a:solidFill>
              <a:prstDash val="solid"/>
              <a:round/>
              <a:headEnd type="none" w="med" len="med"/>
              <a:tailEnd type="triangle"/>
            </a:ln>
            <a:effectLst/>
          </p:spPr>
        </p:cxnSp>
      </p:grpSp>
      <p:sp>
        <p:nvSpPr>
          <p:cNvPr id="23" name="Rounded Rectangle 22"/>
          <p:cNvSpPr/>
          <p:nvPr/>
        </p:nvSpPr>
        <p:spPr bwMode="auto">
          <a:xfrm>
            <a:off x="611560" y="1628800"/>
            <a:ext cx="8077200" cy="1584176"/>
          </a:xfrm>
          <a:prstGeom prst="roundRect">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bodyPr>
          <a:lstStyle/>
          <a:p>
            <a:pPr marL="233363" indent="-233363">
              <a:spcAft>
                <a:spcPct val="30000"/>
              </a:spcAft>
              <a:buFont typeface="Arial" pitchFamily="34" charset="0"/>
              <a:buChar char="•"/>
            </a:pPr>
            <a:r>
              <a:rPr lang="en-US" sz="2400" dirty="0" smtClean="0"/>
              <a:t>A directed graph G = (</a:t>
            </a:r>
            <a:r>
              <a:rPr lang="en-US" sz="2400" i="1" dirty="0" smtClean="0"/>
              <a:t>V, E</a:t>
            </a:r>
            <a:r>
              <a:rPr lang="en-US" sz="2400" dirty="0" smtClean="0"/>
              <a:t>) with capacities </a:t>
            </a:r>
            <a:r>
              <a:rPr lang="en-US" sz="2400" i="1" dirty="0" err="1" smtClean="0"/>
              <a:t>c</a:t>
            </a:r>
            <a:r>
              <a:rPr lang="en-US" sz="2400" i="1" baseline="-25000" dirty="0" err="1" smtClean="0"/>
              <a:t>e</a:t>
            </a:r>
            <a:r>
              <a:rPr lang="en-US" sz="2400" dirty="0" smtClean="0"/>
              <a:t> </a:t>
            </a:r>
            <a:r>
              <a:rPr lang="en-US" sz="2400" dirty="0" smtClean="0">
                <a:sym typeface="Symbol"/>
              </a:rPr>
              <a:t> 0 on the arcs.</a:t>
            </a:r>
          </a:p>
          <a:p>
            <a:pPr marL="233363" indent="-233363">
              <a:spcAft>
                <a:spcPct val="30000"/>
              </a:spcAft>
              <a:buFont typeface="Arial" pitchFamily="34" charset="0"/>
              <a:buChar char="•"/>
            </a:pPr>
            <a:r>
              <a:rPr lang="en-US" sz="2400" dirty="0" smtClean="0">
                <a:sym typeface="Symbol"/>
              </a:rPr>
              <a:t>For every </a:t>
            </a:r>
            <a:r>
              <a:rPr lang="en-US" sz="2400" i="1" dirty="0" smtClean="0">
                <a:sym typeface="Symbol"/>
              </a:rPr>
              <a:t>S</a:t>
            </a:r>
            <a:r>
              <a:rPr lang="en-US" sz="2400" dirty="0" smtClean="0">
                <a:sym typeface="Symbol"/>
              </a:rPr>
              <a:t>  </a:t>
            </a:r>
            <a:r>
              <a:rPr lang="en-US" sz="2400" i="1" dirty="0" smtClean="0">
                <a:sym typeface="Symbol"/>
              </a:rPr>
              <a:t>V</a:t>
            </a:r>
            <a:r>
              <a:rPr lang="en-US" sz="2400" dirty="0" smtClean="0">
                <a:sym typeface="Symbol"/>
              </a:rPr>
              <a:t>: 			</a:t>
            </a:r>
          </a:p>
          <a:p>
            <a:pPr marL="233363" indent="-233363">
              <a:spcAft>
                <a:spcPct val="30000"/>
              </a:spcAft>
              <a:buFont typeface="Arial" pitchFamily="34" charset="0"/>
              <a:buChar char="•"/>
            </a:pPr>
            <a:r>
              <a:rPr lang="en-US" sz="2400" dirty="0" smtClean="0">
                <a:sym typeface="Symbol"/>
              </a:rPr>
              <a:t>Observation: </a:t>
            </a:r>
            <a:r>
              <a:rPr lang="en-US" sz="2400" i="1" dirty="0" smtClean="0">
                <a:sym typeface="Symbol"/>
              </a:rPr>
              <a:t>f</a:t>
            </a:r>
            <a:r>
              <a:rPr lang="en-US" sz="2400" dirty="0" smtClean="0">
                <a:sym typeface="Symbol"/>
              </a:rPr>
              <a:t>(</a:t>
            </a:r>
            <a:r>
              <a:rPr lang="en-US" sz="2400" i="1" dirty="0" smtClean="0">
                <a:sym typeface="Symbol"/>
              </a:rPr>
              <a:t>S</a:t>
            </a:r>
            <a:r>
              <a:rPr lang="en-US" sz="2400" dirty="0" smtClean="0">
                <a:sym typeface="Symbol"/>
              </a:rPr>
              <a:t>) is a non-negative </a:t>
            </a:r>
            <a:r>
              <a:rPr lang="en-US" sz="2400" dirty="0" err="1" smtClean="0">
                <a:sym typeface="Symbol"/>
              </a:rPr>
              <a:t>submodular</a:t>
            </a:r>
            <a:r>
              <a:rPr lang="en-US" sz="2400" dirty="0" smtClean="0">
                <a:sym typeface="Symbol"/>
              </a:rPr>
              <a:t> function.</a:t>
            </a:r>
            <a:endParaRPr lang="en-US" sz="2400" dirty="0" smtClean="0">
              <a:solidFill>
                <a:schemeClr val="tx1"/>
              </a:solidFill>
              <a:cs typeface="Arial" pitchFamily="34" charset="0"/>
            </a:endParaRPr>
          </a:p>
        </p:txBody>
      </p:sp>
      <p:graphicFrame>
        <p:nvGraphicFramePr>
          <p:cNvPr id="25" name="Object 24"/>
          <p:cNvGraphicFramePr>
            <a:graphicFrameLocks noChangeAspect="1"/>
          </p:cNvGraphicFramePr>
          <p:nvPr/>
        </p:nvGraphicFramePr>
        <p:xfrm>
          <a:off x="3131840" y="2204864"/>
          <a:ext cx="2291163" cy="504056"/>
        </p:xfrm>
        <a:graphic>
          <a:graphicData uri="http://schemas.openxmlformats.org/presentationml/2006/ole">
            <mc:AlternateContent xmlns:mc="http://schemas.openxmlformats.org/markup-compatibility/2006">
              <mc:Choice xmlns:v="urn:schemas-microsoft-com:vml" Requires="v">
                <p:oleObj spid="_x0000_s181266" name="Equation" r:id="rId3" imgW="1270000" imgH="279400" progId="Equation.3">
                  <p:embed/>
                </p:oleObj>
              </mc:Choice>
              <mc:Fallback>
                <p:oleObj name="Equation" r:id="rId3" imgW="1270000" imgH="279400" progId="Equation.3">
                  <p:embed/>
                  <p:pic>
                    <p:nvPicPr>
                      <p:cNvPr id="0"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31840" y="2204864"/>
                        <a:ext cx="2291163" cy="50405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8" name="Slide Number Placeholder 3"/>
          <p:cNvSpPr>
            <a:spLocks noGrp="1"/>
          </p:cNvSpPr>
          <p:nvPr>
            <p:ph type="sldNum" sz="quarter" idx="12"/>
          </p:nvPr>
        </p:nvSpPr>
        <p:spPr>
          <a:xfrm>
            <a:off x="6556248" y="6356350"/>
            <a:ext cx="2133600" cy="365125"/>
          </a:xfrm>
        </p:spPr>
        <p:txBody>
          <a:bodyPr/>
          <a:lstStyle/>
          <a:p>
            <a:fld id="{6D6A4B56-60CD-4619-9AC4-C81993084640}" type="slidenum">
              <a:rPr lang="en-US" smtClean="0"/>
              <a:pPr/>
              <a:t>5</a:t>
            </a:fld>
            <a:endParaRPr lang="en-US" dirty="0"/>
          </a:p>
        </p:txBody>
      </p:sp>
      <p:pic>
        <p:nvPicPr>
          <p:cNvPr id="181253" name="Picture 5" descr="C:\Users\Julia\AppData\Local\Microsoft\Windows\INetCache\IE\JDBY80EK\31EkhckQd4L._SL200_[1].jpg"/>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7356309" y="404664"/>
            <a:ext cx="1320147" cy="792088"/>
          </a:xfrm>
          <a:prstGeom prst="rect">
            <a:avLst/>
          </a:prstGeom>
          <a:noFill/>
        </p:spPr>
      </p:pic>
      <p:sp>
        <p:nvSpPr>
          <p:cNvPr id="40" name="TextBox 39"/>
          <p:cNvSpPr txBox="1"/>
          <p:nvPr/>
        </p:nvSpPr>
        <p:spPr>
          <a:xfrm>
            <a:off x="7236296" y="3831431"/>
            <a:ext cx="1051891" cy="461665"/>
          </a:xfrm>
          <a:prstGeom prst="rect">
            <a:avLst/>
          </a:prstGeom>
          <a:noFill/>
        </p:spPr>
        <p:txBody>
          <a:bodyPr wrap="none" rtlCol="0">
            <a:spAutoFit/>
          </a:bodyPr>
          <a:lstStyle/>
          <a:p>
            <a:r>
              <a:rPr lang="en-US" sz="2400" i="1" dirty="0" smtClean="0"/>
              <a:t>f</a:t>
            </a:r>
            <a:r>
              <a:rPr lang="en-US" sz="2400" dirty="0" smtClean="0"/>
              <a:t>(</a:t>
            </a:r>
            <a:r>
              <a:rPr lang="en-US" sz="2400" i="1" dirty="0" smtClean="0"/>
              <a:t>S</a:t>
            </a:r>
            <a:r>
              <a:rPr lang="en-US" sz="2400" dirty="0" smtClean="0"/>
              <a:t>) = 3</a:t>
            </a:r>
            <a:endParaRPr lang="en-US" sz="2400" i="1" dirty="0"/>
          </a:p>
        </p:txBody>
      </p:sp>
      <p:sp>
        <p:nvSpPr>
          <p:cNvPr id="41" name="Freeform 40"/>
          <p:cNvSpPr/>
          <p:nvPr/>
        </p:nvSpPr>
        <p:spPr>
          <a:xfrm>
            <a:off x="2967487" y="4005064"/>
            <a:ext cx="1892060" cy="1603075"/>
          </a:xfrm>
          <a:custGeom>
            <a:avLst/>
            <a:gdLst>
              <a:gd name="connsiteX0" fmla="*/ 17253 w 1892060"/>
              <a:gd name="connsiteY0" fmla="*/ 0 h 1603075"/>
              <a:gd name="connsiteX1" fmla="*/ 1664898 w 1892060"/>
              <a:gd name="connsiteY1" fmla="*/ 681487 h 1603075"/>
              <a:gd name="connsiteX2" fmla="*/ 1380226 w 1892060"/>
              <a:gd name="connsiteY2" fmla="*/ 1475117 h 1603075"/>
              <a:gd name="connsiteX3" fmla="*/ 0 w 1892060"/>
              <a:gd name="connsiteY3" fmla="*/ 1449238 h 1603075"/>
            </a:gdLst>
            <a:ahLst/>
            <a:cxnLst>
              <a:cxn ang="0">
                <a:pos x="connsiteX0" y="connsiteY0"/>
              </a:cxn>
              <a:cxn ang="0">
                <a:pos x="connsiteX1" y="connsiteY1"/>
              </a:cxn>
              <a:cxn ang="0">
                <a:pos x="connsiteX2" y="connsiteY2"/>
              </a:cxn>
              <a:cxn ang="0">
                <a:pos x="connsiteX3" y="connsiteY3"/>
              </a:cxn>
            </a:cxnLst>
            <a:rect l="l" t="t" r="r" b="b"/>
            <a:pathLst>
              <a:path w="1892060" h="1603075">
                <a:moveTo>
                  <a:pt x="17253" y="0"/>
                </a:moveTo>
                <a:cubicBezTo>
                  <a:pt x="727494" y="217817"/>
                  <a:pt x="1437736" y="435634"/>
                  <a:pt x="1664898" y="681487"/>
                </a:cubicBezTo>
                <a:cubicBezTo>
                  <a:pt x="1892060" y="927340"/>
                  <a:pt x="1657709" y="1347159"/>
                  <a:pt x="1380226" y="1475117"/>
                </a:cubicBezTo>
                <a:cubicBezTo>
                  <a:pt x="1102743" y="1603075"/>
                  <a:pt x="551371" y="1526156"/>
                  <a:pt x="0" y="1449238"/>
                </a:cubicBezTo>
              </a:path>
            </a:pathLst>
          </a:custGeom>
          <a:solidFill>
            <a:srgbClr val="33CCFF">
              <a:alpha val="25098"/>
            </a:srgbClr>
          </a:solidFill>
          <a:ln w="38100">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767110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3">
                                            <p:bg/>
                                          </p:spTgt>
                                        </p:tgtEl>
                                        <p:attrNameLst>
                                          <p:attrName>style.visibility</p:attrName>
                                        </p:attrNameLst>
                                      </p:cBhvr>
                                      <p:to>
                                        <p:strVal val="visible"/>
                                      </p:to>
                                    </p:set>
                                    <p:animEffect transition="in" filter="dissolve">
                                      <p:cBhvr>
                                        <p:cTn id="7" dur="500"/>
                                        <p:tgtEl>
                                          <p:spTgt spid="23">
                                            <p:bg/>
                                          </p:spTgt>
                                        </p:tgtEl>
                                      </p:cBhvr>
                                    </p:animEffect>
                                  </p:childTnLst>
                                </p:cTn>
                              </p:par>
                              <p:par>
                                <p:cTn id="8" presetID="9" presetClass="entr" presetSubtype="0" fill="hold" nodeType="withEffect">
                                  <p:stCondLst>
                                    <p:cond delay="0"/>
                                  </p:stCondLst>
                                  <p:childTnLst>
                                    <p:set>
                                      <p:cBhvr>
                                        <p:cTn id="9" dur="1" fill="hold">
                                          <p:stCondLst>
                                            <p:cond delay="0"/>
                                          </p:stCondLst>
                                        </p:cTn>
                                        <p:tgtEl>
                                          <p:spTgt spid="23">
                                            <p:txEl>
                                              <p:pRg st="0" end="0"/>
                                            </p:txEl>
                                          </p:spTgt>
                                        </p:tgtEl>
                                        <p:attrNameLst>
                                          <p:attrName>style.visibility</p:attrName>
                                        </p:attrNameLst>
                                      </p:cBhvr>
                                      <p:to>
                                        <p:strVal val="visible"/>
                                      </p:to>
                                    </p:set>
                                    <p:animEffect transition="in" filter="dissolve">
                                      <p:cBhvr>
                                        <p:cTn id="10" dur="500"/>
                                        <p:tgtEl>
                                          <p:spTgt spid="23">
                                            <p:txEl>
                                              <p:pRg st="0" end="0"/>
                                            </p:txEl>
                                          </p:spTgt>
                                        </p:tgtEl>
                                      </p:cBhvr>
                                    </p:animEffect>
                                  </p:childTnLst>
                                </p:cTn>
                              </p:par>
                              <p:par>
                                <p:cTn id="11" presetID="8" presetClass="entr" presetSubtype="32" fill="hold" nodeType="withEffect">
                                  <p:stCondLst>
                                    <p:cond delay="0"/>
                                  </p:stCondLst>
                                  <p:childTnLst>
                                    <p:set>
                                      <p:cBhvr>
                                        <p:cTn id="12" dur="1" fill="hold">
                                          <p:stCondLst>
                                            <p:cond delay="0"/>
                                          </p:stCondLst>
                                        </p:cTn>
                                        <p:tgtEl>
                                          <p:spTgt spid="29"/>
                                        </p:tgtEl>
                                        <p:attrNameLst>
                                          <p:attrName>style.visibility</p:attrName>
                                        </p:attrNameLst>
                                      </p:cBhvr>
                                      <p:to>
                                        <p:strVal val="visible"/>
                                      </p:to>
                                    </p:set>
                                    <p:animEffect transition="in" filter="diamond(out)">
                                      <p:cBhvr>
                                        <p:cTn id="13" dur="1000"/>
                                        <p:tgtEl>
                                          <p:spTgt spid="29"/>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nodeType="clickEffect">
                                  <p:stCondLst>
                                    <p:cond delay="0"/>
                                  </p:stCondLst>
                                  <p:childTnLst>
                                    <p:set>
                                      <p:cBhvr>
                                        <p:cTn id="17" dur="1" fill="hold">
                                          <p:stCondLst>
                                            <p:cond delay="0"/>
                                          </p:stCondLst>
                                        </p:cTn>
                                        <p:tgtEl>
                                          <p:spTgt spid="23">
                                            <p:txEl>
                                              <p:pRg st="1" end="1"/>
                                            </p:txEl>
                                          </p:spTgt>
                                        </p:tgtEl>
                                        <p:attrNameLst>
                                          <p:attrName>style.visibility</p:attrName>
                                        </p:attrNameLst>
                                      </p:cBhvr>
                                      <p:to>
                                        <p:strVal val="visible"/>
                                      </p:to>
                                    </p:set>
                                    <p:animEffect transition="in" filter="dissolve">
                                      <p:cBhvr>
                                        <p:cTn id="18" dur="500"/>
                                        <p:tgtEl>
                                          <p:spTgt spid="23">
                                            <p:txEl>
                                              <p:pRg st="1" end="1"/>
                                            </p:txEl>
                                          </p:spTgt>
                                        </p:tgtEl>
                                      </p:cBhvr>
                                    </p:animEffect>
                                  </p:childTnLst>
                                </p:cTn>
                              </p:par>
                              <p:par>
                                <p:cTn id="19" presetID="9" presetClass="entr" presetSubtype="0" fill="hold" nodeType="withEffect">
                                  <p:stCondLst>
                                    <p:cond delay="0"/>
                                  </p:stCondLst>
                                  <p:childTnLst>
                                    <p:set>
                                      <p:cBhvr>
                                        <p:cTn id="20" dur="1" fill="hold">
                                          <p:stCondLst>
                                            <p:cond delay="0"/>
                                          </p:stCondLst>
                                        </p:cTn>
                                        <p:tgtEl>
                                          <p:spTgt spid="25"/>
                                        </p:tgtEl>
                                        <p:attrNameLst>
                                          <p:attrName>style.visibility</p:attrName>
                                        </p:attrNameLst>
                                      </p:cBhvr>
                                      <p:to>
                                        <p:strVal val="visible"/>
                                      </p:to>
                                    </p:set>
                                    <p:animEffect transition="in" filter="dissolve">
                                      <p:cBhvr>
                                        <p:cTn id="21" dur="500"/>
                                        <p:tgtEl>
                                          <p:spTgt spid="25"/>
                                        </p:tgtEl>
                                      </p:cBhvr>
                                    </p:animEffect>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grpId="0" nodeType="clickEffect">
                                  <p:stCondLst>
                                    <p:cond delay="0"/>
                                  </p:stCondLst>
                                  <p:childTnLst>
                                    <p:set>
                                      <p:cBhvr>
                                        <p:cTn id="25" dur="1" fill="hold">
                                          <p:stCondLst>
                                            <p:cond delay="0"/>
                                          </p:stCondLst>
                                        </p:cTn>
                                        <p:tgtEl>
                                          <p:spTgt spid="41"/>
                                        </p:tgtEl>
                                        <p:attrNameLst>
                                          <p:attrName>style.visibility</p:attrName>
                                        </p:attrNameLst>
                                      </p:cBhvr>
                                      <p:to>
                                        <p:strVal val="visible"/>
                                      </p:to>
                                    </p:set>
                                    <p:animEffect transition="in" filter="dissolve">
                                      <p:cBhvr>
                                        <p:cTn id="26" dur="500"/>
                                        <p:tgtEl>
                                          <p:spTgt spid="41"/>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40"/>
                                        </p:tgtEl>
                                        <p:attrNameLst>
                                          <p:attrName>style.visibility</p:attrName>
                                        </p:attrNameLst>
                                      </p:cBhvr>
                                      <p:to>
                                        <p:strVal val="visible"/>
                                      </p:to>
                                    </p:set>
                                    <p:animEffect transition="in" filter="dissolve">
                                      <p:cBhvr>
                                        <p:cTn id="31" dur="500"/>
                                        <p:tgtEl>
                                          <p:spTgt spid="40"/>
                                        </p:tgtEl>
                                      </p:cBhvr>
                                    </p:animEffect>
                                  </p:childTnLst>
                                </p:cTn>
                              </p:par>
                            </p:childTnLst>
                          </p:cTn>
                        </p:par>
                      </p:childTnLst>
                    </p:cTn>
                  </p:par>
                  <p:par>
                    <p:cTn id="32" fill="hold">
                      <p:stCondLst>
                        <p:cond delay="indefinite"/>
                      </p:stCondLst>
                      <p:childTnLst>
                        <p:par>
                          <p:cTn id="33" fill="hold">
                            <p:stCondLst>
                              <p:cond delay="0"/>
                            </p:stCondLst>
                            <p:childTnLst>
                              <p:par>
                                <p:cTn id="34" presetID="9" presetClass="entr" presetSubtype="0" fill="hold" nodeType="clickEffect">
                                  <p:stCondLst>
                                    <p:cond delay="0"/>
                                  </p:stCondLst>
                                  <p:childTnLst>
                                    <p:set>
                                      <p:cBhvr>
                                        <p:cTn id="35" dur="1" fill="hold">
                                          <p:stCondLst>
                                            <p:cond delay="0"/>
                                          </p:stCondLst>
                                        </p:cTn>
                                        <p:tgtEl>
                                          <p:spTgt spid="23">
                                            <p:txEl>
                                              <p:pRg st="2" end="2"/>
                                            </p:txEl>
                                          </p:spTgt>
                                        </p:tgtEl>
                                        <p:attrNameLst>
                                          <p:attrName>style.visibility</p:attrName>
                                        </p:attrNameLst>
                                      </p:cBhvr>
                                      <p:to>
                                        <p:strVal val="visible"/>
                                      </p:to>
                                    </p:set>
                                    <p:animEffect transition="in" filter="dissolve">
                                      <p:cBhvr>
                                        <p:cTn id="36" dur="500"/>
                                        <p:tgtEl>
                                          <p:spTgt spid="2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uiExpand="1" build="allAtOnce" animBg="1"/>
      <p:bldP spid="40" grpId="0"/>
      <p:bldP spid="41" grpId="0" animBg="1"/>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9682" name="Rectangle 2"/>
          <p:cNvSpPr>
            <a:spLocks noGrp="1" noChangeArrowheads="1"/>
          </p:cNvSpPr>
          <p:nvPr>
            <p:ph type="title"/>
          </p:nvPr>
        </p:nvSpPr>
        <p:spPr>
          <a:xfrm>
            <a:off x="457200" y="480790"/>
            <a:ext cx="8229600" cy="715962"/>
          </a:xfrm>
        </p:spPr>
        <p:txBody>
          <a:bodyPr>
            <a:noAutofit/>
          </a:bodyPr>
          <a:lstStyle/>
          <a:p>
            <a:pPr>
              <a:spcAft>
                <a:spcPct val="30000"/>
              </a:spcAft>
              <a:buFontTx/>
              <a:buNone/>
            </a:pPr>
            <a:r>
              <a:rPr lang="en-US" dirty="0" smtClean="0"/>
              <a:t>Example 2: Coverage Function</a:t>
            </a:r>
            <a:endParaRPr lang="en-US" altLang="en-US" dirty="0"/>
          </a:p>
        </p:txBody>
      </p:sp>
      <p:sp>
        <p:nvSpPr>
          <p:cNvPr id="23" name="Rounded Rectangle 22"/>
          <p:cNvSpPr/>
          <p:nvPr/>
        </p:nvSpPr>
        <p:spPr bwMode="auto">
          <a:xfrm>
            <a:off x="611560" y="1484784"/>
            <a:ext cx="8077200" cy="2016224"/>
          </a:xfrm>
          <a:prstGeom prst="roundRect">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bodyPr>
          <a:lstStyle/>
          <a:p>
            <a:pPr marL="233363" indent="-233363">
              <a:lnSpc>
                <a:spcPts val="3200"/>
              </a:lnSpc>
              <a:spcAft>
                <a:spcPct val="30000"/>
              </a:spcAft>
              <a:buFont typeface="Arial" pitchFamily="34" charset="0"/>
              <a:buChar char="•"/>
            </a:pPr>
            <a:r>
              <a:rPr lang="en-US" sz="2400" dirty="0" smtClean="0"/>
              <a:t>Elements </a:t>
            </a:r>
            <a:r>
              <a:rPr lang="en-US" sz="2400" i="1" dirty="0" smtClean="0"/>
              <a:t>E</a:t>
            </a:r>
            <a:r>
              <a:rPr lang="en-US" sz="2400" dirty="0" smtClean="0"/>
              <a:t> = {</a:t>
            </a:r>
            <a:r>
              <a:rPr lang="en-US" sz="2400" i="1" dirty="0" smtClean="0"/>
              <a:t>e</a:t>
            </a:r>
            <a:r>
              <a:rPr lang="en-US" sz="2400" baseline="-25000" dirty="0" smtClean="0"/>
              <a:t>1</a:t>
            </a:r>
            <a:r>
              <a:rPr lang="en-US" sz="2400" dirty="0" smtClean="0"/>
              <a:t>, </a:t>
            </a:r>
            <a:r>
              <a:rPr lang="en-US" sz="2400" i="1" dirty="0" smtClean="0"/>
              <a:t>e</a:t>
            </a:r>
            <a:r>
              <a:rPr lang="en-US" sz="2400" baseline="-25000" dirty="0" smtClean="0"/>
              <a:t>2</a:t>
            </a:r>
            <a:r>
              <a:rPr lang="en-US" sz="2400" dirty="0" smtClean="0"/>
              <a:t>, …, </a:t>
            </a:r>
            <a:r>
              <a:rPr lang="en-US" sz="2400" i="1" dirty="0" smtClean="0"/>
              <a:t>e</a:t>
            </a:r>
            <a:r>
              <a:rPr lang="en-US" sz="2400" i="1" baseline="-25000" dirty="0" smtClean="0"/>
              <a:t>n</a:t>
            </a:r>
            <a:r>
              <a:rPr lang="en-US" sz="2400" dirty="0" smtClean="0"/>
              <a:t>} and sets </a:t>
            </a:r>
            <a:r>
              <a:rPr lang="en-US" sz="2400" i="1" dirty="0" smtClean="0"/>
              <a:t>s</a:t>
            </a:r>
            <a:r>
              <a:rPr lang="en-US" sz="2400" baseline="-25000" dirty="0" smtClean="0"/>
              <a:t>1</a:t>
            </a:r>
            <a:r>
              <a:rPr lang="en-US" sz="2400" dirty="0" smtClean="0"/>
              <a:t>, </a:t>
            </a:r>
            <a:r>
              <a:rPr lang="en-US" sz="2400" i="1" dirty="0" smtClean="0"/>
              <a:t>s</a:t>
            </a:r>
            <a:r>
              <a:rPr lang="en-US" sz="2400" baseline="-25000" dirty="0" smtClean="0"/>
              <a:t>2</a:t>
            </a:r>
            <a:r>
              <a:rPr lang="en-US" sz="2400" dirty="0" smtClean="0"/>
              <a:t>, …, </a:t>
            </a:r>
            <a:r>
              <a:rPr lang="en-US" sz="2400" i="1" dirty="0" err="1" smtClean="0"/>
              <a:t>s</a:t>
            </a:r>
            <a:r>
              <a:rPr lang="en-US" sz="2400" i="1" baseline="-25000" dirty="0" err="1" smtClean="0"/>
              <a:t>m</a:t>
            </a:r>
            <a:r>
              <a:rPr lang="en-US" sz="2400" dirty="0" smtClean="0"/>
              <a:t> </a:t>
            </a:r>
            <a:r>
              <a:rPr lang="en-US" sz="2400" dirty="0" smtClean="0">
                <a:sym typeface="Symbol"/>
              </a:rPr>
              <a:t> </a:t>
            </a:r>
            <a:r>
              <a:rPr lang="en-US" sz="2400" i="1" dirty="0" smtClean="0">
                <a:sym typeface="Symbol"/>
              </a:rPr>
              <a:t>E.</a:t>
            </a:r>
            <a:endParaRPr lang="en-US" sz="2400" dirty="0" smtClean="0">
              <a:sym typeface="Symbol"/>
            </a:endParaRPr>
          </a:p>
          <a:p>
            <a:pPr marL="233363" indent="-233363">
              <a:lnSpc>
                <a:spcPts val="3200"/>
              </a:lnSpc>
              <a:spcAft>
                <a:spcPct val="30000"/>
              </a:spcAft>
              <a:buFont typeface="Arial" pitchFamily="34" charset="0"/>
              <a:buChar char="•"/>
            </a:pPr>
            <a:r>
              <a:rPr lang="en-US" sz="2400" dirty="0" smtClean="0">
                <a:sym typeface="Symbol"/>
              </a:rPr>
              <a:t>For every </a:t>
            </a:r>
            <a:r>
              <a:rPr lang="en-US" sz="2400" i="1" dirty="0" smtClean="0">
                <a:sym typeface="Symbol"/>
              </a:rPr>
              <a:t>S</a:t>
            </a:r>
            <a:r>
              <a:rPr lang="en-US" sz="2400" dirty="0" smtClean="0">
                <a:sym typeface="Symbol"/>
              </a:rPr>
              <a:t> = {</a:t>
            </a:r>
            <a:r>
              <a:rPr lang="en-US" sz="2400" i="1" dirty="0" smtClean="0">
                <a:sym typeface="Symbol"/>
              </a:rPr>
              <a:t>s</a:t>
            </a:r>
            <a:r>
              <a:rPr lang="en-US" sz="2400" i="1" baseline="-25000" dirty="0" smtClean="0">
                <a:sym typeface="Symbol"/>
              </a:rPr>
              <a:t>i</a:t>
            </a:r>
            <a:r>
              <a:rPr lang="en-US" baseline="-50000" dirty="0" smtClean="0">
                <a:sym typeface="Symbol"/>
              </a:rPr>
              <a:t>1</a:t>
            </a:r>
            <a:r>
              <a:rPr lang="en-US" sz="2400" dirty="0" smtClean="0">
                <a:sym typeface="Symbol"/>
              </a:rPr>
              <a:t>, </a:t>
            </a:r>
            <a:r>
              <a:rPr lang="en-US" sz="2400" i="1" dirty="0" smtClean="0">
                <a:sym typeface="Symbol"/>
              </a:rPr>
              <a:t>s</a:t>
            </a:r>
            <a:r>
              <a:rPr lang="en-US" sz="2400" i="1" baseline="-25000" dirty="0" smtClean="0">
                <a:sym typeface="Symbol"/>
              </a:rPr>
              <a:t>i</a:t>
            </a:r>
            <a:r>
              <a:rPr lang="en-US" baseline="-50000" dirty="0" smtClean="0">
                <a:sym typeface="Symbol"/>
              </a:rPr>
              <a:t>2</a:t>
            </a:r>
            <a:r>
              <a:rPr lang="en-US" sz="2400" dirty="0" smtClean="0">
                <a:sym typeface="Symbol"/>
              </a:rPr>
              <a:t>, …, </a:t>
            </a:r>
            <a:r>
              <a:rPr lang="en-US" sz="2400" i="1" dirty="0" err="1" smtClean="0">
                <a:sym typeface="Symbol"/>
              </a:rPr>
              <a:t>s</a:t>
            </a:r>
            <a:r>
              <a:rPr lang="en-US" sz="2400" i="1" baseline="-25000" dirty="0" err="1" smtClean="0">
                <a:sym typeface="Symbol"/>
              </a:rPr>
              <a:t>i</a:t>
            </a:r>
            <a:r>
              <a:rPr lang="en-US" i="1" baseline="-50000" dirty="0" err="1" smtClean="0">
                <a:sym typeface="Symbol"/>
              </a:rPr>
              <a:t>k</a:t>
            </a:r>
            <a:r>
              <a:rPr lang="en-US" sz="2400" dirty="0" smtClean="0">
                <a:sym typeface="Symbol"/>
              </a:rPr>
              <a:t>}: 			</a:t>
            </a:r>
          </a:p>
          <a:p>
            <a:pPr marL="233363" indent="-233363">
              <a:lnSpc>
                <a:spcPts val="3200"/>
              </a:lnSpc>
              <a:spcAft>
                <a:spcPct val="30000"/>
              </a:spcAft>
              <a:buFont typeface="Arial" pitchFamily="34" charset="0"/>
              <a:buChar char="•"/>
            </a:pPr>
            <a:r>
              <a:rPr lang="en-US" sz="2400" dirty="0" smtClean="0">
                <a:sym typeface="Symbol"/>
              </a:rPr>
              <a:t>Observation: </a:t>
            </a:r>
            <a:r>
              <a:rPr lang="en-US" sz="2400" i="1" dirty="0" smtClean="0">
                <a:sym typeface="Symbol"/>
              </a:rPr>
              <a:t>f</a:t>
            </a:r>
            <a:r>
              <a:rPr lang="en-US" sz="2400" dirty="0" smtClean="0">
                <a:sym typeface="Symbol"/>
              </a:rPr>
              <a:t>(</a:t>
            </a:r>
            <a:r>
              <a:rPr lang="en-US" sz="2400" i="1" dirty="0" smtClean="0">
                <a:sym typeface="Symbol"/>
              </a:rPr>
              <a:t>S</a:t>
            </a:r>
            <a:r>
              <a:rPr lang="en-US" sz="2400" dirty="0" smtClean="0">
                <a:sym typeface="Symbol"/>
              </a:rPr>
              <a:t>) is a non-negative monotone </a:t>
            </a:r>
            <a:r>
              <a:rPr lang="en-US" sz="2400" dirty="0" err="1" smtClean="0">
                <a:sym typeface="Symbol"/>
              </a:rPr>
              <a:t>submodular</a:t>
            </a:r>
            <a:r>
              <a:rPr lang="en-US" sz="2400" dirty="0" smtClean="0">
                <a:sym typeface="Symbol"/>
              </a:rPr>
              <a:t> function.</a:t>
            </a:r>
            <a:endParaRPr lang="en-US" sz="2400" dirty="0" smtClean="0">
              <a:solidFill>
                <a:schemeClr val="tx1"/>
              </a:solidFill>
              <a:cs typeface="Arial" pitchFamily="34" charset="0"/>
            </a:endParaRPr>
          </a:p>
        </p:txBody>
      </p:sp>
      <p:graphicFrame>
        <p:nvGraphicFramePr>
          <p:cNvPr id="25" name="Object 24"/>
          <p:cNvGraphicFramePr>
            <a:graphicFrameLocks noChangeAspect="1"/>
          </p:cNvGraphicFramePr>
          <p:nvPr/>
        </p:nvGraphicFramePr>
        <p:xfrm>
          <a:off x="4716016" y="2069157"/>
          <a:ext cx="1763713" cy="639763"/>
        </p:xfrm>
        <a:graphic>
          <a:graphicData uri="http://schemas.openxmlformats.org/presentationml/2006/ole">
            <mc:AlternateContent xmlns:mc="http://schemas.openxmlformats.org/markup-compatibility/2006">
              <mc:Choice xmlns:v="urn:schemas-microsoft-com:vml" Requires="v">
                <p:oleObj spid="_x0000_s242706" name="Equation" r:id="rId3" imgW="977476" imgH="355446" progId="Equation.3">
                  <p:embed/>
                </p:oleObj>
              </mc:Choice>
              <mc:Fallback>
                <p:oleObj name="Equation" r:id="rId3" imgW="977476" imgH="355446" progId="Equation.3">
                  <p:embed/>
                  <p:pic>
                    <p:nvPicPr>
                      <p:cNvPr id="0"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16016" y="2069157"/>
                        <a:ext cx="1763713" cy="6397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8" name="Slide Number Placeholder 3"/>
          <p:cNvSpPr>
            <a:spLocks noGrp="1"/>
          </p:cNvSpPr>
          <p:nvPr>
            <p:ph type="sldNum" sz="quarter" idx="12"/>
          </p:nvPr>
        </p:nvSpPr>
        <p:spPr>
          <a:xfrm>
            <a:off x="6556248" y="6356350"/>
            <a:ext cx="2133600" cy="365125"/>
          </a:xfrm>
        </p:spPr>
        <p:txBody>
          <a:bodyPr/>
          <a:lstStyle/>
          <a:p>
            <a:fld id="{6D6A4B56-60CD-4619-9AC4-C81993084640}" type="slidenum">
              <a:rPr lang="en-US" smtClean="0"/>
              <a:pPr/>
              <a:t>6</a:t>
            </a:fld>
            <a:endParaRPr lang="en-US" dirty="0"/>
          </a:p>
        </p:txBody>
      </p:sp>
      <p:pic>
        <p:nvPicPr>
          <p:cNvPr id="242691" name="Picture 3" descr="C:\Users\Julia\AppData\Local\Microsoft\Windows\INetCache\IE\JDBY80EK\sun-behind-cloud[1].png"/>
          <p:cNvPicPr>
            <a:picLocks noChangeAspect="1" noChangeArrowheads="1"/>
          </p:cNvPicPr>
          <p:nvPr/>
        </p:nvPicPr>
        <p:blipFill>
          <a:blip r:embed="rId5" cstate="print"/>
          <a:srcRect/>
          <a:stretch>
            <a:fillRect/>
          </a:stretch>
        </p:blipFill>
        <p:spPr bwMode="auto">
          <a:xfrm>
            <a:off x="7668344" y="548680"/>
            <a:ext cx="1138078" cy="622149"/>
          </a:xfrm>
          <a:prstGeom prst="rect">
            <a:avLst/>
          </a:prstGeom>
          <a:noFill/>
        </p:spPr>
      </p:pic>
      <p:grpSp>
        <p:nvGrpSpPr>
          <p:cNvPr id="79" name="Group 78"/>
          <p:cNvGrpSpPr/>
          <p:nvPr/>
        </p:nvGrpSpPr>
        <p:grpSpPr>
          <a:xfrm>
            <a:off x="1547664" y="3861048"/>
            <a:ext cx="6048672" cy="2520280"/>
            <a:chOff x="1547664" y="3861048"/>
            <a:chExt cx="6048672" cy="2520280"/>
          </a:xfrm>
        </p:grpSpPr>
        <p:grpSp>
          <p:nvGrpSpPr>
            <p:cNvPr id="33" name="Group 32"/>
            <p:cNvGrpSpPr/>
            <p:nvPr/>
          </p:nvGrpSpPr>
          <p:grpSpPr>
            <a:xfrm>
              <a:off x="1547664" y="4221088"/>
              <a:ext cx="2568931" cy="1368152"/>
              <a:chOff x="1259632" y="4797152"/>
              <a:chExt cx="2232248" cy="1008112"/>
            </a:xfrm>
          </p:grpSpPr>
          <p:sp>
            <p:nvSpPr>
              <p:cNvPr id="29" name="Oval 28"/>
              <p:cNvSpPr/>
              <p:nvPr/>
            </p:nvSpPr>
            <p:spPr>
              <a:xfrm>
                <a:off x="1259632" y="4797152"/>
                <a:ext cx="2232248" cy="1008112"/>
              </a:xfrm>
              <a:prstGeom prst="ellipse">
                <a:avLst/>
              </a:prstGeom>
              <a:noFill/>
              <a:ln w="444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31" name="TextBox 30"/>
              <p:cNvSpPr txBox="1"/>
              <p:nvPr/>
            </p:nvSpPr>
            <p:spPr>
              <a:xfrm>
                <a:off x="2087378" y="4994012"/>
                <a:ext cx="473206" cy="523220"/>
              </a:xfrm>
              <a:prstGeom prst="rect">
                <a:avLst/>
              </a:prstGeom>
              <a:noFill/>
            </p:spPr>
            <p:txBody>
              <a:bodyPr wrap="none" rtlCol="0">
                <a:spAutoFit/>
              </a:bodyPr>
              <a:lstStyle/>
              <a:p>
                <a:r>
                  <a:rPr lang="en-US" sz="2800" b="1" i="1" dirty="0" smtClean="0"/>
                  <a:t>S</a:t>
                </a:r>
                <a:r>
                  <a:rPr lang="en-US" sz="2800" b="1" baseline="-25000" dirty="0" smtClean="0"/>
                  <a:t>1</a:t>
                </a:r>
                <a:endParaRPr lang="en-US" sz="2800" b="1" baseline="-25000" dirty="0"/>
              </a:p>
            </p:txBody>
          </p:sp>
        </p:grpSp>
        <p:grpSp>
          <p:nvGrpSpPr>
            <p:cNvPr id="67" name="Group 66"/>
            <p:cNvGrpSpPr/>
            <p:nvPr/>
          </p:nvGrpSpPr>
          <p:grpSpPr>
            <a:xfrm>
              <a:off x="3059832" y="3861048"/>
              <a:ext cx="2568931" cy="1368152"/>
              <a:chOff x="1259632" y="4797152"/>
              <a:chExt cx="2232248" cy="1008112"/>
            </a:xfrm>
          </p:grpSpPr>
          <p:sp>
            <p:nvSpPr>
              <p:cNvPr id="68" name="Oval 67"/>
              <p:cNvSpPr/>
              <p:nvPr/>
            </p:nvSpPr>
            <p:spPr>
              <a:xfrm>
                <a:off x="1259632" y="4797152"/>
                <a:ext cx="2232248" cy="1008112"/>
              </a:xfrm>
              <a:prstGeom prst="ellipse">
                <a:avLst/>
              </a:prstGeom>
              <a:noFill/>
              <a:ln w="444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69" name="TextBox 68"/>
              <p:cNvSpPr txBox="1"/>
              <p:nvPr/>
            </p:nvSpPr>
            <p:spPr>
              <a:xfrm>
                <a:off x="2287569" y="4903269"/>
                <a:ext cx="411188" cy="385531"/>
              </a:xfrm>
              <a:prstGeom prst="rect">
                <a:avLst/>
              </a:prstGeom>
              <a:noFill/>
            </p:spPr>
            <p:txBody>
              <a:bodyPr wrap="none" rtlCol="0">
                <a:spAutoFit/>
              </a:bodyPr>
              <a:lstStyle/>
              <a:p>
                <a:r>
                  <a:rPr lang="en-US" sz="2800" b="1" i="1" dirty="0" smtClean="0"/>
                  <a:t>S</a:t>
                </a:r>
                <a:r>
                  <a:rPr lang="en-US" sz="2800" b="1" baseline="-25000" dirty="0" smtClean="0"/>
                  <a:t>2</a:t>
                </a:r>
                <a:endParaRPr lang="en-US" sz="2800" b="1" baseline="-25000" dirty="0"/>
              </a:p>
            </p:txBody>
          </p:sp>
        </p:grpSp>
        <p:grpSp>
          <p:nvGrpSpPr>
            <p:cNvPr id="70" name="Group 69"/>
            <p:cNvGrpSpPr/>
            <p:nvPr/>
          </p:nvGrpSpPr>
          <p:grpSpPr>
            <a:xfrm>
              <a:off x="2579133" y="5013176"/>
              <a:ext cx="2568931" cy="1368152"/>
              <a:chOff x="1259632" y="4797152"/>
              <a:chExt cx="2232248" cy="1008112"/>
            </a:xfrm>
          </p:grpSpPr>
          <p:sp>
            <p:nvSpPr>
              <p:cNvPr id="71" name="Oval 70"/>
              <p:cNvSpPr/>
              <p:nvPr/>
            </p:nvSpPr>
            <p:spPr>
              <a:xfrm>
                <a:off x="1259632" y="4797152"/>
                <a:ext cx="2232248" cy="1008112"/>
              </a:xfrm>
              <a:prstGeom prst="ellipse">
                <a:avLst/>
              </a:prstGeom>
              <a:noFill/>
              <a:ln w="444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72" name="TextBox 71"/>
              <p:cNvSpPr txBox="1"/>
              <p:nvPr/>
            </p:nvSpPr>
            <p:spPr>
              <a:xfrm>
                <a:off x="2087378" y="5228986"/>
                <a:ext cx="411188" cy="385531"/>
              </a:xfrm>
              <a:prstGeom prst="rect">
                <a:avLst/>
              </a:prstGeom>
              <a:noFill/>
            </p:spPr>
            <p:txBody>
              <a:bodyPr wrap="none" rtlCol="0">
                <a:spAutoFit/>
              </a:bodyPr>
              <a:lstStyle/>
              <a:p>
                <a:r>
                  <a:rPr lang="en-US" sz="2800" b="1" i="1" dirty="0" smtClean="0"/>
                  <a:t>S</a:t>
                </a:r>
                <a:r>
                  <a:rPr lang="en-US" sz="2800" b="1" baseline="-25000" dirty="0" smtClean="0"/>
                  <a:t>5</a:t>
                </a:r>
                <a:endParaRPr lang="en-US" sz="2800" b="1" baseline="-25000" dirty="0"/>
              </a:p>
            </p:txBody>
          </p:sp>
        </p:grpSp>
        <p:grpSp>
          <p:nvGrpSpPr>
            <p:cNvPr id="73" name="Group 72"/>
            <p:cNvGrpSpPr/>
            <p:nvPr/>
          </p:nvGrpSpPr>
          <p:grpSpPr>
            <a:xfrm>
              <a:off x="5027405" y="4077072"/>
              <a:ext cx="2568931" cy="1368152"/>
              <a:chOff x="1259632" y="4797152"/>
              <a:chExt cx="2232248" cy="1008112"/>
            </a:xfrm>
          </p:grpSpPr>
          <p:sp>
            <p:nvSpPr>
              <p:cNvPr id="74" name="Oval 73"/>
              <p:cNvSpPr/>
              <p:nvPr/>
            </p:nvSpPr>
            <p:spPr>
              <a:xfrm>
                <a:off x="1259632" y="4797152"/>
                <a:ext cx="2232248" cy="1008112"/>
              </a:xfrm>
              <a:prstGeom prst="ellipse">
                <a:avLst/>
              </a:prstGeom>
              <a:noFill/>
              <a:ln w="444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75" name="TextBox 74"/>
              <p:cNvSpPr txBox="1"/>
              <p:nvPr/>
            </p:nvSpPr>
            <p:spPr>
              <a:xfrm>
                <a:off x="2454986" y="4956328"/>
                <a:ext cx="411188" cy="385531"/>
              </a:xfrm>
              <a:prstGeom prst="rect">
                <a:avLst/>
              </a:prstGeom>
              <a:noFill/>
            </p:spPr>
            <p:txBody>
              <a:bodyPr wrap="none" rtlCol="0">
                <a:spAutoFit/>
              </a:bodyPr>
              <a:lstStyle/>
              <a:p>
                <a:r>
                  <a:rPr lang="en-US" sz="2800" b="1" i="1" dirty="0" smtClean="0"/>
                  <a:t>S</a:t>
                </a:r>
                <a:r>
                  <a:rPr lang="en-US" sz="2800" b="1" baseline="-25000" dirty="0" smtClean="0"/>
                  <a:t>3</a:t>
                </a:r>
                <a:endParaRPr lang="en-US" sz="2800" b="1" baseline="-25000" dirty="0"/>
              </a:p>
            </p:txBody>
          </p:sp>
        </p:grpSp>
        <p:grpSp>
          <p:nvGrpSpPr>
            <p:cNvPr id="76" name="Group 75"/>
            <p:cNvGrpSpPr/>
            <p:nvPr/>
          </p:nvGrpSpPr>
          <p:grpSpPr>
            <a:xfrm>
              <a:off x="4283968" y="4797152"/>
              <a:ext cx="2568931" cy="1368152"/>
              <a:chOff x="1259632" y="4797152"/>
              <a:chExt cx="2232248" cy="1008112"/>
            </a:xfrm>
          </p:grpSpPr>
          <p:sp>
            <p:nvSpPr>
              <p:cNvPr id="77" name="Oval 76"/>
              <p:cNvSpPr/>
              <p:nvPr/>
            </p:nvSpPr>
            <p:spPr>
              <a:xfrm>
                <a:off x="1259632" y="4797152"/>
                <a:ext cx="2232248" cy="1008112"/>
              </a:xfrm>
              <a:prstGeom prst="ellipse">
                <a:avLst/>
              </a:prstGeom>
              <a:noFill/>
              <a:ln w="444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78" name="TextBox 77"/>
              <p:cNvSpPr txBox="1"/>
              <p:nvPr/>
            </p:nvSpPr>
            <p:spPr>
              <a:xfrm>
                <a:off x="2287569" y="5274679"/>
                <a:ext cx="411188" cy="385531"/>
              </a:xfrm>
              <a:prstGeom prst="rect">
                <a:avLst/>
              </a:prstGeom>
              <a:noFill/>
            </p:spPr>
            <p:txBody>
              <a:bodyPr wrap="none" rtlCol="0">
                <a:spAutoFit/>
              </a:bodyPr>
              <a:lstStyle/>
              <a:p>
                <a:r>
                  <a:rPr lang="en-US" sz="2800" b="1" i="1" dirty="0" smtClean="0"/>
                  <a:t>S</a:t>
                </a:r>
                <a:r>
                  <a:rPr lang="en-US" sz="2800" b="1" i="1" baseline="-25000" dirty="0" smtClean="0"/>
                  <a:t>4</a:t>
                </a:r>
                <a:endParaRPr lang="en-US" sz="2800" b="1" baseline="-25000" dirty="0"/>
              </a:p>
            </p:txBody>
          </p:sp>
        </p:grpSp>
      </p:grpSp>
      <p:sp>
        <p:nvSpPr>
          <p:cNvPr id="24" name="Cloud Callout 23"/>
          <p:cNvSpPr/>
          <p:nvPr/>
        </p:nvSpPr>
        <p:spPr>
          <a:xfrm>
            <a:off x="2267744" y="4293096"/>
            <a:ext cx="5976664" cy="1584176"/>
          </a:xfrm>
          <a:prstGeom prst="cloudCallout">
            <a:avLst>
              <a:gd name="adj1" fmla="val 8304"/>
              <a:gd name="adj2" fmla="val -122688"/>
            </a:avLst>
          </a:prstGeom>
        </p:spPr>
        <p:style>
          <a:lnRef idx="2">
            <a:schemeClr val="accent6"/>
          </a:lnRef>
          <a:fillRef idx="1">
            <a:schemeClr val="lt1"/>
          </a:fillRef>
          <a:effectRef idx="0">
            <a:schemeClr val="accent6"/>
          </a:effectRef>
          <a:fontRef idx="minor">
            <a:schemeClr val="dk1"/>
          </a:fontRef>
        </p:style>
        <p:txBody>
          <a:bodyPr rtlCol="0" anchor="ctr"/>
          <a:lstStyle/>
          <a:p>
            <a:pPr marL="228600" indent="-228600">
              <a:buFont typeface="Arial" pitchFamily="34" charset="0"/>
              <a:buChar char="•"/>
            </a:pPr>
            <a:r>
              <a:rPr lang="en-US" sz="2200" dirty="0" smtClean="0"/>
              <a:t>Adding elements can only increase the values of sets.</a:t>
            </a:r>
          </a:p>
          <a:p>
            <a:pPr marL="228600" indent="-228600">
              <a:buFont typeface="Arial" pitchFamily="34" charset="0"/>
              <a:buChar char="•"/>
            </a:pPr>
            <a:r>
              <a:rPr lang="en-US" sz="2200" dirty="0" smtClean="0"/>
              <a:t>For sets </a:t>
            </a:r>
            <a:r>
              <a:rPr lang="en-US" sz="2200" i="1" dirty="0" smtClean="0"/>
              <a:t>A</a:t>
            </a:r>
            <a:r>
              <a:rPr lang="en-US" sz="2200" dirty="0" smtClean="0"/>
              <a:t> </a:t>
            </a:r>
            <a:r>
              <a:rPr lang="en-US" sz="2200" dirty="0" smtClean="0">
                <a:sym typeface="Symbol"/>
              </a:rPr>
              <a:t> </a:t>
            </a:r>
            <a:r>
              <a:rPr lang="en-US" sz="2200" i="1" dirty="0" smtClean="0">
                <a:sym typeface="Symbol"/>
              </a:rPr>
              <a:t>B</a:t>
            </a:r>
            <a:r>
              <a:rPr lang="en-US" sz="2200" dirty="0" smtClean="0">
                <a:sym typeface="Symbol"/>
              </a:rPr>
              <a:t>  </a:t>
            </a:r>
            <a:r>
              <a:rPr lang="en-US" sz="2200" i="1" dirty="0" smtClean="0">
                <a:sym typeface="Symbol"/>
              </a:rPr>
              <a:t>N</a:t>
            </a:r>
            <a:r>
              <a:rPr lang="en-US" sz="2200" dirty="0" smtClean="0">
                <a:sym typeface="Symbol"/>
              </a:rPr>
              <a:t>, </a:t>
            </a:r>
            <a:r>
              <a:rPr lang="en-US" sz="2200" i="1" dirty="0" smtClean="0">
                <a:sym typeface="Symbol"/>
              </a:rPr>
              <a:t>f</a:t>
            </a:r>
            <a:r>
              <a:rPr lang="en-US" sz="2200" dirty="0" smtClean="0">
                <a:sym typeface="Symbol"/>
              </a:rPr>
              <a:t>(</a:t>
            </a:r>
            <a:r>
              <a:rPr lang="en-US" sz="2200" i="1" dirty="0" smtClean="0">
                <a:sym typeface="Symbol"/>
              </a:rPr>
              <a:t>A</a:t>
            </a:r>
            <a:r>
              <a:rPr lang="en-US" sz="2200" dirty="0" smtClean="0">
                <a:sym typeface="Symbol"/>
              </a:rPr>
              <a:t>) ≤ </a:t>
            </a:r>
            <a:r>
              <a:rPr lang="en-US" sz="2200" i="1" dirty="0" smtClean="0">
                <a:sym typeface="Symbol"/>
              </a:rPr>
              <a:t>f</a:t>
            </a:r>
            <a:r>
              <a:rPr lang="en-US" sz="2200" dirty="0" smtClean="0">
                <a:sym typeface="Symbol"/>
              </a:rPr>
              <a:t>(</a:t>
            </a:r>
            <a:r>
              <a:rPr lang="en-US" sz="2200" i="1" dirty="0" smtClean="0">
                <a:sym typeface="Symbol"/>
              </a:rPr>
              <a:t>B</a:t>
            </a:r>
            <a:r>
              <a:rPr lang="en-US" sz="2200" dirty="0" smtClean="0">
                <a:sym typeface="Symbol"/>
              </a:rPr>
              <a:t>).</a:t>
            </a:r>
            <a:endParaRPr lang="en-US" sz="2200" dirty="0"/>
          </a:p>
        </p:txBody>
      </p:sp>
    </p:spTree>
    <p:extLst>
      <p:ext uri="{BB962C8B-B14F-4D97-AF65-F5344CB8AC3E}">
        <p14:creationId xmlns:p14="http://schemas.microsoft.com/office/powerpoint/2010/main" val="1767110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3">
                                            <p:bg/>
                                          </p:spTgt>
                                        </p:tgtEl>
                                        <p:attrNameLst>
                                          <p:attrName>style.visibility</p:attrName>
                                        </p:attrNameLst>
                                      </p:cBhvr>
                                      <p:to>
                                        <p:strVal val="visible"/>
                                      </p:to>
                                    </p:set>
                                    <p:animEffect transition="in" filter="dissolve">
                                      <p:cBhvr>
                                        <p:cTn id="7" dur="500"/>
                                        <p:tgtEl>
                                          <p:spTgt spid="23">
                                            <p:bg/>
                                          </p:spTgt>
                                        </p:tgtEl>
                                      </p:cBhvr>
                                    </p:animEffect>
                                  </p:childTnLst>
                                </p:cTn>
                              </p:par>
                              <p:par>
                                <p:cTn id="8" presetID="9" presetClass="entr" presetSubtype="0" fill="hold" nodeType="withEffect">
                                  <p:stCondLst>
                                    <p:cond delay="0"/>
                                  </p:stCondLst>
                                  <p:childTnLst>
                                    <p:set>
                                      <p:cBhvr>
                                        <p:cTn id="9" dur="1" fill="hold">
                                          <p:stCondLst>
                                            <p:cond delay="0"/>
                                          </p:stCondLst>
                                        </p:cTn>
                                        <p:tgtEl>
                                          <p:spTgt spid="23">
                                            <p:txEl>
                                              <p:pRg st="0" end="0"/>
                                            </p:txEl>
                                          </p:spTgt>
                                        </p:tgtEl>
                                        <p:attrNameLst>
                                          <p:attrName>style.visibility</p:attrName>
                                        </p:attrNameLst>
                                      </p:cBhvr>
                                      <p:to>
                                        <p:strVal val="visible"/>
                                      </p:to>
                                    </p:set>
                                    <p:animEffect transition="in" filter="dissolve">
                                      <p:cBhvr>
                                        <p:cTn id="10" dur="500"/>
                                        <p:tgtEl>
                                          <p:spTgt spid="23">
                                            <p:txEl>
                                              <p:pRg st="0" end="0"/>
                                            </p:txEl>
                                          </p:spTgt>
                                        </p:tgtEl>
                                      </p:cBhvr>
                                    </p:animEffect>
                                  </p:childTnLst>
                                </p:cTn>
                              </p:par>
                              <p:par>
                                <p:cTn id="11" presetID="8" presetClass="entr" presetSubtype="32" fill="hold" nodeType="withEffect">
                                  <p:stCondLst>
                                    <p:cond delay="0"/>
                                  </p:stCondLst>
                                  <p:childTnLst>
                                    <p:set>
                                      <p:cBhvr>
                                        <p:cTn id="12" dur="1" fill="hold">
                                          <p:stCondLst>
                                            <p:cond delay="0"/>
                                          </p:stCondLst>
                                        </p:cTn>
                                        <p:tgtEl>
                                          <p:spTgt spid="79"/>
                                        </p:tgtEl>
                                        <p:attrNameLst>
                                          <p:attrName>style.visibility</p:attrName>
                                        </p:attrNameLst>
                                      </p:cBhvr>
                                      <p:to>
                                        <p:strVal val="visible"/>
                                      </p:to>
                                    </p:set>
                                    <p:animEffect transition="in" filter="diamond(out)">
                                      <p:cBhvr>
                                        <p:cTn id="13" dur="1000"/>
                                        <p:tgtEl>
                                          <p:spTgt spid="79"/>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nodeType="clickEffect">
                                  <p:stCondLst>
                                    <p:cond delay="0"/>
                                  </p:stCondLst>
                                  <p:childTnLst>
                                    <p:set>
                                      <p:cBhvr>
                                        <p:cTn id="17" dur="1" fill="hold">
                                          <p:stCondLst>
                                            <p:cond delay="0"/>
                                          </p:stCondLst>
                                        </p:cTn>
                                        <p:tgtEl>
                                          <p:spTgt spid="23">
                                            <p:txEl>
                                              <p:pRg st="1" end="1"/>
                                            </p:txEl>
                                          </p:spTgt>
                                        </p:tgtEl>
                                        <p:attrNameLst>
                                          <p:attrName>style.visibility</p:attrName>
                                        </p:attrNameLst>
                                      </p:cBhvr>
                                      <p:to>
                                        <p:strVal val="visible"/>
                                      </p:to>
                                    </p:set>
                                    <p:animEffect transition="in" filter="dissolve">
                                      <p:cBhvr>
                                        <p:cTn id="18" dur="500"/>
                                        <p:tgtEl>
                                          <p:spTgt spid="23">
                                            <p:txEl>
                                              <p:pRg st="1" end="1"/>
                                            </p:txEl>
                                          </p:spTgt>
                                        </p:tgtEl>
                                      </p:cBhvr>
                                    </p:animEffect>
                                  </p:childTnLst>
                                </p:cTn>
                              </p:par>
                              <p:par>
                                <p:cTn id="19" presetID="9" presetClass="entr" presetSubtype="0" fill="hold" nodeType="withEffect">
                                  <p:stCondLst>
                                    <p:cond delay="0"/>
                                  </p:stCondLst>
                                  <p:childTnLst>
                                    <p:set>
                                      <p:cBhvr>
                                        <p:cTn id="20" dur="1" fill="hold">
                                          <p:stCondLst>
                                            <p:cond delay="0"/>
                                          </p:stCondLst>
                                        </p:cTn>
                                        <p:tgtEl>
                                          <p:spTgt spid="25"/>
                                        </p:tgtEl>
                                        <p:attrNameLst>
                                          <p:attrName>style.visibility</p:attrName>
                                        </p:attrNameLst>
                                      </p:cBhvr>
                                      <p:to>
                                        <p:strVal val="visible"/>
                                      </p:to>
                                    </p:set>
                                    <p:animEffect transition="in" filter="dissolve">
                                      <p:cBhvr>
                                        <p:cTn id="21" dur="500"/>
                                        <p:tgtEl>
                                          <p:spTgt spid="25"/>
                                        </p:tgtEl>
                                      </p:cBhvr>
                                    </p:animEffect>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nodeType="clickEffect">
                                  <p:stCondLst>
                                    <p:cond delay="0"/>
                                  </p:stCondLst>
                                  <p:childTnLst>
                                    <p:set>
                                      <p:cBhvr>
                                        <p:cTn id="25" dur="1" fill="hold">
                                          <p:stCondLst>
                                            <p:cond delay="0"/>
                                          </p:stCondLst>
                                        </p:cTn>
                                        <p:tgtEl>
                                          <p:spTgt spid="23">
                                            <p:txEl>
                                              <p:pRg st="2" end="2"/>
                                            </p:txEl>
                                          </p:spTgt>
                                        </p:tgtEl>
                                        <p:attrNameLst>
                                          <p:attrName>style.visibility</p:attrName>
                                        </p:attrNameLst>
                                      </p:cBhvr>
                                      <p:to>
                                        <p:strVal val="visible"/>
                                      </p:to>
                                    </p:set>
                                    <p:animEffect transition="in" filter="dissolve">
                                      <p:cBhvr>
                                        <p:cTn id="26" dur="500"/>
                                        <p:tgtEl>
                                          <p:spTgt spid="2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24"/>
                                        </p:tgtEl>
                                        <p:attrNameLst>
                                          <p:attrName>style.visibility</p:attrName>
                                        </p:attrNameLst>
                                      </p:cBhvr>
                                      <p:to>
                                        <p:strVal val="visible"/>
                                      </p:to>
                                    </p:set>
                                    <p:animEffect transition="in" filter="dissolve">
                                      <p:cBhvr>
                                        <p:cTn id="31"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uiExpand="1" build="allAtOnce" animBg="1"/>
      <p:bldP spid="2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539552" y="1340768"/>
            <a:ext cx="8280920" cy="1296144"/>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just"/>
            <a:r>
              <a:rPr lang="en-US" sz="2400" b="1" u="sng" dirty="0" smtClean="0"/>
              <a:t>If</a:t>
            </a:r>
          </a:p>
          <a:p>
            <a:pPr marL="228600" indent="-228600" algn="just">
              <a:buFont typeface="Arial" pitchFamily="34" charset="0"/>
              <a:buChar char="•"/>
            </a:pPr>
            <a:r>
              <a:rPr lang="en-US" sz="2400" i="1" dirty="0" smtClean="0"/>
              <a:t>f</a:t>
            </a:r>
            <a:r>
              <a:rPr lang="en-US" sz="2400" dirty="0" smtClean="0"/>
              <a:t> is a non-negative monotone </a:t>
            </a:r>
            <a:r>
              <a:rPr lang="en-US" sz="2400" dirty="0" err="1" smtClean="0"/>
              <a:t>submodular</a:t>
            </a:r>
            <a:r>
              <a:rPr lang="en-US" sz="2400" dirty="0" smtClean="0"/>
              <a:t> function.</a:t>
            </a:r>
          </a:p>
          <a:p>
            <a:pPr marL="228600" indent="-228600" algn="just">
              <a:buFont typeface="Arial" pitchFamily="34" charset="0"/>
              <a:buChar char="•"/>
            </a:pPr>
            <a:r>
              <a:rPr lang="en-US" sz="2400" i="1" dirty="0" smtClean="0"/>
              <a:t>C</a:t>
            </a:r>
            <a:r>
              <a:rPr lang="en-US" sz="2400" dirty="0" smtClean="0"/>
              <a:t> is a </a:t>
            </a:r>
            <a:r>
              <a:rPr lang="en-US" sz="2400" i="1" dirty="0" smtClean="0"/>
              <a:t>k</a:t>
            </a:r>
            <a:r>
              <a:rPr lang="en-US" sz="2400" dirty="0" smtClean="0"/>
              <a:t>-extendible system</a:t>
            </a:r>
            <a:endParaRPr lang="en-US" sz="2400" i="1" dirty="0" smtClean="0"/>
          </a:p>
        </p:txBody>
      </p:sp>
      <p:sp>
        <p:nvSpPr>
          <p:cNvPr id="2" name="Title 1"/>
          <p:cNvSpPr>
            <a:spLocks noGrp="1"/>
          </p:cNvSpPr>
          <p:nvPr>
            <p:ph type="title"/>
          </p:nvPr>
        </p:nvSpPr>
        <p:spPr/>
        <p:txBody>
          <a:bodyPr>
            <a:normAutofit/>
          </a:bodyPr>
          <a:lstStyle/>
          <a:p>
            <a:r>
              <a:rPr lang="en-US" dirty="0" smtClean="0"/>
              <a:t>Known Results</a:t>
            </a:r>
            <a:endParaRPr lang="en-US" dirty="0"/>
          </a:p>
        </p:txBody>
      </p:sp>
      <p:sp>
        <p:nvSpPr>
          <p:cNvPr id="4" name="Slide Number Placeholder 3"/>
          <p:cNvSpPr>
            <a:spLocks noGrp="1"/>
          </p:cNvSpPr>
          <p:nvPr>
            <p:ph type="sldNum" sz="quarter" idx="12"/>
          </p:nvPr>
        </p:nvSpPr>
        <p:spPr/>
        <p:txBody>
          <a:bodyPr/>
          <a:lstStyle/>
          <a:p>
            <a:fld id="{6D6A4B56-60CD-4619-9AC4-C81993084640}" type="slidenum">
              <a:rPr lang="en-US" smtClean="0"/>
              <a:pPr/>
              <a:t>7</a:t>
            </a:fld>
            <a:endParaRPr lang="en-US" dirty="0"/>
          </a:p>
        </p:txBody>
      </p:sp>
      <p:pic>
        <p:nvPicPr>
          <p:cNvPr id="243714" name="Picture 2" descr="C:\Users\Julia\AppData\Local\Microsoft\Windows\INetCache\IE\SAAFSKXU\library-books-clip-art[1].jpg"/>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7164288" y="332656"/>
            <a:ext cx="1392786" cy="1080120"/>
          </a:xfrm>
          <a:prstGeom prst="rect">
            <a:avLst/>
          </a:prstGeom>
          <a:noFill/>
        </p:spPr>
      </p:pic>
      <p:sp>
        <p:nvSpPr>
          <p:cNvPr id="6" name="TextBox 5"/>
          <p:cNvSpPr txBox="1"/>
          <p:nvPr/>
        </p:nvSpPr>
        <p:spPr>
          <a:xfrm>
            <a:off x="4067944" y="476672"/>
            <a:ext cx="2520280" cy="769441"/>
          </a:xfrm>
          <a:prstGeom prst="rect">
            <a:avLst/>
          </a:prstGeom>
          <a:noFill/>
        </p:spPr>
        <p:txBody>
          <a:bodyPr wrap="square" rtlCol="0">
            <a:spAutoFit/>
          </a:bodyPr>
          <a:lstStyle/>
          <a:p>
            <a:r>
              <a:rPr lang="en-US" sz="2200" dirty="0" smtClean="0">
                <a:solidFill>
                  <a:schemeClr val="tx2"/>
                </a:solidFill>
              </a:rPr>
              <a:t>[Fisher et al. (1978), </a:t>
            </a:r>
            <a:r>
              <a:rPr lang="en-US" sz="2200" dirty="0" err="1" smtClean="0">
                <a:solidFill>
                  <a:schemeClr val="tx2"/>
                </a:solidFill>
              </a:rPr>
              <a:t>Jenkyns</a:t>
            </a:r>
            <a:r>
              <a:rPr lang="en-US" sz="2200" dirty="0" smtClean="0">
                <a:solidFill>
                  <a:schemeClr val="tx2"/>
                </a:solidFill>
              </a:rPr>
              <a:t> (1976)]</a:t>
            </a:r>
            <a:endParaRPr lang="en-US" sz="2200" dirty="0">
              <a:solidFill>
                <a:schemeClr val="tx2"/>
              </a:solidFill>
            </a:endParaRPr>
          </a:p>
        </p:txBody>
      </p:sp>
      <p:sp>
        <p:nvSpPr>
          <p:cNvPr id="8" name="Rounded Rectangle 7"/>
          <p:cNvSpPr/>
          <p:nvPr/>
        </p:nvSpPr>
        <p:spPr>
          <a:xfrm>
            <a:off x="539552" y="2780928"/>
            <a:ext cx="8280920" cy="2448272"/>
          </a:xfrm>
          <a:prstGeom prst="roundRect">
            <a:avLst/>
          </a:prstGeom>
        </p:spPr>
        <p:style>
          <a:lnRef idx="1">
            <a:schemeClr val="accent5"/>
          </a:lnRef>
          <a:fillRef idx="2">
            <a:schemeClr val="accent5"/>
          </a:fillRef>
          <a:effectRef idx="1">
            <a:schemeClr val="accent5"/>
          </a:effectRef>
          <a:fontRef idx="minor">
            <a:schemeClr val="dk1"/>
          </a:fontRef>
        </p:style>
        <p:txBody>
          <a:bodyPr rtlCol="0" anchor="t" anchorCtr="0"/>
          <a:lstStyle/>
          <a:p>
            <a:pPr algn="just"/>
            <a:r>
              <a:rPr lang="en-US" sz="2400" b="1" u="sng" dirty="0" smtClean="0"/>
              <a:t>Then</a:t>
            </a:r>
          </a:p>
          <a:p>
            <a:pPr algn="just"/>
            <a:r>
              <a:rPr lang="en-US" sz="2400" dirty="0" smtClean="0"/>
              <a:t>Then, the greedy algorithm is a (</a:t>
            </a:r>
            <a:r>
              <a:rPr lang="en-US" sz="2400" i="1" dirty="0" smtClean="0"/>
              <a:t>k</a:t>
            </a:r>
            <a:r>
              <a:rPr lang="en-US" sz="2400" dirty="0" smtClean="0"/>
              <a:t> + 1)-approximation algorithm for the problem</a:t>
            </a:r>
          </a:p>
        </p:txBody>
      </p:sp>
      <p:sp>
        <p:nvSpPr>
          <p:cNvPr id="9" name="Rounded Rectangle 8"/>
          <p:cNvSpPr/>
          <p:nvPr/>
        </p:nvSpPr>
        <p:spPr>
          <a:xfrm>
            <a:off x="539552" y="5373216"/>
            <a:ext cx="8280920" cy="936104"/>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just"/>
            <a:r>
              <a:rPr lang="en-US" sz="2400" b="1" u="sng" dirty="0" smtClean="0"/>
              <a:t>Remark</a:t>
            </a:r>
          </a:p>
          <a:p>
            <a:pPr algn="just"/>
            <a:r>
              <a:rPr lang="en-US" sz="2400" dirty="0" smtClean="0"/>
              <a:t>If </a:t>
            </a:r>
            <a:r>
              <a:rPr lang="en-US" sz="2400" i="1" dirty="0" smtClean="0"/>
              <a:t>f</a:t>
            </a:r>
            <a:r>
              <a:rPr lang="en-US" sz="2400" dirty="0" smtClean="0"/>
              <a:t> is linear, the approximation ratio improves to </a:t>
            </a:r>
            <a:r>
              <a:rPr lang="en-US" sz="2400" i="1" dirty="0" smtClean="0"/>
              <a:t>k</a:t>
            </a:r>
            <a:r>
              <a:rPr lang="en-US" sz="2400" dirty="0" smtClean="0"/>
              <a:t>.</a:t>
            </a:r>
          </a:p>
        </p:txBody>
      </p:sp>
      <p:sp>
        <p:nvSpPr>
          <p:cNvPr id="10" name="TextBox 9"/>
          <p:cNvSpPr txBox="1"/>
          <p:nvPr/>
        </p:nvSpPr>
        <p:spPr>
          <a:xfrm>
            <a:off x="2845533" y="4019580"/>
            <a:ext cx="3814699" cy="1569660"/>
          </a:xfrm>
          <a:prstGeom prst="rect">
            <a:avLst/>
          </a:prstGeom>
          <a:noFill/>
        </p:spPr>
        <p:txBody>
          <a:bodyPr wrap="none" rtlCol="0">
            <a:spAutoFit/>
          </a:bodyPr>
          <a:lstStyle/>
          <a:p>
            <a:r>
              <a:rPr lang="en-US" sz="2400" dirty="0" smtClean="0">
                <a:sym typeface="Symbol"/>
              </a:rPr>
              <a:t>max	</a:t>
            </a:r>
            <a:r>
              <a:rPr lang="en-US" sz="2400" i="1" dirty="0" smtClean="0">
                <a:sym typeface="Symbol"/>
              </a:rPr>
              <a:t>f</a:t>
            </a:r>
            <a:r>
              <a:rPr lang="en-US" sz="2400" dirty="0" smtClean="0">
                <a:sym typeface="Symbol"/>
              </a:rPr>
              <a:t>(</a:t>
            </a:r>
            <a:r>
              <a:rPr lang="en-US" sz="2400" i="1" dirty="0" smtClean="0">
                <a:sym typeface="Symbol"/>
              </a:rPr>
              <a:t>S</a:t>
            </a:r>
            <a:r>
              <a:rPr lang="en-US" sz="2400" dirty="0" smtClean="0">
                <a:sym typeface="Symbol"/>
              </a:rPr>
              <a:t>)</a:t>
            </a:r>
          </a:p>
          <a:p>
            <a:r>
              <a:rPr lang="en-US" sz="2400" dirty="0" err="1" smtClean="0">
                <a:sym typeface="Symbol"/>
              </a:rPr>
              <a:t>s.t</a:t>
            </a:r>
            <a:r>
              <a:rPr lang="en-US" sz="2400" dirty="0" smtClean="0">
                <a:sym typeface="Symbol"/>
              </a:rPr>
              <a:t>.	</a:t>
            </a:r>
            <a:r>
              <a:rPr lang="en-US" sz="2400" i="1" dirty="0" smtClean="0">
                <a:sym typeface="Symbol"/>
              </a:rPr>
              <a:t>S</a:t>
            </a:r>
            <a:r>
              <a:rPr lang="en-US" sz="2400" dirty="0" smtClean="0">
                <a:sym typeface="Symbol"/>
              </a:rPr>
              <a:t>  </a:t>
            </a:r>
            <a:r>
              <a:rPr lang="en-US" sz="2400" i="1" dirty="0" smtClean="0">
                <a:sym typeface="Symbol"/>
              </a:rPr>
              <a:t>N</a:t>
            </a:r>
            <a:endParaRPr lang="en-US" sz="2400" dirty="0" smtClean="0">
              <a:sym typeface="Symbol"/>
            </a:endParaRPr>
          </a:p>
          <a:p>
            <a:r>
              <a:rPr lang="en-US" sz="2400" dirty="0" smtClean="0">
                <a:sym typeface="Symbol"/>
              </a:rPr>
              <a:t>	</a:t>
            </a:r>
            <a:r>
              <a:rPr lang="en-US" sz="2400" i="1" dirty="0" smtClean="0">
                <a:sym typeface="Symbol"/>
              </a:rPr>
              <a:t>S</a:t>
            </a:r>
            <a:r>
              <a:rPr lang="en-US" sz="2400" dirty="0" smtClean="0">
                <a:sym typeface="Symbol"/>
              </a:rPr>
              <a:t> obeys a constraint </a:t>
            </a:r>
            <a:r>
              <a:rPr lang="en-US" sz="2400" i="1" dirty="0" smtClean="0">
                <a:sym typeface="Symbol"/>
              </a:rPr>
              <a:t>C</a:t>
            </a:r>
            <a:endParaRPr lang="en-US" sz="2400" dirty="0" smtClean="0"/>
          </a:p>
          <a:p>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
                                            <p:bg/>
                                          </p:spTgt>
                                        </p:tgtEl>
                                        <p:attrNameLst>
                                          <p:attrName>style.visibility</p:attrName>
                                        </p:attrNameLst>
                                      </p:cBhvr>
                                      <p:to>
                                        <p:strVal val="visible"/>
                                      </p:to>
                                    </p:set>
                                    <p:animEffect transition="in" filter="dissolve">
                                      <p:cBhvr>
                                        <p:cTn id="7" dur="500"/>
                                        <p:tgtEl>
                                          <p:spTgt spid="7">
                                            <p:bg/>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7">
                                            <p:txEl>
                                              <p:pRg st="0" end="0"/>
                                            </p:txEl>
                                          </p:spTgt>
                                        </p:tgtEl>
                                        <p:attrNameLst>
                                          <p:attrName>style.visibility</p:attrName>
                                        </p:attrNameLst>
                                      </p:cBhvr>
                                      <p:to>
                                        <p:strVal val="visible"/>
                                      </p:to>
                                    </p:set>
                                    <p:animEffect transition="in" filter="dissolve">
                                      <p:cBhvr>
                                        <p:cTn id="10" dur="500"/>
                                        <p:tgtEl>
                                          <p:spTgt spid="7">
                                            <p:txEl>
                                              <p:pRg st="0" end="0"/>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animEffect transition="in" filter="dissolve">
                                      <p:cBhvr>
                                        <p:cTn id="13" dur="500"/>
                                        <p:tgtEl>
                                          <p:spTgt spid="7">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7">
                                            <p:txEl>
                                              <p:pRg st="2" end="2"/>
                                            </p:txEl>
                                          </p:spTgt>
                                        </p:tgtEl>
                                        <p:attrNameLst>
                                          <p:attrName>style.visibility</p:attrName>
                                        </p:attrNameLst>
                                      </p:cBhvr>
                                      <p:to>
                                        <p:strVal val="visible"/>
                                      </p:to>
                                    </p:set>
                                    <p:animEffect transition="in" filter="dissolve">
                                      <p:cBhvr>
                                        <p:cTn id="18" dur="500"/>
                                        <p:tgtEl>
                                          <p:spTgt spid="7">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8">
                                            <p:bg/>
                                          </p:spTgt>
                                        </p:tgtEl>
                                        <p:attrNameLst>
                                          <p:attrName>style.visibility</p:attrName>
                                        </p:attrNameLst>
                                      </p:cBhvr>
                                      <p:to>
                                        <p:strVal val="visible"/>
                                      </p:to>
                                    </p:set>
                                    <p:animEffect transition="in" filter="dissolve">
                                      <p:cBhvr>
                                        <p:cTn id="23" dur="500"/>
                                        <p:tgtEl>
                                          <p:spTgt spid="8">
                                            <p:bg/>
                                          </p:spTgt>
                                        </p:tgtEl>
                                      </p:cBhvr>
                                    </p:animEffect>
                                  </p:childTnLst>
                                </p:cTn>
                              </p:par>
                              <p:par>
                                <p:cTn id="24" presetID="9" presetClass="entr" presetSubtype="0" fill="hold" grpId="0" nodeType="withEffect">
                                  <p:stCondLst>
                                    <p:cond delay="0"/>
                                  </p:stCondLst>
                                  <p:childTnLst>
                                    <p:set>
                                      <p:cBhvr>
                                        <p:cTn id="25" dur="1" fill="hold">
                                          <p:stCondLst>
                                            <p:cond delay="0"/>
                                          </p:stCondLst>
                                        </p:cTn>
                                        <p:tgtEl>
                                          <p:spTgt spid="8">
                                            <p:txEl>
                                              <p:pRg st="0" end="0"/>
                                            </p:txEl>
                                          </p:spTgt>
                                        </p:tgtEl>
                                        <p:attrNameLst>
                                          <p:attrName>style.visibility</p:attrName>
                                        </p:attrNameLst>
                                      </p:cBhvr>
                                      <p:to>
                                        <p:strVal val="visible"/>
                                      </p:to>
                                    </p:set>
                                    <p:animEffect transition="in" filter="dissolve">
                                      <p:cBhvr>
                                        <p:cTn id="26" dur="500"/>
                                        <p:tgtEl>
                                          <p:spTgt spid="8">
                                            <p:txEl>
                                              <p:pRg st="0" end="0"/>
                                            </p:txEl>
                                          </p:spTgt>
                                        </p:tgtEl>
                                      </p:cBhvr>
                                    </p:animEffect>
                                  </p:childTnLst>
                                </p:cTn>
                              </p:par>
                              <p:par>
                                <p:cTn id="27" presetID="9" presetClass="entr" presetSubtype="0" fill="hold" grpId="0" nodeType="withEffect">
                                  <p:stCondLst>
                                    <p:cond delay="0"/>
                                  </p:stCondLst>
                                  <p:childTnLst>
                                    <p:set>
                                      <p:cBhvr>
                                        <p:cTn id="28" dur="1" fill="hold">
                                          <p:stCondLst>
                                            <p:cond delay="0"/>
                                          </p:stCondLst>
                                        </p:cTn>
                                        <p:tgtEl>
                                          <p:spTgt spid="8">
                                            <p:txEl>
                                              <p:pRg st="1" end="1"/>
                                            </p:txEl>
                                          </p:spTgt>
                                        </p:tgtEl>
                                        <p:attrNameLst>
                                          <p:attrName>style.visibility</p:attrName>
                                        </p:attrNameLst>
                                      </p:cBhvr>
                                      <p:to>
                                        <p:strVal val="visible"/>
                                      </p:to>
                                    </p:set>
                                    <p:animEffect transition="in" filter="dissolve">
                                      <p:cBhvr>
                                        <p:cTn id="29" dur="500"/>
                                        <p:tgtEl>
                                          <p:spTgt spid="8">
                                            <p:txEl>
                                              <p:pRg st="1" end="1"/>
                                            </p:txEl>
                                          </p:spTgt>
                                        </p:tgtEl>
                                      </p:cBhvr>
                                    </p:animEffect>
                                  </p:childTnLst>
                                </p:cTn>
                              </p:par>
                              <p:par>
                                <p:cTn id="30" presetID="9" presetClass="entr" presetSubtype="0" fill="hold" grpId="0" nodeType="with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dissolve">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9">
                                            <p:bg/>
                                          </p:spTgt>
                                        </p:tgtEl>
                                        <p:attrNameLst>
                                          <p:attrName>style.visibility</p:attrName>
                                        </p:attrNameLst>
                                      </p:cBhvr>
                                      <p:to>
                                        <p:strVal val="visible"/>
                                      </p:to>
                                    </p:set>
                                    <p:animEffect transition="in" filter="dissolve">
                                      <p:cBhvr>
                                        <p:cTn id="37" dur="500"/>
                                        <p:tgtEl>
                                          <p:spTgt spid="9">
                                            <p:bg/>
                                          </p:spTgt>
                                        </p:tgtEl>
                                      </p:cBhvr>
                                    </p:animEffect>
                                  </p:childTnLst>
                                </p:cTn>
                              </p:par>
                              <p:par>
                                <p:cTn id="38" presetID="9" presetClass="entr" presetSubtype="0" fill="hold" grpId="0" nodeType="withEffect">
                                  <p:stCondLst>
                                    <p:cond delay="0"/>
                                  </p:stCondLst>
                                  <p:childTnLst>
                                    <p:set>
                                      <p:cBhvr>
                                        <p:cTn id="39" dur="1" fill="hold">
                                          <p:stCondLst>
                                            <p:cond delay="0"/>
                                          </p:stCondLst>
                                        </p:cTn>
                                        <p:tgtEl>
                                          <p:spTgt spid="9">
                                            <p:txEl>
                                              <p:pRg st="0" end="0"/>
                                            </p:txEl>
                                          </p:spTgt>
                                        </p:tgtEl>
                                        <p:attrNameLst>
                                          <p:attrName>style.visibility</p:attrName>
                                        </p:attrNameLst>
                                      </p:cBhvr>
                                      <p:to>
                                        <p:strVal val="visible"/>
                                      </p:to>
                                    </p:set>
                                    <p:animEffect transition="in" filter="dissolve">
                                      <p:cBhvr>
                                        <p:cTn id="40" dur="500"/>
                                        <p:tgtEl>
                                          <p:spTgt spid="9">
                                            <p:txEl>
                                              <p:pRg st="0" end="0"/>
                                            </p:txEl>
                                          </p:spTgt>
                                        </p:tgtEl>
                                      </p:cBhvr>
                                    </p:animEffect>
                                  </p:childTnLst>
                                </p:cTn>
                              </p:par>
                              <p:par>
                                <p:cTn id="41" presetID="9" presetClass="entr" presetSubtype="0" fill="hold" grpId="0" nodeType="withEffect">
                                  <p:stCondLst>
                                    <p:cond delay="0"/>
                                  </p:stCondLst>
                                  <p:childTnLst>
                                    <p:set>
                                      <p:cBhvr>
                                        <p:cTn id="42" dur="1" fill="hold">
                                          <p:stCondLst>
                                            <p:cond delay="0"/>
                                          </p:stCondLst>
                                        </p:cTn>
                                        <p:tgtEl>
                                          <p:spTgt spid="9">
                                            <p:txEl>
                                              <p:pRg st="1" end="1"/>
                                            </p:txEl>
                                          </p:spTgt>
                                        </p:tgtEl>
                                        <p:attrNameLst>
                                          <p:attrName>style.visibility</p:attrName>
                                        </p:attrNameLst>
                                      </p:cBhvr>
                                      <p:to>
                                        <p:strVal val="visible"/>
                                      </p:to>
                                    </p:set>
                                    <p:animEffect transition="in" filter="dissolve">
                                      <p:cBhvr>
                                        <p:cTn id="43" dur="500"/>
                                        <p:tgtEl>
                                          <p:spTgt spid="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allAtOnce" animBg="1"/>
      <p:bldP spid="8" grpId="0" uiExpand="1" build="allAtOnce" animBg="1"/>
      <p:bldP spid="9" grpId="0" build="allAtOnce" animBg="1"/>
      <p:bldP spid="1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Contribution</a:t>
            </a:r>
            <a:endParaRPr lang="en-US" dirty="0"/>
          </a:p>
        </p:txBody>
      </p:sp>
      <p:sp>
        <p:nvSpPr>
          <p:cNvPr id="4" name="Slide Number Placeholder 3"/>
          <p:cNvSpPr>
            <a:spLocks noGrp="1"/>
          </p:cNvSpPr>
          <p:nvPr>
            <p:ph type="sldNum" sz="quarter" idx="12"/>
          </p:nvPr>
        </p:nvSpPr>
        <p:spPr/>
        <p:txBody>
          <a:bodyPr/>
          <a:lstStyle/>
          <a:p>
            <a:fld id="{6D6A4B56-60CD-4619-9AC4-C81993084640}" type="slidenum">
              <a:rPr lang="en-US" smtClean="0"/>
              <a:pPr/>
              <a:t>8</a:t>
            </a:fld>
            <a:endParaRPr lang="en-US" dirty="0"/>
          </a:p>
        </p:txBody>
      </p:sp>
      <p:pic>
        <p:nvPicPr>
          <p:cNvPr id="244738" name="Picture 2" descr="C:\Users\Julia\AppData\Local\Microsoft\Windows\INetCache\IE\MGRWI6M9\jigsaw-puzzle-2[1].jpg"/>
          <p:cNvPicPr>
            <a:picLocks noChangeAspect="1" noChangeArrowheads="1"/>
          </p:cNvPicPr>
          <p:nvPr/>
        </p:nvPicPr>
        <p:blipFill>
          <a:blip r:embed="rId2" cstate="print">
            <a:clrChange>
              <a:clrFrom>
                <a:srgbClr val="FBFBFB"/>
              </a:clrFrom>
              <a:clrTo>
                <a:srgbClr val="FBFBFB">
                  <a:alpha val="0"/>
                </a:srgbClr>
              </a:clrTo>
            </a:clrChange>
          </a:blip>
          <a:srcRect/>
          <a:stretch>
            <a:fillRect/>
          </a:stretch>
        </p:blipFill>
        <p:spPr bwMode="auto">
          <a:xfrm>
            <a:off x="7164288" y="404664"/>
            <a:ext cx="1610208" cy="966124"/>
          </a:xfrm>
          <a:prstGeom prst="rect">
            <a:avLst/>
          </a:prstGeom>
          <a:noFill/>
        </p:spPr>
      </p:pic>
      <p:sp>
        <p:nvSpPr>
          <p:cNvPr id="6" name="Rounded Rectangle 5"/>
          <p:cNvSpPr/>
          <p:nvPr/>
        </p:nvSpPr>
        <p:spPr>
          <a:xfrm>
            <a:off x="539552" y="1340768"/>
            <a:ext cx="8280920" cy="158417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just"/>
            <a:r>
              <a:rPr lang="en-US" sz="2400" b="1" u="sng" dirty="0" smtClean="0"/>
              <a:t>Our algorithm</a:t>
            </a:r>
          </a:p>
          <a:p>
            <a:pPr marL="457200" indent="-457200" algn="just">
              <a:buFont typeface="+mj-lt"/>
              <a:buAutoNum type="arabicPeriod"/>
            </a:pPr>
            <a:r>
              <a:rPr lang="en-US" sz="2400" dirty="0" smtClean="0"/>
              <a:t>Create a sample set </a:t>
            </a:r>
            <a:r>
              <a:rPr lang="en-US" sz="2400" i="1" dirty="0" smtClean="0"/>
              <a:t>S</a:t>
            </a:r>
            <a:r>
              <a:rPr lang="en-US" sz="2400" dirty="0" smtClean="0"/>
              <a:t> containing every element of </a:t>
            </a:r>
            <a:r>
              <a:rPr lang="en-US" sz="2400" i="1" dirty="0" smtClean="0"/>
              <a:t>N</a:t>
            </a:r>
            <a:r>
              <a:rPr lang="en-US" sz="2400" dirty="0" smtClean="0"/>
              <a:t> with probability </a:t>
            </a:r>
            <a:r>
              <a:rPr lang="en-US" sz="2400" i="1" dirty="0" smtClean="0"/>
              <a:t>p</a:t>
            </a:r>
            <a:r>
              <a:rPr lang="en-US" sz="2400" dirty="0" smtClean="0"/>
              <a:t>, independently.</a:t>
            </a:r>
          </a:p>
          <a:p>
            <a:pPr marL="457200" indent="-457200" algn="just">
              <a:buFont typeface="+mj-lt"/>
              <a:buAutoNum type="arabicPeriod"/>
            </a:pPr>
            <a:r>
              <a:rPr lang="en-US" sz="2400" dirty="0" smtClean="0"/>
              <a:t>Run the greedy algorithm on </a:t>
            </a:r>
            <a:r>
              <a:rPr lang="en-US" sz="2400" i="1" dirty="0" smtClean="0"/>
              <a:t>S</a:t>
            </a:r>
            <a:r>
              <a:rPr lang="en-US" sz="2400" dirty="0" smtClean="0"/>
              <a:t> (instead of on </a:t>
            </a:r>
            <a:r>
              <a:rPr lang="en-US" sz="2400" i="1" dirty="0" smtClean="0"/>
              <a:t>N</a:t>
            </a:r>
            <a:r>
              <a:rPr lang="en-US" sz="2400" dirty="0" smtClean="0"/>
              <a:t>).</a:t>
            </a:r>
          </a:p>
        </p:txBody>
      </p:sp>
      <p:sp>
        <p:nvSpPr>
          <p:cNvPr id="7" name="Rounded Rectangle 6"/>
          <p:cNvSpPr/>
          <p:nvPr/>
        </p:nvSpPr>
        <p:spPr>
          <a:xfrm>
            <a:off x="539552" y="3140968"/>
            <a:ext cx="8280920" cy="3384376"/>
          </a:xfrm>
          <a:prstGeom prst="roundRect">
            <a:avLst/>
          </a:prstGeom>
        </p:spPr>
        <p:style>
          <a:lnRef idx="1">
            <a:schemeClr val="accent5"/>
          </a:lnRef>
          <a:fillRef idx="2">
            <a:schemeClr val="accent5"/>
          </a:fillRef>
          <a:effectRef idx="1">
            <a:schemeClr val="accent5"/>
          </a:effectRef>
          <a:fontRef idx="minor">
            <a:schemeClr val="dk1"/>
          </a:fontRef>
        </p:style>
        <p:txBody>
          <a:bodyPr rtlCol="0" anchor="t" anchorCtr="0"/>
          <a:lstStyle/>
          <a:p>
            <a:pPr algn="just"/>
            <a:r>
              <a:rPr lang="en-US" sz="2400" b="1" u="sng" dirty="0" smtClean="0"/>
              <a:t>What do we get?</a:t>
            </a:r>
          </a:p>
          <a:p>
            <a:pPr marL="228600" indent="-228600" algn="just">
              <a:buFont typeface="Arial" pitchFamily="34" charset="0"/>
              <a:buChar char="•"/>
            </a:pPr>
            <a:r>
              <a:rPr lang="en-US" sz="2400" dirty="0" smtClean="0"/>
              <a:t>Runs faster than the greedy algorithm.</a:t>
            </a:r>
          </a:p>
          <a:p>
            <a:pPr marL="228600" indent="-228600" algn="just">
              <a:buFont typeface="Arial" pitchFamily="34" charset="0"/>
              <a:buChar char="•"/>
            </a:pPr>
            <a:r>
              <a:rPr lang="en-US" sz="2400" dirty="0" smtClean="0"/>
              <a:t>Approximation ratio:</a:t>
            </a:r>
          </a:p>
          <a:p>
            <a:pPr marL="228600" indent="-228600" algn="just">
              <a:buFont typeface="Arial" pitchFamily="34" charset="0"/>
              <a:buChar char="•"/>
            </a:pPr>
            <a:endParaRPr lang="en-US" sz="2400" dirty="0" smtClean="0"/>
          </a:p>
          <a:p>
            <a:pPr marL="228600" indent="-228600" algn="just">
              <a:buFont typeface="Arial" pitchFamily="34" charset="0"/>
              <a:buChar char="•"/>
            </a:pPr>
            <a:endParaRPr lang="en-US" sz="2400" dirty="0" smtClean="0"/>
          </a:p>
          <a:p>
            <a:pPr marL="228600" indent="-228600" algn="just">
              <a:buFont typeface="Arial" pitchFamily="34" charset="0"/>
              <a:buChar char="•"/>
            </a:pPr>
            <a:endParaRPr lang="en-US" sz="2400" dirty="0" smtClean="0"/>
          </a:p>
          <a:p>
            <a:pPr marL="228600" indent="-228600" algn="just">
              <a:buFont typeface="Arial" pitchFamily="34" charset="0"/>
              <a:buChar char="•"/>
            </a:pPr>
            <a:endParaRPr lang="en-US" sz="2400" dirty="0" smtClean="0"/>
          </a:p>
          <a:p>
            <a:pPr marL="228600" indent="-228600" algn="just">
              <a:buFont typeface="Arial" pitchFamily="34" charset="0"/>
              <a:buChar char="•"/>
            </a:pPr>
            <a:r>
              <a:rPr lang="en-US" sz="2400" dirty="0" smtClean="0"/>
              <a:t>Another advantage will be described later…</a:t>
            </a:r>
          </a:p>
        </p:txBody>
      </p:sp>
      <p:sp>
        <p:nvSpPr>
          <p:cNvPr id="9" name="Rounded Rectangle 8"/>
          <p:cNvSpPr/>
          <p:nvPr/>
        </p:nvSpPr>
        <p:spPr>
          <a:xfrm>
            <a:off x="827584" y="4581128"/>
            <a:ext cx="3672408" cy="1224136"/>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dirty="0" smtClean="0"/>
              <a:t>For linear functions:</a:t>
            </a:r>
          </a:p>
          <a:p>
            <a:pPr algn="ctr"/>
            <a:r>
              <a:rPr lang="en-US" sz="2400" dirty="0" smtClean="0"/>
              <a:t>max{</a:t>
            </a:r>
            <a:r>
              <a:rPr lang="en-US" sz="2400" i="1" dirty="0" smtClean="0"/>
              <a:t>k</a:t>
            </a:r>
            <a:r>
              <a:rPr lang="en-US" sz="2400" dirty="0" smtClean="0"/>
              <a:t>, 1/</a:t>
            </a:r>
            <a:r>
              <a:rPr lang="en-US" sz="2400" i="1" dirty="0" smtClean="0"/>
              <a:t>p</a:t>
            </a:r>
            <a:r>
              <a:rPr lang="en-US" sz="2400" dirty="0" smtClean="0"/>
              <a:t>}</a:t>
            </a:r>
            <a:endParaRPr lang="en-US" sz="2400" dirty="0"/>
          </a:p>
        </p:txBody>
      </p:sp>
      <p:sp>
        <p:nvSpPr>
          <p:cNvPr id="10" name="Rounded Rectangle 9"/>
          <p:cNvSpPr/>
          <p:nvPr/>
        </p:nvSpPr>
        <p:spPr>
          <a:xfrm>
            <a:off x="4860032" y="4581128"/>
            <a:ext cx="3672408" cy="1224136"/>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dirty="0" smtClean="0"/>
              <a:t>For non-negative </a:t>
            </a:r>
            <a:r>
              <a:rPr lang="en-US" sz="2400" dirty="0" err="1" smtClean="0"/>
              <a:t>montone</a:t>
            </a:r>
            <a:r>
              <a:rPr lang="en-US" sz="2400" dirty="0" smtClean="0"/>
              <a:t> </a:t>
            </a:r>
            <a:r>
              <a:rPr lang="en-US" sz="2400" dirty="0" err="1" smtClean="0"/>
              <a:t>submodular</a:t>
            </a:r>
            <a:r>
              <a:rPr lang="en-US" sz="2400" dirty="0" smtClean="0"/>
              <a:t> functions:</a:t>
            </a:r>
          </a:p>
          <a:p>
            <a:pPr algn="ctr"/>
            <a:r>
              <a:rPr lang="en-US" sz="2400" dirty="0" smtClean="0"/>
              <a:t>max{</a:t>
            </a:r>
            <a:r>
              <a:rPr lang="en-US" sz="2400" i="1" dirty="0" smtClean="0"/>
              <a:t>k</a:t>
            </a:r>
            <a:r>
              <a:rPr lang="en-US" sz="2400" dirty="0" smtClean="0"/>
              <a:t> + 1, 1/</a:t>
            </a:r>
            <a:r>
              <a:rPr lang="en-US" sz="2400" i="1" dirty="0" smtClean="0"/>
              <a:t>p</a:t>
            </a:r>
            <a:r>
              <a:rPr lang="en-US" sz="2400" dirty="0" smtClean="0"/>
              <a:t>}</a:t>
            </a:r>
            <a:endParaRPr lang="en-US" sz="2400" dirty="0"/>
          </a:p>
        </p:txBody>
      </p:sp>
      <p:sp>
        <p:nvSpPr>
          <p:cNvPr id="11" name="Cloud Callout 10"/>
          <p:cNvSpPr/>
          <p:nvPr/>
        </p:nvSpPr>
        <p:spPr>
          <a:xfrm>
            <a:off x="539552" y="2492896"/>
            <a:ext cx="7920880" cy="1512168"/>
          </a:xfrm>
          <a:prstGeom prst="cloudCallout">
            <a:avLst>
              <a:gd name="adj1" fmla="val 1534"/>
              <a:gd name="adj2" fmla="val 90845"/>
            </a:avLst>
          </a:prstGeom>
        </p:spPr>
        <p:style>
          <a:lnRef idx="2">
            <a:schemeClr val="accent6"/>
          </a:lnRef>
          <a:fillRef idx="1">
            <a:schemeClr val="lt1"/>
          </a:fillRef>
          <a:effectRef idx="0">
            <a:schemeClr val="accent6"/>
          </a:effectRef>
          <a:fontRef idx="minor">
            <a:schemeClr val="dk1"/>
          </a:fontRef>
        </p:style>
        <p:txBody>
          <a:bodyPr rtlCol="0" anchor="ctr"/>
          <a:lstStyle/>
          <a:p>
            <a:pPr algn="just"/>
            <a:r>
              <a:rPr lang="en-US" sz="2200" dirty="0" smtClean="0"/>
              <a:t>If </a:t>
            </a:r>
            <a:r>
              <a:rPr lang="en-US" sz="2200" i="1" dirty="0" smtClean="0"/>
              <a:t>p</a:t>
            </a:r>
            <a:r>
              <a:rPr lang="en-US" sz="2200" dirty="0" smtClean="0"/>
              <a:t> = 1/</a:t>
            </a:r>
            <a:r>
              <a:rPr lang="en-US" sz="2200" i="1" dirty="0" smtClean="0"/>
              <a:t>k</a:t>
            </a:r>
            <a:r>
              <a:rPr lang="en-US" sz="2200" dirty="0" smtClean="0"/>
              <a:t> or </a:t>
            </a:r>
            <a:r>
              <a:rPr lang="en-US" sz="2200" i="1" dirty="0" smtClean="0"/>
              <a:t>p</a:t>
            </a:r>
            <a:r>
              <a:rPr lang="en-US" sz="2200" dirty="0" smtClean="0"/>
              <a:t> = 1/(</a:t>
            </a:r>
            <a:r>
              <a:rPr lang="en-US" sz="2200" i="1" dirty="0" smtClean="0"/>
              <a:t>k</a:t>
            </a:r>
            <a:r>
              <a:rPr lang="en-US" sz="2200" dirty="0" smtClean="0"/>
              <a:t> + 1), there is no loss in the approximation ratio, just a speed up.</a:t>
            </a:r>
            <a:endParaRPr lang="en-US" sz="2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bg/>
                                          </p:spTgt>
                                        </p:tgtEl>
                                        <p:attrNameLst>
                                          <p:attrName>style.visibility</p:attrName>
                                        </p:attrNameLst>
                                      </p:cBhvr>
                                      <p:to>
                                        <p:strVal val="visible"/>
                                      </p:to>
                                    </p:set>
                                    <p:animEffect transition="in" filter="dissolve">
                                      <p:cBhvr>
                                        <p:cTn id="7" dur="500"/>
                                        <p:tgtEl>
                                          <p:spTgt spid="6">
                                            <p:bg/>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6">
                                            <p:txEl>
                                              <p:pRg st="0" end="0"/>
                                            </p:txEl>
                                          </p:spTgt>
                                        </p:tgtEl>
                                        <p:attrNameLst>
                                          <p:attrName>style.visibility</p:attrName>
                                        </p:attrNameLst>
                                      </p:cBhvr>
                                      <p:to>
                                        <p:strVal val="visible"/>
                                      </p:to>
                                    </p:set>
                                    <p:animEffect transition="in" filter="dissolve">
                                      <p:cBhvr>
                                        <p:cTn id="10" dur="500"/>
                                        <p:tgtEl>
                                          <p:spTgt spid="6">
                                            <p:txEl>
                                              <p:pRg st="0" end="0"/>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Effect transition="in" filter="dissolve">
                                      <p:cBhvr>
                                        <p:cTn id="13" dur="500"/>
                                        <p:tgtEl>
                                          <p:spTgt spid="6">
                                            <p:txEl>
                                              <p:pRg st="1" end="1"/>
                                            </p:txEl>
                                          </p:spTgt>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6">
                                            <p:txEl>
                                              <p:pRg st="2" end="2"/>
                                            </p:txEl>
                                          </p:spTgt>
                                        </p:tgtEl>
                                        <p:attrNameLst>
                                          <p:attrName>style.visibility</p:attrName>
                                        </p:attrNameLst>
                                      </p:cBhvr>
                                      <p:to>
                                        <p:strVal val="visible"/>
                                      </p:to>
                                    </p:set>
                                    <p:animEffect transition="in" filter="dissolve">
                                      <p:cBhvr>
                                        <p:cTn id="16" dur="500"/>
                                        <p:tgtEl>
                                          <p:spTgt spid="6">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7">
                                            <p:bg/>
                                          </p:spTgt>
                                        </p:tgtEl>
                                        <p:attrNameLst>
                                          <p:attrName>style.visibility</p:attrName>
                                        </p:attrNameLst>
                                      </p:cBhvr>
                                      <p:to>
                                        <p:strVal val="visible"/>
                                      </p:to>
                                    </p:set>
                                    <p:animEffect transition="in" filter="dissolve">
                                      <p:cBhvr>
                                        <p:cTn id="21" dur="500"/>
                                        <p:tgtEl>
                                          <p:spTgt spid="7">
                                            <p:bg/>
                                          </p:spTgt>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7">
                                            <p:txEl>
                                              <p:pRg st="0" end="0"/>
                                            </p:txEl>
                                          </p:spTgt>
                                        </p:tgtEl>
                                        <p:attrNameLst>
                                          <p:attrName>style.visibility</p:attrName>
                                        </p:attrNameLst>
                                      </p:cBhvr>
                                      <p:to>
                                        <p:strVal val="visible"/>
                                      </p:to>
                                    </p:set>
                                    <p:animEffect transition="in" filter="dissolve">
                                      <p:cBhvr>
                                        <p:cTn id="24" dur="500"/>
                                        <p:tgtEl>
                                          <p:spTgt spid="7">
                                            <p:txEl>
                                              <p:pRg st="0" end="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9" presetClass="entr" presetSubtype="0" fill="hold" grpId="0" nodeType="clickEffect">
                                  <p:stCondLst>
                                    <p:cond delay="0"/>
                                  </p:stCondLst>
                                  <p:childTnLst>
                                    <p:set>
                                      <p:cBhvr>
                                        <p:cTn id="28" dur="1" fill="hold">
                                          <p:stCondLst>
                                            <p:cond delay="0"/>
                                          </p:stCondLst>
                                        </p:cTn>
                                        <p:tgtEl>
                                          <p:spTgt spid="7">
                                            <p:txEl>
                                              <p:pRg st="1" end="1"/>
                                            </p:txEl>
                                          </p:spTgt>
                                        </p:tgtEl>
                                        <p:attrNameLst>
                                          <p:attrName>style.visibility</p:attrName>
                                        </p:attrNameLst>
                                      </p:cBhvr>
                                      <p:to>
                                        <p:strVal val="visible"/>
                                      </p:to>
                                    </p:set>
                                    <p:animEffect transition="in" filter="dissolve">
                                      <p:cBhvr>
                                        <p:cTn id="29" dur="500"/>
                                        <p:tgtEl>
                                          <p:spTgt spid="7">
                                            <p:txEl>
                                              <p:pRg st="1" end="1"/>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9" presetClass="entr" presetSubtype="0" fill="hold" grpId="0" nodeType="clickEffect">
                                  <p:stCondLst>
                                    <p:cond delay="0"/>
                                  </p:stCondLst>
                                  <p:childTnLst>
                                    <p:set>
                                      <p:cBhvr>
                                        <p:cTn id="33" dur="1" fill="hold">
                                          <p:stCondLst>
                                            <p:cond delay="0"/>
                                          </p:stCondLst>
                                        </p:cTn>
                                        <p:tgtEl>
                                          <p:spTgt spid="7">
                                            <p:txEl>
                                              <p:pRg st="2" end="2"/>
                                            </p:txEl>
                                          </p:spTgt>
                                        </p:tgtEl>
                                        <p:attrNameLst>
                                          <p:attrName>style.visibility</p:attrName>
                                        </p:attrNameLst>
                                      </p:cBhvr>
                                      <p:to>
                                        <p:strVal val="visible"/>
                                      </p:to>
                                    </p:set>
                                    <p:animEffect transition="in" filter="dissolve">
                                      <p:cBhvr>
                                        <p:cTn id="34" dur="500"/>
                                        <p:tgtEl>
                                          <p:spTgt spid="7">
                                            <p:txEl>
                                              <p:pRg st="2" end="2"/>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9" presetClass="entr" presetSubtype="0" fill="hold" grpId="0" nodeType="clickEffect">
                                  <p:stCondLst>
                                    <p:cond delay="0"/>
                                  </p:stCondLst>
                                  <p:childTnLst>
                                    <p:set>
                                      <p:cBhvr>
                                        <p:cTn id="38" dur="1" fill="hold">
                                          <p:stCondLst>
                                            <p:cond delay="0"/>
                                          </p:stCondLst>
                                        </p:cTn>
                                        <p:tgtEl>
                                          <p:spTgt spid="9"/>
                                        </p:tgtEl>
                                        <p:attrNameLst>
                                          <p:attrName>style.visibility</p:attrName>
                                        </p:attrNameLst>
                                      </p:cBhvr>
                                      <p:to>
                                        <p:strVal val="visible"/>
                                      </p:to>
                                    </p:set>
                                    <p:animEffect transition="in" filter="dissolve">
                                      <p:cBhvr>
                                        <p:cTn id="39" dur="500"/>
                                        <p:tgtEl>
                                          <p:spTgt spid="9"/>
                                        </p:tgtEl>
                                      </p:cBhvr>
                                    </p:animEffect>
                                  </p:childTnLst>
                                </p:cTn>
                              </p:par>
                            </p:childTnLst>
                          </p:cTn>
                        </p:par>
                      </p:childTnLst>
                    </p:cTn>
                  </p:par>
                  <p:par>
                    <p:cTn id="40" fill="hold">
                      <p:stCondLst>
                        <p:cond delay="indefinite"/>
                      </p:stCondLst>
                      <p:childTnLst>
                        <p:par>
                          <p:cTn id="41" fill="hold">
                            <p:stCondLst>
                              <p:cond delay="0"/>
                            </p:stCondLst>
                            <p:childTnLst>
                              <p:par>
                                <p:cTn id="42" presetID="9" presetClass="entr" presetSubtype="0" fill="hold" grpId="0" nodeType="clickEffect">
                                  <p:stCondLst>
                                    <p:cond delay="0"/>
                                  </p:stCondLst>
                                  <p:childTnLst>
                                    <p:set>
                                      <p:cBhvr>
                                        <p:cTn id="43" dur="1" fill="hold">
                                          <p:stCondLst>
                                            <p:cond delay="0"/>
                                          </p:stCondLst>
                                        </p:cTn>
                                        <p:tgtEl>
                                          <p:spTgt spid="10"/>
                                        </p:tgtEl>
                                        <p:attrNameLst>
                                          <p:attrName>style.visibility</p:attrName>
                                        </p:attrNameLst>
                                      </p:cBhvr>
                                      <p:to>
                                        <p:strVal val="visible"/>
                                      </p:to>
                                    </p:set>
                                    <p:animEffect transition="in" filter="dissolve">
                                      <p:cBhvr>
                                        <p:cTn id="44" dur="500"/>
                                        <p:tgtEl>
                                          <p:spTgt spid="10"/>
                                        </p:tgtEl>
                                      </p:cBhvr>
                                    </p:animEffect>
                                  </p:childTnLst>
                                </p:cTn>
                              </p:par>
                            </p:childTnLst>
                          </p:cTn>
                        </p:par>
                      </p:childTnLst>
                    </p:cTn>
                  </p:par>
                  <p:par>
                    <p:cTn id="45" fill="hold">
                      <p:stCondLst>
                        <p:cond delay="indefinite"/>
                      </p:stCondLst>
                      <p:childTnLst>
                        <p:par>
                          <p:cTn id="46" fill="hold">
                            <p:stCondLst>
                              <p:cond delay="0"/>
                            </p:stCondLst>
                            <p:childTnLst>
                              <p:par>
                                <p:cTn id="47" presetID="9" presetClass="entr" presetSubtype="0" fill="hold" grpId="0" nodeType="clickEffect">
                                  <p:stCondLst>
                                    <p:cond delay="0"/>
                                  </p:stCondLst>
                                  <p:childTnLst>
                                    <p:set>
                                      <p:cBhvr>
                                        <p:cTn id="48" dur="1" fill="hold">
                                          <p:stCondLst>
                                            <p:cond delay="0"/>
                                          </p:stCondLst>
                                        </p:cTn>
                                        <p:tgtEl>
                                          <p:spTgt spid="11"/>
                                        </p:tgtEl>
                                        <p:attrNameLst>
                                          <p:attrName>style.visibility</p:attrName>
                                        </p:attrNameLst>
                                      </p:cBhvr>
                                      <p:to>
                                        <p:strVal val="visible"/>
                                      </p:to>
                                    </p:set>
                                    <p:animEffect transition="in" filter="dissolve">
                                      <p:cBhvr>
                                        <p:cTn id="49" dur="500"/>
                                        <p:tgtEl>
                                          <p:spTgt spid="11"/>
                                        </p:tgtEl>
                                      </p:cBhvr>
                                    </p:animEffect>
                                  </p:childTnLst>
                                </p:cTn>
                              </p:par>
                            </p:childTnLst>
                          </p:cTn>
                        </p:par>
                      </p:childTnLst>
                    </p:cTn>
                  </p:par>
                  <p:par>
                    <p:cTn id="50" fill="hold">
                      <p:stCondLst>
                        <p:cond delay="indefinite"/>
                      </p:stCondLst>
                      <p:childTnLst>
                        <p:par>
                          <p:cTn id="51" fill="hold">
                            <p:stCondLst>
                              <p:cond delay="0"/>
                            </p:stCondLst>
                            <p:childTnLst>
                              <p:par>
                                <p:cTn id="52" presetID="9" presetClass="entr" presetSubtype="0" fill="hold" grpId="0" nodeType="clickEffect">
                                  <p:stCondLst>
                                    <p:cond delay="0"/>
                                  </p:stCondLst>
                                  <p:childTnLst>
                                    <p:set>
                                      <p:cBhvr>
                                        <p:cTn id="53" dur="1" fill="hold">
                                          <p:stCondLst>
                                            <p:cond delay="0"/>
                                          </p:stCondLst>
                                        </p:cTn>
                                        <p:tgtEl>
                                          <p:spTgt spid="7">
                                            <p:txEl>
                                              <p:pRg st="7" end="7"/>
                                            </p:txEl>
                                          </p:spTgt>
                                        </p:tgtEl>
                                        <p:attrNameLst>
                                          <p:attrName>style.visibility</p:attrName>
                                        </p:attrNameLst>
                                      </p:cBhvr>
                                      <p:to>
                                        <p:strVal val="visible"/>
                                      </p:to>
                                    </p:set>
                                    <p:animEffect transition="in" filter="dissolve">
                                      <p:cBhvr>
                                        <p:cTn id="54" dur="500"/>
                                        <p:tgtEl>
                                          <p:spTgt spid="7">
                                            <p:txEl>
                                              <p:pRg st="7" end="7"/>
                                            </p:txEl>
                                          </p:spTgt>
                                        </p:tgtEl>
                                      </p:cBhvr>
                                    </p:animEffect>
                                  </p:childTnLst>
                                </p:cTn>
                              </p:par>
                              <p:par>
                                <p:cTn id="55" presetID="9" presetClass="exit" presetSubtype="0" fill="hold" grpId="1" nodeType="withEffect">
                                  <p:stCondLst>
                                    <p:cond delay="0"/>
                                  </p:stCondLst>
                                  <p:childTnLst>
                                    <p:animEffect transition="out" filter="dissolve">
                                      <p:cBhvr>
                                        <p:cTn id="56" dur="500"/>
                                        <p:tgtEl>
                                          <p:spTgt spid="11"/>
                                        </p:tgtEl>
                                      </p:cBhvr>
                                    </p:animEffect>
                                    <p:set>
                                      <p:cBhvr>
                                        <p:cTn id="57" dur="1" fill="hold">
                                          <p:stCondLst>
                                            <p:cond delay="4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allAtOnce" animBg="1"/>
      <p:bldP spid="7" grpId="0" uiExpand="1" build="allAtOnce" animBg="1"/>
      <p:bldP spid="9" grpId="0" animBg="1"/>
      <p:bldP spid="10" grpId="0" animBg="1"/>
      <p:bldP spid="11" grpId="0" animBg="1"/>
      <p:bldP spid="11"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Greedy Analysis Idea</a:t>
            </a:r>
            <a:endParaRPr lang="en-US" dirty="0"/>
          </a:p>
        </p:txBody>
      </p:sp>
      <p:sp>
        <p:nvSpPr>
          <p:cNvPr id="4" name="Slide Number Placeholder 3"/>
          <p:cNvSpPr>
            <a:spLocks noGrp="1"/>
          </p:cNvSpPr>
          <p:nvPr>
            <p:ph type="sldNum" sz="quarter" idx="12"/>
          </p:nvPr>
        </p:nvSpPr>
        <p:spPr/>
        <p:txBody>
          <a:bodyPr/>
          <a:lstStyle/>
          <a:p>
            <a:fld id="{6D6A4B56-60CD-4619-9AC4-C81993084640}" type="slidenum">
              <a:rPr lang="en-US" smtClean="0"/>
              <a:pPr/>
              <a:t>9</a:t>
            </a:fld>
            <a:endParaRPr lang="en-US" dirty="0"/>
          </a:p>
        </p:txBody>
      </p:sp>
      <p:sp>
        <p:nvSpPr>
          <p:cNvPr id="7" name="Rounded Rectangle 6"/>
          <p:cNvSpPr/>
          <p:nvPr/>
        </p:nvSpPr>
        <p:spPr>
          <a:xfrm>
            <a:off x="539552" y="1268760"/>
            <a:ext cx="8280920" cy="50405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marL="228600" indent="-228600" algn="just">
              <a:buFont typeface="Arial" pitchFamily="34" charset="0"/>
              <a:buChar char="•"/>
            </a:pPr>
            <a:r>
              <a:rPr lang="en-US" sz="2400" dirty="0" smtClean="0"/>
              <a:t>The presentation of the analysis assumes a linear function.</a:t>
            </a:r>
          </a:p>
        </p:txBody>
      </p:sp>
      <p:sp>
        <p:nvSpPr>
          <p:cNvPr id="8" name="Rounded Rectangle 7"/>
          <p:cNvSpPr/>
          <p:nvPr/>
        </p:nvSpPr>
        <p:spPr>
          <a:xfrm>
            <a:off x="539552" y="1916832"/>
            <a:ext cx="8280920" cy="3888432"/>
          </a:xfrm>
          <a:prstGeom prst="roundRect">
            <a:avLst/>
          </a:prstGeom>
        </p:spPr>
        <p:style>
          <a:lnRef idx="1">
            <a:schemeClr val="accent5"/>
          </a:lnRef>
          <a:fillRef idx="2">
            <a:schemeClr val="accent5"/>
          </a:fillRef>
          <a:effectRef idx="1">
            <a:schemeClr val="accent5"/>
          </a:effectRef>
          <a:fontRef idx="minor">
            <a:schemeClr val="dk1"/>
          </a:fontRef>
        </p:style>
        <p:txBody>
          <a:bodyPr rtlCol="0" anchor="t" anchorCtr="0"/>
          <a:lstStyle/>
          <a:p>
            <a:pPr algn="just"/>
            <a:r>
              <a:rPr lang="en-US" sz="2400" dirty="0" smtClean="0"/>
              <a:t>For every iteration of the greedy algorithm, we are interested in two entities:</a:t>
            </a:r>
          </a:p>
          <a:p>
            <a:pPr algn="just"/>
            <a:endParaRPr lang="en-US" sz="1000" dirty="0" smtClean="0"/>
          </a:p>
          <a:p>
            <a:pPr marL="1143000" indent="-1143000" algn="just"/>
            <a:r>
              <a:rPr lang="en-US" sz="2400" dirty="0" smtClean="0"/>
              <a:t>	The gain of the iteration is the increase in the value of the solution during that iteration.</a:t>
            </a:r>
          </a:p>
          <a:p>
            <a:pPr marL="1143000" indent="-1143000" algn="just"/>
            <a:endParaRPr lang="en-US" sz="1000" dirty="0" smtClean="0"/>
          </a:p>
          <a:p>
            <a:pPr marL="1143000" indent="-1143000" algn="just"/>
            <a:r>
              <a:rPr lang="en-US" sz="2400" dirty="0" smtClean="0"/>
              <a:t>	The damage of the iteration is the decrease, during the iteration, in the difference between:</a:t>
            </a:r>
          </a:p>
          <a:p>
            <a:pPr marL="1371600" indent="-228600" algn="just">
              <a:buFont typeface="Arial" pitchFamily="34" charset="0"/>
              <a:buChar char="•"/>
            </a:pPr>
            <a:r>
              <a:rPr lang="en-US" sz="2400" dirty="0" smtClean="0"/>
              <a:t>The value of the solution.</a:t>
            </a:r>
          </a:p>
          <a:p>
            <a:pPr marL="1371600" indent="-228600" algn="just">
              <a:buFont typeface="Arial" pitchFamily="34" charset="0"/>
              <a:buChar char="•"/>
            </a:pPr>
            <a:r>
              <a:rPr lang="en-US" sz="2400" dirty="0" smtClean="0"/>
              <a:t>The maximum value of a feasible set containing the solution.</a:t>
            </a:r>
          </a:p>
          <a:p>
            <a:pPr marL="1143000" indent="-1143000" algn="just"/>
            <a:r>
              <a:rPr lang="en-US" sz="2400" dirty="0" smtClean="0"/>
              <a:t>	</a:t>
            </a:r>
          </a:p>
          <a:p>
            <a:pPr algn="just"/>
            <a:endParaRPr lang="en-US" sz="2400" dirty="0" smtClean="0"/>
          </a:p>
        </p:txBody>
      </p:sp>
      <p:pic>
        <p:nvPicPr>
          <p:cNvPr id="9" name="Picture 3" descr="C:\Users\Julia\AppData\Local\Microsoft\Windows\INetCache\IE\G8S0YYGX\coins2[1].png"/>
          <p:cNvPicPr>
            <a:picLocks noChangeAspect="1" noChangeArrowheads="1"/>
          </p:cNvPicPr>
          <p:nvPr/>
        </p:nvPicPr>
        <p:blipFill>
          <a:blip r:embed="rId2" cstate="print"/>
          <a:srcRect/>
          <a:stretch>
            <a:fillRect/>
          </a:stretch>
        </p:blipFill>
        <p:spPr bwMode="auto">
          <a:xfrm>
            <a:off x="683568" y="3140968"/>
            <a:ext cx="1063503" cy="432048"/>
          </a:xfrm>
          <a:prstGeom prst="rect">
            <a:avLst/>
          </a:prstGeom>
          <a:noFill/>
        </p:spPr>
      </p:pic>
      <p:pic>
        <p:nvPicPr>
          <p:cNvPr id="10" name="Picture 4" descr="C:\Users\Julia\AppData\Local\Microsoft\Windows\INetCache\IE\JDBY80EK\tree-42301_640[1].png"/>
          <p:cNvPicPr>
            <a:picLocks noChangeAspect="1" noChangeArrowheads="1"/>
          </p:cNvPicPr>
          <p:nvPr/>
        </p:nvPicPr>
        <p:blipFill>
          <a:blip r:embed="rId3" cstate="print"/>
          <a:srcRect/>
          <a:stretch>
            <a:fillRect/>
          </a:stretch>
        </p:blipFill>
        <p:spPr bwMode="auto">
          <a:xfrm>
            <a:off x="683568" y="4005064"/>
            <a:ext cx="1008112" cy="504056"/>
          </a:xfrm>
          <a:prstGeom prst="rect">
            <a:avLst/>
          </a:prstGeom>
          <a:noFill/>
        </p:spPr>
      </p:pic>
      <p:sp>
        <p:nvSpPr>
          <p:cNvPr id="11" name="Rounded Rectangle 10"/>
          <p:cNvSpPr/>
          <p:nvPr/>
        </p:nvSpPr>
        <p:spPr>
          <a:xfrm>
            <a:off x="539552" y="5949280"/>
            <a:ext cx="8280920" cy="50405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marL="228600" indent="-228600" algn="just">
              <a:buFont typeface="Arial" pitchFamily="34" charset="0"/>
              <a:buChar char="•"/>
            </a:pPr>
            <a:r>
              <a:rPr lang="en-US" sz="2400" dirty="0" smtClean="0"/>
              <a:t>If </a:t>
            </a:r>
            <a:r>
              <a:rPr lang="en-US" sz="2400" i="1" dirty="0" smtClean="0"/>
              <a:t>c</a:t>
            </a:r>
            <a:r>
              <a:rPr lang="en-US" sz="2400" dirty="0" smtClean="0"/>
              <a:t> ∙ </a:t>
            </a:r>
            <a:r>
              <a:rPr lang="en-US" sz="2400" i="1" dirty="0" smtClean="0"/>
              <a:t>Gain</a:t>
            </a:r>
            <a:r>
              <a:rPr lang="en-US" sz="2400" dirty="0" smtClean="0"/>
              <a:t> ≥ </a:t>
            </a:r>
            <a:r>
              <a:rPr lang="en-US" sz="2400" i="1" dirty="0" smtClean="0"/>
              <a:t>Damage</a:t>
            </a:r>
            <a:r>
              <a:rPr lang="en-US" sz="2400" dirty="0" smtClean="0"/>
              <a:t>, then the approximation ratio is at most </a:t>
            </a:r>
            <a:r>
              <a:rPr lang="en-US" sz="2400" i="1" dirty="0" smtClean="0"/>
              <a:t>c</a:t>
            </a:r>
            <a:r>
              <a:rPr lang="en-US" sz="2400" dirty="0" smtClean="0"/>
              <a:t>.</a:t>
            </a:r>
          </a:p>
        </p:txBody>
      </p:sp>
      <p:pic>
        <p:nvPicPr>
          <p:cNvPr id="6" name="Picture 1" descr="C:\Documents and Settings\moranfe\Local Settings\Temporary Internet Files\Content.IE5\93ZV37EP\MCj04326140000[1].png"/>
          <p:cNvPicPr>
            <a:picLocks noChangeAspect="1" noChangeArrowheads="1"/>
          </p:cNvPicPr>
          <p:nvPr/>
        </p:nvPicPr>
        <p:blipFill>
          <a:blip r:embed="rId4" cstate="print">
            <a:lum bright="-24000" contrast="30000"/>
          </a:blip>
          <a:srcRect/>
          <a:stretch>
            <a:fillRect/>
          </a:stretch>
        </p:blipFill>
        <p:spPr bwMode="auto">
          <a:xfrm>
            <a:off x="7560554" y="512898"/>
            <a:ext cx="899878" cy="899878"/>
          </a:xfrm>
          <a:prstGeom prst="rect">
            <a:avLst/>
          </a:prstGeom>
          <a:noFill/>
        </p:spPr>
      </p:pic>
      <p:sp>
        <p:nvSpPr>
          <p:cNvPr id="12" name="Cloud Callout 11"/>
          <p:cNvSpPr/>
          <p:nvPr/>
        </p:nvSpPr>
        <p:spPr>
          <a:xfrm>
            <a:off x="4067944" y="2564904"/>
            <a:ext cx="4248472" cy="1224136"/>
          </a:xfrm>
          <a:prstGeom prst="cloudCallout">
            <a:avLst>
              <a:gd name="adj1" fmla="val -24420"/>
              <a:gd name="adj2" fmla="val 94791"/>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200" dirty="0" smtClean="0"/>
              <a:t>What we can potentially get.</a:t>
            </a:r>
            <a:endParaRPr lang="en-US" sz="2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
                                            <p:bg/>
                                          </p:spTgt>
                                        </p:tgtEl>
                                        <p:attrNameLst>
                                          <p:attrName>style.visibility</p:attrName>
                                        </p:attrNameLst>
                                      </p:cBhvr>
                                      <p:to>
                                        <p:strVal val="visible"/>
                                      </p:to>
                                    </p:set>
                                    <p:animEffect transition="in" filter="dissolve">
                                      <p:cBhvr>
                                        <p:cTn id="7" dur="500"/>
                                        <p:tgtEl>
                                          <p:spTgt spid="7">
                                            <p:bg/>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7">
                                            <p:txEl>
                                              <p:pRg st="0" end="0"/>
                                            </p:txEl>
                                          </p:spTgt>
                                        </p:tgtEl>
                                        <p:attrNameLst>
                                          <p:attrName>style.visibility</p:attrName>
                                        </p:attrNameLst>
                                      </p:cBhvr>
                                      <p:to>
                                        <p:strVal val="visible"/>
                                      </p:to>
                                    </p:set>
                                    <p:animEffect transition="in" filter="dissolve">
                                      <p:cBhvr>
                                        <p:cTn id="10" dur="500"/>
                                        <p:tgtEl>
                                          <p:spTgt spid="7">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8">
                                            <p:bg/>
                                          </p:spTgt>
                                        </p:tgtEl>
                                        <p:attrNameLst>
                                          <p:attrName>style.visibility</p:attrName>
                                        </p:attrNameLst>
                                      </p:cBhvr>
                                      <p:to>
                                        <p:strVal val="visible"/>
                                      </p:to>
                                    </p:set>
                                    <p:animEffect transition="in" filter="dissolve">
                                      <p:cBhvr>
                                        <p:cTn id="15" dur="500"/>
                                        <p:tgtEl>
                                          <p:spTgt spid="8">
                                            <p:bg/>
                                          </p:spTgt>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8">
                                            <p:txEl>
                                              <p:pRg st="0" end="0"/>
                                            </p:txEl>
                                          </p:spTgt>
                                        </p:tgtEl>
                                        <p:attrNameLst>
                                          <p:attrName>style.visibility</p:attrName>
                                        </p:attrNameLst>
                                      </p:cBhvr>
                                      <p:to>
                                        <p:strVal val="visible"/>
                                      </p:to>
                                    </p:set>
                                    <p:animEffect transition="in" filter="dissolve">
                                      <p:cBhvr>
                                        <p:cTn id="18" dur="500"/>
                                        <p:tgtEl>
                                          <p:spTgt spid="8">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dissolve">
                                      <p:cBhvr>
                                        <p:cTn id="23" dur="500"/>
                                        <p:tgtEl>
                                          <p:spTgt spid="9"/>
                                        </p:tgtEl>
                                      </p:cBhvr>
                                    </p:animEffect>
                                  </p:childTnLst>
                                </p:cTn>
                              </p:par>
                              <p:par>
                                <p:cTn id="24" presetID="9" presetClass="entr" presetSubtype="0" fill="hold" grpId="0" nodeType="withEffect">
                                  <p:stCondLst>
                                    <p:cond delay="0"/>
                                  </p:stCondLst>
                                  <p:childTnLst>
                                    <p:set>
                                      <p:cBhvr>
                                        <p:cTn id="25" dur="1" fill="hold">
                                          <p:stCondLst>
                                            <p:cond delay="0"/>
                                          </p:stCondLst>
                                        </p:cTn>
                                        <p:tgtEl>
                                          <p:spTgt spid="8">
                                            <p:txEl>
                                              <p:pRg st="2" end="2"/>
                                            </p:txEl>
                                          </p:spTgt>
                                        </p:tgtEl>
                                        <p:attrNameLst>
                                          <p:attrName>style.visibility</p:attrName>
                                        </p:attrNameLst>
                                      </p:cBhvr>
                                      <p:to>
                                        <p:strVal val="visible"/>
                                      </p:to>
                                    </p:set>
                                    <p:animEffect transition="in" filter="dissolve">
                                      <p:cBhvr>
                                        <p:cTn id="26" dur="500"/>
                                        <p:tgtEl>
                                          <p:spTgt spid="8">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dissolve">
                                      <p:cBhvr>
                                        <p:cTn id="31" dur="500"/>
                                        <p:tgtEl>
                                          <p:spTgt spid="10"/>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8">
                                            <p:txEl>
                                              <p:pRg st="4" end="4"/>
                                            </p:txEl>
                                          </p:spTgt>
                                        </p:tgtEl>
                                        <p:attrNameLst>
                                          <p:attrName>style.visibility</p:attrName>
                                        </p:attrNameLst>
                                      </p:cBhvr>
                                      <p:to>
                                        <p:strVal val="visible"/>
                                      </p:to>
                                    </p:set>
                                    <p:animEffect transition="in" filter="dissolve">
                                      <p:cBhvr>
                                        <p:cTn id="34" dur="500"/>
                                        <p:tgtEl>
                                          <p:spTgt spid="8">
                                            <p:txEl>
                                              <p:pRg st="4" end="4"/>
                                            </p:txEl>
                                          </p:spTgt>
                                        </p:tgtEl>
                                      </p:cBhvr>
                                    </p:animEffect>
                                  </p:childTnLst>
                                </p:cTn>
                              </p:par>
                              <p:par>
                                <p:cTn id="35" presetID="9" presetClass="entr" presetSubtype="0" fill="hold" grpId="0" nodeType="withEffect">
                                  <p:stCondLst>
                                    <p:cond delay="0"/>
                                  </p:stCondLst>
                                  <p:childTnLst>
                                    <p:set>
                                      <p:cBhvr>
                                        <p:cTn id="36" dur="1" fill="hold">
                                          <p:stCondLst>
                                            <p:cond delay="0"/>
                                          </p:stCondLst>
                                        </p:cTn>
                                        <p:tgtEl>
                                          <p:spTgt spid="8">
                                            <p:txEl>
                                              <p:pRg st="5" end="5"/>
                                            </p:txEl>
                                          </p:spTgt>
                                        </p:tgtEl>
                                        <p:attrNameLst>
                                          <p:attrName>style.visibility</p:attrName>
                                        </p:attrNameLst>
                                      </p:cBhvr>
                                      <p:to>
                                        <p:strVal val="visible"/>
                                      </p:to>
                                    </p:set>
                                    <p:animEffect transition="in" filter="dissolve">
                                      <p:cBhvr>
                                        <p:cTn id="37" dur="500"/>
                                        <p:tgtEl>
                                          <p:spTgt spid="8">
                                            <p:txEl>
                                              <p:pRg st="5" end="5"/>
                                            </p:txEl>
                                          </p:spTgt>
                                        </p:tgtEl>
                                      </p:cBhvr>
                                    </p:animEffect>
                                  </p:childTnLst>
                                </p:cTn>
                              </p:par>
                              <p:par>
                                <p:cTn id="38" presetID="9" presetClass="entr" presetSubtype="0" fill="hold" grpId="0" nodeType="withEffect">
                                  <p:stCondLst>
                                    <p:cond delay="0"/>
                                  </p:stCondLst>
                                  <p:childTnLst>
                                    <p:set>
                                      <p:cBhvr>
                                        <p:cTn id="39" dur="1" fill="hold">
                                          <p:stCondLst>
                                            <p:cond delay="0"/>
                                          </p:stCondLst>
                                        </p:cTn>
                                        <p:tgtEl>
                                          <p:spTgt spid="8">
                                            <p:txEl>
                                              <p:pRg st="6" end="6"/>
                                            </p:txEl>
                                          </p:spTgt>
                                        </p:tgtEl>
                                        <p:attrNameLst>
                                          <p:attrName>style.visibility</p:attrName>
                                        </p:attrNameLst>
                                      </p:cBhvr>
                                      <p:to>
                                        <p:strVal val="visible"/>
                                      </p:to>
                                    </p:set>
                                    <p:animEffect transition="in" filter="dissolve">
                                      <p:cBhvr>
                                        <p:cTn id="40" dur="500"/>
                                        <p:tgtEl>
                                          <p:spTgt spid="8">
                                            <p:txEl>
                                              <p:pRg st="6" end="6"/>
                                            </p:txEl>
                                          </p:spTgt>
                                        </p:tgtEl>
                                      </p:cBhvr>
                                    </p:animEffect>
                                  </p:childTnLst>
                                </p:cTn>
                              </p:par>
                              <p:par>
                                <p:cTn id="41" presetID="9" presetClass="entr" presetSubtype="0" fill="hold" grpId="0" nodeType="withEffect">
                                  <p:stCondLst>
                                    <p:cond delay="0"/>
                                  </p:stCondLst>
                                  <p:childTnLst>
                                    <p:set>
                                      <p:cBhvr>
                                        <p:cTn id="42" dur="1" fill="hold">
                                          <p:stCondLst>
                                            <p:cond delay="0"/>
                                          </p:stCondLst>
                                        </p:cTn>
                                        <p:tgtEl>
                                          <p:spTgt spid="8">
                                            <p:txEl>
                                              <p:pRg st="7" end="7"/>
                                            </p:txEl>
                                          </p:spTgt>
                                        </p:tgtEl>
                                        <p:attrNameLst>
                                          <p:attrName>style.visibility</p:attrName>
                                        </p:attrNameLst>
                                      </p:cBhvr>
                                      <p:to>
                                        <p:strVal val="visible"/>
                                      </p:to>
                                    </p:set>
                                    <p:animEffect transition="in" filter="dissolve">
                                      <p:cBhvr>
                                        <p:cTn id="43" dur="500"/>
                                        <p:tgtEl>
                                          <p:spTgt spid="8">
                                            <p:txEl>
                                              <p:pRg st="7" end="7"/>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9" presetClass="entr" presetSubtype="0" fill="hold" grpId="0" nodeType="clickEffect">
                                  <p:stCondLst>
                                    <p:cond delay="0"/>
                                  </p:stCondLst>
                                  <p:childTnLst>
                                    <p:set>
                                      <p:cBhvr>
                                        <p:cTn id="47" dur="1" fill="hold">
                                          <p:stCondLst>
                                            <p:cond delay="0"/>
                                          </p:stCondLst>
                                        </p:cTn>
                                        <p:tgtEl>
                                          <p:spTgt spid="12"/>
                                        </p:tgtEl>
                                        <p:attrNameLst>
                                          <p:attrName>style.visibility</p:attrName>
                                        </p:attrNameLst>
                                      </p:cBhvr>
                                      <p:to>
                                        <p:strVal val="visible"/>
                                      </p:to>
                                    </p:set>
                                    <p:animEffect transition="in" filter="dissolve">
                                      <p:cBhvr>
                                        <p:cTn id="48" dur="500"/>
                                        <p:tgtEl>
                                          <p:spTgt spid="12"/>
                                        </p:tgtEl>
                                      </p:cBhvr>
                                    </p:animEffect>
                                  </p:childTnLst>
                                </p:cTn>
                              </p:par>
                            </p:childTnLst>
                          </p:cTn>
                        </p:par>
                      </p:childTnLst>
                    </p:cTn>
                  </p:par>
                  <p:par>
                    <p:cTn id="49" fill="hold">
                      <p:stCondLst>
                        <p:cond delay="indefinite"/>
                      </p:stCondLst>
                      <p:childTnLst>
                        <p:par>
                          <p:cTn id="50" fill="hold">
                            <p:stCondLst>
                              <p:cond delay="0"/>
                            </p:stCondLst>
                            <p:childTnLst>
                              <p:par>
                                <p:cTn id="51" presetID="9" presetClass="entr" presetSubtype="0" fill="hold" grpId="0" nodeType="clickEffect">
                                  <p:stCondLst>
                                    <p:cond delay="0"/>
                                  </p:stCondLst>
                                  <p:childTnLst>
                                    <p:set>
                                      <p:cBhvr>
                                        <p:cTn id="52" dur="1" fill="hold">
                                          <p:stCondLst>
                                            <p:cond delay="0"/>
                                          </p:stCondLst>
                                        </p:cTn>
                                        <p:tgtEl>
                                          <p:spTgt spid="11">
                                            <p:bg/>
                                          </p:spTgt>
                                        </p:tgtEl>
                                        <p:attrNameLst>
                                          <p:attrName>style.visibility</p:attrName>
                                        </p:attrNameLst>
                                      </p:cBhvr>
                                      <p:to>
                                        <p:strVal val="visible"/>
                                      </p:to>
                                    </p:set>
                                    <p:animEffect transition="in" filter="dissolve">
                                      <p:cBhvr>
                                        <p:cTn id="53" dur="500"/>
                                        <p:tgtEl>
                                          <p:spTgt spid="11">
                                            <p:bg/>
                                          </p:spTgt>
                                        </p:tgtEl>
                                      </p:cBhvr>
                                    </p:animEffect>
                                  </p:childTnLst>
                                </p:cTn>
                              </p:par>
                              <p:par>
                                <p:cTn id="54" presetID="9" presetClass="entr" presetSubtype="0" fill="hold" grpId="0" nodeType="withEffect">
                                  <p:stCondLst>
                                    <p:cond delay="0"/>
                                  </p:stCondLst>
                                  <p:childTnLst>
                                    <p:set>
                                      <p:cBhvr>
                                        <p:cTn id="55" dur="1" fill="hold">
                                          <p:stCondLst>
                                            <p:cond delay="0"/>
                                          </p:stCondLst>
                                        </p:cTn>
                                        <p:tgtEl>
                                          <p:spTgt spid="11">
                                            <p:txEl>
                                              <p:pRg st="0" end="0"/>
                                            </p:txEl>
                                          </p:spTgt>
                                        </p:tgtEl>
                                        <p:attrNameLst>
                                          <p:attrName>style.visibility</p:attrName>
                                        </p:attrNameLst>
                                      </p:cBhvr>
                                      <p:to>
                                        <p:strVal val="visible"/>
                                      </p:to>
                                    </p:set>
                                    <p:animEffect transition="in" filter="dissolve">
                                      <p:cBhvr>
                                        <p:cTn id="56" dur="500"/>
                                        <p:tgtEl>
                                          <p:spTgt spid="11">
                                            <p:txEl>
                                              <p:pRg st="0" end="0"/>
                                            </p:txEl>
                                          </p:spTgt>
                                        </p:tgtEl>
                                      </p:cBhvr>
                                    </p:animEffect>
                                  </p:childTnLst>
                                </p:cTn>
                              </p:par>
                              <p:par>
                                <p:cTn id="57" presetID="9" presetClass="exit" presetSubtype="0" fill="hold" grpId="1" nodeType="withEffect">
                                  <p:stCondLst>
                                    <p:cond delay="0"/>
                                  </p:stCondLst>
                                  <p:childTnLst>
                                    <p:animEffect transition="out" filter="dissolve">
                                      <p:cBhvr>
                                        <p:cTn id="58" dur="500"/>
                                        <p:tgtEl>
                                          <p:spTgt spid="12"/>
                                        </p:tgtEl>
                                      </p:cBhvr>
                                    </p:animEffect>
                                    <p:set>
                                      <p:cBhvr>
                                        <p:cTn id="59" dur="1" fill="hold">
                                          <p:stCondLst>
                                            <p:cond delay="499"/>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allAtOnce" animBg="1"/>
      <p:bldP spid="8" grpId="0" uiExpand="1" build="allAtOnce" animBg="1"/>
      <p:bldP spid="11" grpId="0" build="allAtOnce" animBg="1"/>
      <p:bldP spid="12" grpId="0" animBg="1"/>
      <p:bldP spid="12" grpId="1"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28356</TotalTime>
  <Words>1004</Words>
  <Application>Microsoft Office PowerPoint</Application>
  <PresentationFormat>On-screen Show (4:3)</PresentationFormat>
  <Paragraphs>178</Paragraphs>
  <Slides>16</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4" baseType="lpstr">
      <vt:lpstr>Arial</vt:lpstr>
      <vt:lpstr>Calibri</vt:lpstr>
      <vt:lpstr>Cambria Math</vt:lpstr>
      <vt:lpstr>Gill Sans Ultra Bold</vt:lpstr>
      <vt:lpstr>Symbol</vt:lpstr>
      <vt:lpstr>Wingdings</vt:lpstr>
      <vt:lpstr>Office Theme</vt:lpstr>
      <vt:lpstr>Equation</vt:lpstr>
      <vt:lpstr>First sample, then be greedy: an improved way to use the greedy algorithm</vt:lpstr>
      <vt:lpstr>Problems of Interest</vt:lpstr>
      <vt:lpstr>Why does it Work?</vt:lpstr>
      <vt:lpstr>Submodular Functions</vt:lpstr>
      <vt:lpstr>Example 1: Cut Function</vt:lpstr>
      <vt:lpstr>Example 2: Coverage Function</vt:lpstr>
      <vt:lpstr>Known Results</vt:lpstr>
      <vt:lpstr>Our Contribution</vt:lpstr>
      <vt:lpstr>Greedy Analysis Idea</vt:lpstr>
      <vt:lpstr>Greedy Analysis Idea (cont.)</vt:lpstr>
      <vt:lpstr>How does the Sampling Comes in?</vt:lpstr>
      <vt:lpstr>Analyzing Non-selecting Iterations</vt:lpstr>
      <vt:lpstr>Summing It All Up</vt:lpstr>
      <vt:lpstr>Result for Non-monotone Functions</vt:lpstr>
      <vt:lpstr>Experiment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Feldman Moran</dc:creator>
  <cp:lastModifiedBy>Moran</cp:lastModifiedBy>
  <cp:revision>1408</cp:revision>
  <dcterms:created xsi:type="dcterms:W3CDTF">2009-11-07T08:14:49Z</dcterms:created>
  <dcterms:modified xsi:type="dcterms:W3CDTF">2017-05-18T14:40:11Z</dcterms:modified>
</cp:coreProperties>
</file>