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8" r:id="rId21"/>
    <p:sldId id="299" r:id="rId22"/>
    <p:sldId id="297" r:id="rId23"/>
    <p:sldId id="300" r:id="rId24"/>
    <p:sldId id="301" r:id="rId25"/>
    <p:sldId id="302" r:id="rId26"/>
    <p:sldId id="303" r:id="rId27"/>
    <p:sldId id="304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FFFFFF"/>
    <a:srgbClr val="33CCFF"/>
    <a:srgbClr val="FF9900"/>
    <a:srgbClr val="4BC0B2"/>
    <a:srgbClr val="4BC0C6"/>
    <a:srgbClr val="0099CC"/>
    <a:srgbClr val="00D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0" autoAdjust="0"/>
    <p:restoredTop sz="94660"/>
  </p:normalViewPr>
  <p:slideViewPr>
    <p:cSldViewPr>
      <p:cViewPr varScale="1">
        <p:scale>
          <a:sx n="114" d="100"/>
          <a:sy n="114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1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1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21-Aug-17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19015"/>
            <a:ext cx="7992888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Submodular Maximization Through the Lens of the Multilinear Relaxation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560840" cy="864096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3100" dirty="0" smtClean="0">
                <a:solidFill>
                  <a:schemeClr val="tx1"/>
                </a:solidFill>
              </a:rPr>
              <a:t>The Open University of Israel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876256" y="695140"/>
            <a:ext cx="1872208" cy="1725748"/>
            <a:chOff x="6660232" y="318681"/>
            <a:chExt cx="1787698" cy="1509724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232" y="770858"/>
              <a:ext cx="1787698" cy="1057547"/>
            </a:xfrm>
            <a:prstGeom prst="rect">
              <a:avLst/>
            </a:prstGeom>
            <a:noFill/>
          </p:spPr>
        </p:pic>
        <p:grpSp>
          <p:nvGrpSpPr>
            <p:cNvPr id="11" name="Group 10"/>
            <p:cNvGrpSpPr/>
            <p:nvPr/>
          </p:nvGrpSpPr>
          <p:grpSpPr>
            <a:xfrm rot="2078630">
              <a:off x="7351102" y="318681"/>
              <a:ext cx="723412" cy="852576"/>
              <a:chOff x="3995738" y="922338"/>
              <a:chExt cx="527050" cy="714375"/>
            </a:xfrm>
          </p:grpSpPr>
          <p:sp>
            <p:nvSpPr>
              <p:cNvPr id="12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995738" y="922338"/>
                <a:ext cx="527050" cy="714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4119563" y="1171576"/>
                <a:ext cx="53975" cy="300038"/>
              </a:xfrm>
              <a:custGeom>
                <a:avLst/>
                <a:gdLst>
                  <a:gd name="T0" fmla="*/ 87 w 133"/>
                  <a:gd name="T1" fmla="*/ 0 h 753"/>
                  <a:gd name="T2" fmla="*/ 51 w 133"/>
                  <a:gd name="T3" fmla="*/ 212 h 753"/>
                  <a:gd name="T4" fmla="*/ 71 w 133"/>
                  <a:gd name="T5" fmla="*/ 262 h 753"/>
                  <a:gd name="T6" fmla="*/ 48 w 133"/>
                  <a:gd name="T7" fmla="*/ 467 h 753"/>
                  <a:gd name="T8" fmla="*/ 22 w 133"/>
                  <a:gd name="T9" fmla="*/ 508 h 753"/>
                  <a:gd name="T10" fmla="*/ 0 w 133"/>
                  <a:gd name="T11" fmla="*/ 722 h 753"/>
                  <a:gd name="T12" fmla="*/ 67 w 133"/>
                  <a:gd name="T13" fmla="*/ 753 h 753"/>
                  <a:gd name="T14" fmla="*/ 77 w 133"/>
                  <a:gd name="T15" fmla="*/ 507 h 753"/>
                  <a:gd name="T16" fmla="*/ 100 w 133"/>
                  <a:gd name="T17" fmla="*/ 483 h 753"/>
                  <a:gd name="T18" fmla="*/ 122 w 133"/>
                  <a:gd name="T19" fmla="*/ 270 h 753"/>
                  <a:gd name="T20" fmla="*/ 116 w 133"/>
                  <a:gd name="T21" fmla="*/ 185 h 753"/>
                  <a:gd name="T22" fmla="*/ 133 w 133"/>
                  <a:gd name="T23" fmla="*/ 7 h 753"/>
                  <a:gd name="T24" fmla="*/ 87 w 133"/>
                  <a:gd name="T25" fmla="*/ 0 h 753"/>
                  <a:gd name="T26" fmla="*/ 87 w 133"/>
                  <a:gd name="T27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753">
                    <a:moveTo>
                      <a:pt x="87" y="0"/>
                    </a:moveTo>
                    <a:lnTo>
                      <a:pt x="51" y="212"/>
                    </a:lnTo>
                    <a:lnTo>
                      <a:pt x="71" y="262"/>
                    </a:lnTo>
                    <a:lnTo>
                      <a:pt x="48" y="467"/>
                    </a:lnTo>
                    <a:lnTo>
                      <a:pt x="22" y="508"/>
                    </a:lnTo>
                    <a:lnTo>
                      <a:pt x="0" y="722"/>
                    </a:lnTo>
                    <a:lnTo>
                      <a:pt x="67" y="753"/>
                    </a:lnTo>
                    <a:lnTo>
                      <a:pt x="77" y="507"/>
                    </a:lnTo>
                    <a:lnTo>
                      <a:pt x="100" y="483"/>
                    </a:lnTo>
                    <a:lnTo>
                      <a:pt x="122" y="270"/>
                    </a:lnTo>
                    <a:lnTo>
                      <a:pt x="116" y="185"/>
                    </a:lnTo>
                    <a:lnTo>
                      <a:pt x="133" y="7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4144963" y="1192213"/>
                <a:ext cx="17463" cy="63500"/>
              </a:xfrm>
              <a:custGeom>
                <a:avLst/>
                <a:gdLst>
                  <a:gd name="T0" fmla="*/ 29 w 43"/>
                  <a:gd name="T1" fmla="*/ 0 h 162"/>
                  <a:gd name="T2" fmla="*/ 43 w 43"/>
                  <a:gd name="T3" fmla="*/ 35 h 162"/>
                  <a:gd name="T4" fmla="*/ 29 w 43"/>
                  <a:gd name="T5" fmla="*/ 156 h 162"/>
                  <a:gd name="T6" fmla="*/ 0 w 43"/>
                  <a:gd name="T7" fmla="*/ 162 h 162"/>
                  <a:gd name="T8" fmla="*/ 29 w 43"/>
                  <a:gd name="T9" fmla="*/ 0 h 162"/>
                  <a:gd name="T10" fmla="*/ 29 w 43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162">
                    <a:moveTo>
                      <a:pt x="29" y="0"/>
                    </a:moveTo>
                    <a:lnTo>
                      <a:pt x="43" y="35"/>
                    </a:lnTo>
                    <a:lnTo>
                      <a:pt x="29" y="156"/>
                    </a:lnTo>
                    <a:lnTo>
                      <a:pt x="0" y="162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4129088" y="1279526"/>
                <a:ext cx="30163" cy="176213"/>
              </a:xfrm>
              <a:custGeom>
                <a:avLst/>
                <a:gdLst>
                  <a:gd name="T0" fmla="*/ 57 w 78"/>
                  <a:gd name="T1" fmla="*/ 0 h 446"/>
                  <a:gd name="T2" fmla="*/ 78 w 78"/>
                  <a:gd name="T3" fmla="*/ 43 h 446"/>
                  <a:gd name="T4" fmla="*/ 57 w 78"/>
                  <a:gd name="T5" fmla="*/ 195 h 446"/>
                  <a:gd name="T6" fmla="*/ 34 w 78"/>
                  <a:gd name="T7" fmla="*/ 227 h 446"/>
                  <a:gd name="T8" fmla="*/ 39 w 78"/>
                  <a:gd name="T9" fmla="*/ 286 h 446"/>
                  <a:gd name="T10" fmla="*/ 23 w 78"/>
                  <a:gd name="T11" fmla="*/ 446 h 446"/>
                  <a:gd name="T12" fmla="*/ 0 w 78"/>
                  <a:gd name="T13" fmla="*/ 439 h 446"/>
                  <a:gd name="T14" fmla="*/ 15 w 78"/>
                  <a:gd name="T15" fmla="*/ 243 h 446"/>
                  <a:gd name="T16" fmla="*/ 39 w 78"/>
                  <a:gd name="T17" fmla="*/ 189 h 446"/>
                  <a:gd name="T18" fmla="*/ 57 w 78"/>
                  <a:gd name="T19" fmla="*/ 0 h 446"/>
                  <a:gd name="T20" fmla="*/ 57 w 78"/>
                  <a:gd name="T21" fmla="*/ 0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446">
                    <a:moveTo>
                      <a:pt x="57" y="0"/>
                    </a:moveTo>
                    <a:lnTo>
                      <a:pt x="78" y="43"/>
                    </a:lnTo>
                    <a:lnTo>
                      <a:pt x="57" y="195"/>
                    </a:lnTo>
                    <a:lnTo>
                      <a:pt x="34" y="227"/>
                    </a:lnTo>
                    <a:lnTo>
                      <a:pt x="39" y="286"/>
                    </a:lnTo>
                    <a:lnTo>
                      <a:pt x="23" y="446"/>
                    </a:lnTo>
                    <a:lnTo>
                      <a:pt x="0" y="439"/>
                    </a:lnTo>
                    <a:lnTo>
                      <a:pt x="15" y="243"/>
                    </a:lnTo>
                    <a:lnTo>
                      <a:pt x="39" y="189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4132263" y="1136651"/>
                <a:ext cx="46038" cy="50800"/>
              </a:xfrm>
              <a:custGeom>
                <a:avLst/>
                <a:gdLst>
                  <a:gd name="T0" fmla="*/ 24 w 117"/>
                  <a:gd name="T1" fmla="*/ 0 h 127"/>
                  <a:gd name="T2" fmla="*/ 8 w 117"/>
                  <a:gd name="T3" fmla="*/ 5 h 127"/>
                  <a:gd name="T4" fmla="*/ 0 w 117"/>
                  <a:gd name="T5" fmla="*/ 43 h 127"/>
                  <a:gd name="T6" fmla="*/ 9 w 117"/>
                  <a:gd name="T7" fmla="*/ 53 h 127"/>
                  <a:gd name="T8" fmla="*/ 9 w 117"/>
                  <a:gd name="T9" fmla="*/ 74 h 127"/>
                  <a:gd name="T10" fmla="*/ 7 w 117"/>
                  <a:gd name="T11" fmla="*/ 98 h 127"/>
                  <a:gd name="T12" fmla="*/ 17 w 117"/>
                  <a:gd name="T13" fmla="*/ 111 h 127"/>
                  <a:gd name="T14" fmla="*/ 78 w 117"/>
                  <a:gd name="T15" fmla="*/ 127 h 127"/>
                  <a:gd name="T16" fmla="*/ 117 w 117"/>
                  <a:gd name="T17" fmla="*/ 31 h 127"/>
                  <a:gd name="T18" fmla="*/ 24 w 117"/>
                  <a:gd name="T19" fmla="*/ 0 h 127"/>
                  <a:gd name="T20" fmla="*/ 24 w 117"/>
                  <a:gd name="T2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" h="127">
                    <a:moveTo>
                      <a:pt x="24" y="0"/>
                    </a:moveTo>
                    <a:lnTo>
                      <a:pt x="8" y="5"/>
                    </a:lnTo>
                    <a:lnTo>
                      <a:pt x="0" y="43"/>
                    </a:lnTo>
                    <a:lnTo>
                      <a:pt x="9" y="53"/>
                    </a:lnTo>
                    <a:lnTo>
                      <a:pt x="9" y="74"/>
                    </a:lnTo>
                    <a:lnTo>
                      <a:pt x="7" y="98"/>
                    </a:lnTo>
                    <a:lnTo>
                      <a:pt x="17" y="111"/>
                    </a:lnTo>
                    <a:lnTo>
                      <a:pt x="78" y="127"/>
                    </a:lnTo>
                    <a:lnTo>
                      <a:pt x="117" y="3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4352926" y="1031876"/>
                <a:ext cx="161925" cy="187325"/>
              </a:xfrm>
              <a:custGeom>
                <a:avLst/>
                <a:gdLst>
                  <a:gd name="T0" fmla="*/ 40 w 405"/>
                  <a:gd name="T1" fmla="*/ 51 h 472"/>
                  <a:gd name="T2" fmla="*/ 53 w 405"/>
                  <a:gd name="T3" fmla="*/ 46 h 472"/>
                  <a:gd name="T4" fmla="*/ 64 w 405"/>
                  <a:gd name="T5" fmla="*/ 41 h 472"/>
                  <a:gd name="T6" fmla="*/ 74 w 405"/>
                  <a:gd name="T7" fmla="*/ 37 h 472"/>
                  <a:gd name="T8" fmla="*/ 85 w 405"/>
                  <a:gd name="T9" fmla="*/ 32 h 472"/>
                  <a:gd name="T10" fmla="*/ 97 w 405"/>
                  <a:gd name="T11" fmla="*/ 27 h 472"/>
                  <a:gd name="T12" fmla="*/ 110 w 405"/>
                  <a:gd name="T13" fmla="*/ 22 h 472"/>
                  <a:gd name="T14" fmla="*/ 124 w 405"/>
                  <a:gd name="T15" fmla="*/ 18 h 472"/>
                  <a:gd name="T16" fmla="*/ 137 w 405"/>
                  <a:gd name="T17" fmla="*/ 14 h 472"/>
                  <a:gd name="T18" fmla="*/ 151 w 405"/>
                  <a:gd name="T19" fmla="*/ 10 h 472"/>
                  <a:gd name="T20" fmla="*/ 164 w 405"/>
                  <a:gd name="T21" fmla="*/ 7 h 472"/>
                  <a:gd name="T22" fmla="*/ 177 w 405"/>
                  <a:gd name="T23" fmla="*/ 4 h 472"/>
                  <a:gd name="T24" fmla="*/ 192 w 405"/>
                  <a:gd name="T25" fmla="*/ 3 h 472"/>
                  <a:gd name="T26" fmla="*/ 204 w 405"/>
                  <a:gd name="T27" fmla="*/ 0 h 472"/>
                  <a:gd name="T28" fmla="*/ 217 w 405"/>
                  <a:gd name="T29" fmla="*/ 0 h 472"/>
                  <a:gd name="T30" fmla="*/ 229 w 405"/>
                  <a:gd name="T31" fmla="*/ 0 h 472"/>
                  <a:gd name="T32" fmla="*/ 242 w 405"/>
                  <a:gd name="T33" fmla="*/ 1 h 472"/>
                  <a:gd name="T34" fmla="*/ 256 w 405"/>
                  <a:gd name="T35" fmla="*/ 3 h 472"/>
                  <a:gd name="T36" fmla="*/ 268 w 405"/>
                  <a:gd name="T37" fmla="*/ 5 h 472"/>
                  <a:gd name="T38" fmla="*/ 281 w 405"/>
                  <a:gd name="T39" fmla="*/ 8 h 472"/>
                  <a:gd name="T40" fmla="*/ 293 w 405"/>
                  <a:gd name="T41" fmla="*/ 11 h 472"/>
                  <a:gd name="T42" fmla="*/ 305 w 405"/>
                  <a:gd name="T43" fmla="*/ 16 h 472"/>
                  <a:gd name="T44" fmla="*/ 317 w 405"/>
                  <a:gd name="T45" fmla="*/ 20 h 472"/>
                  <a:gd name="T46" fmla="*/ 328 w 405"/>
                  <a:gd name="T47" fmla="*/ 26 h 472"/>
                  <a:gd name="T48" fmla="*/ 339 w 405"/>
                  <a:gd name="T49" fmla="*/ 32 h 472"/>
                  <a:gd name="T50" fmla="*/ 349 w 405"/>
                  <a:gd name="T51" fmla="*/ 38 h 472"/>
                  <a:gd name="T52" fmla="*/ 359 w 405"/>
                  <a:gd name="T53" fmla="*/ 46 h 472"/>
                  <a:gd name="T54" fmla="*/ 374 w 405"/>
                  <a:gd name="T55" fmla="*/ 60 h 472"/>
                  <a:gd name="T56" fmla="*/ 389 w 405"/>
                  <a:gd name="T57" fmla="*/ 76 h 472"/>
                  <a:gd name="T58" fmla="*/ 397 w 405"/>
                  <a:gd name="T59" fmla="*/ 92 h 472"/>
                  <a:gd name="T60" fmla="*/ 403 w 405"/>
                  <a:gd name="T61" fmla="*/ 107 h 472"/>
                  <a:gd name="T62" fmla="*/ 404 w 405"/>
                  <a:gd name="T63" fmla="*/ 122 h 472"/>
                  <a:gd name="T64" fmla="*/ 403 w 405"/>
                  <a:gd name="T65" fmla="*/ 134 h 472"/>
                  <a:gd name="T66" fmla="*/ 400 w 405"/>
                  <a:gd name="T67" fmla="*/ 146 h 472"/>
                  <a:gd name="T68" fmla="*/ 395 w 405"/>
                  <a:gd name="T69" fmla="*/ 157 h 472"/>
                  <a:gd name="T70" fmla="*/ 390 w 405"/>
                  <a:gd name="T71" fmla="*/ 168 h 472"/>
                  <a:gd name="T72" fmla="*/ 376 w 405"/>
                  <a:gd name="T73" fmla="*/ 184 h 472"/>
                  <a:gd name="T74" fmla="*/ 359 w 405"/>
                  <a:gd name="T75" fmla="*/ 198 h 472"/>
                  <a:gd name="T76" fmla="*/ 342 w 405"/>
                  <a:gd name="T77" fmla="*/ 205 h 472"/>
                  <a:gd name="T78" fmla="*/ 334 w 405"/>
                  <a:gd name="T79" fmla="*/ 209 h 472"/>
                  <a:gd name="T80" fmla="*/ 365 w 405"/>
                  <a:gd name="T81" fmla="*/ 367 h 472"/>
                  <a:gd name="T82" fmla="*/ 365 w 405"/>
                  <a:gd name="T83" fmla="*/ 380 h 472"/>
                  <a:gd name="T84" fmla="*/ 363 w 405"/>
                  <a:gd name="T85" fmla="*/ 393 h 472"/>
                  <a:gd name="T86" fmla="*/ 356 w 405"/>
                  <a:gd name="T87" fmla="*/ 407 h 472"/>
                  <a:gd name="T88" fmla="*/ 347 w 405"/>
                  <a:gd name="T89" fmla="*/ 418 h 472"/>
                  <a:gd name="T90" fmla="*/ 336 w 405"/>
                  <a:gd name="T91" fmla="*/ 427 h 472"/>
                  <a:gd name="T92" fmla="*/ 323 w 405"/>
                  <a:gd name="T93" fmla="*/ 437 h 472"/>
                  <a:gd name="T94" fmla="*/ 307 w 405"/>
                  <a:gd name="T95" fmla="*/ 445 h 472"/>
                  <a:gd name="T96" fmla="*/ 293 w 405"/>
                  <a:gd name="T97" fmla="*/ 454 h 472"/>
                  <a:gd name="T98" fmla="*/ 280 w 405"/>
                  <a:gd name="T99" fmla="*/ 461 h 472"/>
                  <a:gd name="T100" fmla="*/ 269 w 405"/>
                  <a:gd name="T101" fmla="*/ 466 h 472"/>
                  <a:gd name="T102" fmla="*/ 259 w 405"/>
                  <a:gd name="T103" fmla="*/ 472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05" h="472">
                    <a:moveTo>
                      <a:pt x="35" y="55"/>
                    </a:moveTo>
                    <a:lnTo>
                      <a:pt x="36" y="54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2" y="50"/>
                    </a:lnTo>
                    <a:lnTo>
                      <a:pt x="46" y="49"/>
                    </a:lnTo>
                    <a:lnTo>
                      <a:pt x="49" y="48"/>
                    </a:lnTo>
                    <a:lnTo>
                      <a:pt x="53" y="46"/>
                    </a:lnTo>
                    <a:lnTo>
                      <a:pt x="58" y="43"/>
                    </a:lnTo>
                    <a:lnTo>
                      <a:pt x="59" y="42"/>
                    </a:lnTo>
                    <a:lnTo>
                      <a:pt x="61" y="41"/>
                    </a:lnTo>
                    <a:lnTo>
                      <a:pt x="64" y="41"/>
                    </a:lnTo>
                    <a:lnTo>
                      <a:pt x="66" y="40"/>
                    </a:lnTo>
                    <a:lnTo>
                      <a:pt x="69" y="39"/>
                    </a:lnTo>
                    <a:lnTo>
                      <a:pt x="72" y="37"/>
                    </a:lnTo>
                    <a:lnTo>
                      <a:pt x="74" y="37"/>
                    </a:lnTo>
                    <a:lnTo>
                      <a:pt x="76" y="36"/>
                    </a:lnTo>
                    <a:lnTo>
                      <a:pt x="80" y="35"/>
                    </a:lnTo>
                    <a:lnTo>
                      <a:pt x="83" y="32"/>
                    </a:lnTo>
                    <a:lnTo>
                      <a:pt x="85" y="32"/>
                    </a:lnTo>
                    <a:lnTo>
                      <a:pt x="88" y="31"/>
                    </a:lnTo>
                    <a:lnTo>
                      <a:pt x="92" y="30"/>
                    </a:lnTo>
                    <a:lnTo>
                      <a:pt x="95" y="28"/>
                    </a:lnTo>
                    <a:lnTo>
                      <a:pt x="97" y="27"/>
                    </a:lnTo>
                    <a:lnTo>
                      <a:pt x="100" y="26"/>
                    </a:lnTo>
                    <a:lnTo>
                      <a:pt x="104" y="25"/>
                    </a:lnTo>
                    <a:lnTo>
                      <a:pt x="107" y="24"/>
                    </a:lnTo>
                    <a:lnTo>
                      <a:pt x="110" y="22"/>
                    </a:lnTo>
                    <a:lnTo>
                      <a:pt x="114" y="21"/>
                    </a:lnTo>
                    <a:lnTo>
                      <a:pt x="117" y="20"/>
                    </a:lnTo>
                    <a:lnTo>
                      <a:pt x="120" y="19"/>
                    </a:lnTo>
                    <a:lnTo>
                      <a:pt x="124" y="18"/>
                    </a:lnTo>
                    <a:lnTo>
                      <a:pt x="127" y="17"/>
                    </a:lnTo>
                    <a:lnTo>
                      <a:pt x="130" y="16"/>
                    </a:lnTo>
                    <a:lnTo>
                      <a:pt x="133" y="15"/>
                    </a:lnTo>
                    <a:lnTo>
                      <a:pt x="137" y="14"/>
                    </a:lnTo>
                    <a:lnTo>
                      <a:pt x="141" y="14"/>
                    </a:lnTo>
                    <a:lnTo>
                      <a:pt x="144" y="11"/>
                    </a:lnTo>
                    <a:lnTo>
                      <a:pt x="148" y="11"/>
                    </a:lnTo>
                    <a:lnTo>
                      <a:pt x="151" y="10"/>
                    </a:lnTo>
                    <a:lnTo>
                      <a:pt x="154" y="9"/>
                    </a:lnTo>
                    <a:lnTo>
                      <a:pt x="158" y="8"/>
                    </a:lnTo>
                    <a:lnTo>
                      <a:pt x="161" y="7"/>
                    </a:lnTo>
                    <a:lnTo>
                      <a:pt x="164" y="7"/>
                    </a:lnTo>
                    <a:lnTo>
                      <a:pt x="168" y="6"/>
                    </a:lnTo>
                    <a:lnTo>
                      <a:pt x="171" y="5"/>
                    </a:lnTo>
                    <a:lnTo>
                      <a:pt x="174" y="5"/>
                    </a:lnTo>
                    <a:lnTo>
                      <a:pt x="177" y="4"/>
                    </a:lnTo>
                    <a:lnTo>
                      <a:pt x="181" y="4"/>
                    </a:lnTo>
                    <a:lnTo>
                      <a:pt x="184" y="3"/>
                    </a:lnTo>
                    <a:lnTo>
                      <a:pt x="187" y="3"/>
                    </a:lnTo>
                    <a:lnTo>
                      <a:pt x="192" y="3"/>
                    </a:lnTo>
                    <a:lnTo>
                      <a:pt x="195" y="3"/>
                    </a:lnTo>
                    <a:lnTo>
                      <a:pt x="197" y="1"/>
                    </a:lnTo>
                    <a:lnTo>
                      <a:pt x="202" y="1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4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4" y="0"/>
                    </a:lnTo>
                    <a:lnTo>
                      <a:pt x="236" y="0"/>
                    </a:lnTo>
                    <a:lnTo>
                      <a:pt x="240" y="1"/>
                    </a:lnTo>
                    <a:lnTo>
                      <a:pt x="242" y="1"/>
                    </a:lnTo>
                    <a:lnTo>
                      <a:pt x="247" y="3"/>
                    </a:lnTo>
                    <a:lnTo>
                      <a:pt x="249" y="3"/>
                    </a:lnTo>
                    <a:lnTo>
                      <a:pt x="252" y="3"/>
                    </a:lnTo>
                    <a:lnTo>
                      <a:pt x="256" y="3"/>
                    </a:lnTo>
                    <a:lnTo>
                      <a:pt x="259" y="4"/>
                    </a:lnTo>
                    <a:lnTo>
                      <a:pt x="262" y="4"/>
                    </a:lnTo>
                    <a:lnTo>
                      <a:pt x="265" y="5"/>
                    </a:lnTo>
                    <a:lnTo>
                      <a:pt x="268" y="5"/>
                    </a:lnTo>
                    <a:lnTo>
                      <a:pt x="272" y="6"/>
                    </a:lnTo>
                    <a:lnTo>
                      <a:pt x="274" y="7"/>
                    </a:lnTo>
                    <a:lnTo>
                      <a:pt x="277" y="7"/>
                    </a:lnTo>
                    <a:lnTo>
                      <a:pt x="281" y="8"/>
                    </a:lnTo>
                    <a:lnTo>
                      <a:pt x="284" y="9"/>
                    </a:lnTo>
                    <a:lnTo>
                      <a:pt x="287" y="9"/>
                    </a:lnTo>
                    <a:lnTo>
                      <a:pt x="290" y="10"/>
                    </a:lnTo>
                    <a:lnTo>
                      <a:pt x="293" y="11"/>
                    </a:lnTo>
                    <a:lnTo>
                      <a:pt x="297" y="13"/>
                    </a:lnTo>
                    <a:lnTo>
                      <a:pt x="299" y="14"/>
                    </a:lnTo>
                    <a:lnTo>
                      <a:pt x="303" y="15"/>
                    </a:lnTo>
                    <a:lnTo>
                      <a:pt x="305" y="16"/>
                    </a:lnTo>
                    <a:lnTo>
                      <a:pt x="308" y="17"/>
                    </a:lnTo>
                    <a:lnTo>
                      <a:pt x="310" y="18"/>
                    </a:lnTo>
                    <a:lnTo>
                      <a:pt x="314" y="19"/>
                    </a:lnTo>
                    <a:lnTo>
                      <a:pt x="317" y="20"/>
                    </a:lnTo>
                    <a:lnTo>
                      <a:pt x="320" y="21"/>
                    </a:lnTo>
                    <a:lnTo>
                      <a:pt x="323" y="22"/>
                    </a:lnTo>
                    <a:lnTo>
                      <a:pt x="325" y="25"/>
                    </a:lnTo>
                    <a:lnTo>
                      <a:pt x="328" y="26"/>
                    </a:lnTo>
                    <a:lnTo>
                      <a:pt x="331" y="27"/>
                    </a:lnTo>
                    <a:lnTo>
                      <a:pt x="334" y="28"/>
                    </a:lnTo>
                    <a:lnTo>
                      <a:pt x="336" y="30"/>
                    </a:lnTo>
                    <a:lnTo>
                      <a:pt x="339" y="32"/>
                    </a:lnTo>
                    <a:lnTo>
                      <a:pt x="342" y="33"/>
                    </a:lnTo>
                    <a:lnTo>
                      <a:pt x="345" y="35"/>
                    </a:lnTo>
                    <a:lnTo>
                      <a:pt x="347" y="37"/>
                    </a:lnTo>
                    <a:lnTo>
                      <a:pt x="349" y="38"/>
                    </a:lnTo>
                    <a:lnTo>
                      <a:pt x="352" y="40"/>
                    </a:lnTo>
                    <a:lnTo>
                      <a:pt x="354" y="41"/>
                    </a:lnTo>
                    <a:lnTo>
                      <a:pt x="357" y="43"/>
                    </a:lnTo>
                    <a:lnTo>
                      <a:pt x="359" y="46"/>
                    </a:lnTo>
                    <a:lnTo>
                      <a:pt x="362" y="48"/>
                    </a:lnTo>
                    <a:lnTo>
                      <a:pt x="367" y="51"/>
                    </a:lnTo>
                    <a:lnTo>
                      <a:pt x="371" y="55"/>
                    </a:lnTo>
                    <a:lnTo>
                      <a:pt x="374" y="60"/>
                    </a:lnTo>
                    <a:lnTo>
                      <a:pt x="379" y="64"/>
                    </a:lnTo>
                    <a:lnTo>
                      <a:pt x="382" y="69"/>
                    </a:lnTo>
                    <a:lnTo>
                      <a:pt x="385" y="72"/>
                    </a:lnTo>
                    <a:lnTo>
                      <a:pt x="389" y="76"/>
                    </a:lnTo>
                    <a:lnTo>
                      <a:pt x="392" y="81"/>
                    </a:lnTo>
                    <a:lnTo>
                      <a:pt x="394" y="84"/>
                    </a:lnTo>
                    <a:lnTo>
                      <a:pt x="396" y="89"/>
                    </a:lnTo>
                    <a:lnTo>
                      <a:pt x="397" y="92"/>
                    </a:lnTo>
                    <a:lnTo>
                      <a:pt x="400" y="96"/>
                    </a:lnTo>
                    <a:lnTo>
                      <a:pt x="401" y="100"/>
                    </a:lnTo>
                    <a:lnTo>
                      <a:pt x="402" y="103"/>
                    </a:lnTo>
                    <a:lnTo>
                      <a:pt x="403" y="107"/>
                    </a:lnTo>
                    <a:lnTo>
                      <a:pt x="404" y="111"/>
                    </a:lnTo>
                    <a:lnTo>
                      <a:pt x="404" y="114"/>
                    </a:lnTo>
                    <a:lnTo>
                      <a:pt x="404" y="117"/>
                    </a:lnTo>
                    <a:lnTo>
                      <a:pt x="404" y="122"/>
                    </a:lnTo>
                    <a:lnTo>
                      <a:pt x="405" y="125"/>
                    </a:lnTo>
                    <a:lnTo>
                      <a:pt x="404" y="128"/>
                    </a:lnTo>
                    <a:lnTo>
                      <a:pt x="404" y="130"/>
                    </a:lnTo>
                    <a:lnTo>
                      <a:pt x="403" y="134"/>
                    </a:lnTo>
                    <a:lnTo>
                      <a:pt x="403" y="137"/>
                    </a:lnTo>
                    <a:lnTo>
                      <a:pt x="402" y="140"/>
                    </a:lnTo>
                    <a:lnTo>
                      <a:pt x="401" y="143"/>
                    </a:lnTo>
                    <a:lnTo>
                      <a:pt x="400" y="146"/>
                    </a:lnTo>
                    <a:lnTo>
                      <a:pt x="400" y="149"/>
                    </a:lnTo>
                    <a:lnTo>
                      <a:pt x="397" y="151"/>
                    </a:lnTo>
                    <a:lnTo>
                      <a:pt x="396" y="155"/>
                    </a:lnTo>
                    <a:lnTo>
                      <a:pt x="395" y="157"/>
                    </a:lnTo>
                    <a:lnTo>
                      <a:pt x="394" y="160"/>
                    </a:lnTo>
                    <a:lnTo>
                      <a:pt x="393" y="163"/>
                    </a:lnTo>
                    <a:lnTo>
                      <a:pt x="391" y="166"/>
                    </a:lnTo>
                    <a:lnTo>
                      <a:pt x="390" y="168"/>
                    </a:lnTo>
                    <a:lnTo>
                      <a:pt x="389" y="171"/>
                    </a:lnTo>
                    <a:lnTo>
                      <a:pt x="385" y="176"/>
                    </a:lnTo>
                    <a:lnTo>
                      <a:pt x="381" y="180"/>
                    </a:lnTo>
                    <a:lnTo>
                      <a:pt x="376" y="184"/>
                    </a:lnTo>
                    <a:lnTo>
                      <a:pt x="373" y="188"/>
                    </a:lnTo>
                    <a:lnTo>
                      <a:pt x="368" y="191"/>
                    </a:lnTo>
                    <a:lnTo>
                      <a:pt x="363" y="195"/>
                    </a:lnTo>
                    <a:lnTo>
                      <a:pt x="359" y="198"/>
                    </a:lnTo>
                    <a:lnTo>
                      <a:pt x="354" y="200"/>
                    </a:lnTo>
                    <a:lnTo>
                      <a:pt x="350" y="202"/>
                    </a:lnTo>
                    <a:lnTo>
                      <a:pt x="346" y="204"/>
                    </a:lnTo>
                    <a:lnTo>
                      <a:pt x="342" y="205"/>
                    </a:lnTo>
                    <a:lnTo>
                      <a:pt x="339" y="206"/>
                    </a:lnTo>
                    <a:lnTo>
                      <a:pt x="336" y="207"/>
                    </a:lnTo>
                    <a:lnTo>
                      <a:pt x="335" y="209"/>
                    </a:lnTo>
                    <a:lnTo>
                      <a:pt x="334" y="209"/>
                    </a:lnTo>
                    <a:lnTo>
                      <a:pt x="334" y="209"/>
                    </a:lnTo>
                    <a:lnTo>
                      <a:pt x="365" y="363"/>
                    </a:lnTo>
                    <a:lnTo>
                      <a:pt x="365" y="364"/>
                    </a:lnTo>
                    <a:lnTo>
                      <a:pt x="365" y="367"/>
                    </a:lnTo>
                    <a:lnTo>
                      <a:pt x="365" y="369"/>
                    </a:lnTo>
                    <a:lnTo>
                      <a:pt x="365" y="373"/>
                    </a:lnTo>
                    <a:lnTo>
                      <a:pt x="365" y="376"/>
                    </a:lnTo>
                    <a:lnTo>
                      <a:pt x="365" y="380"/>
                    </a:lnTo>
                    <a:lnTo>
                      <a:pt x="365" y="384"/>
                    </a:lnTo>
                    <a:lnTo>
                      <a:pt x="364" y="388"/>
                    </a:lnTo>
                    <a:lnTo>
                      <a:pt x="363" y="389"/>
                    </a:lnTo>
                    <a:lnTo>
                      <a:pt x="363" y="393"/>
                    </a:lnTo>
                    <a:lnTo>
                      <a:pt x="362" y="395"/>
                    </a:lnTo>
                    <a:lnTo>
                      <a:pt x="361" y="397"/>
                    </a:lnTo>
                    <a:lnTo>
                      <a:pt x="359" y="401"/>
                    </a:lnTo>
                    <a:lnTo>
                      <a:pt x="356" y="407"/>
                    </a:lnTo>
                    <a:lnTo>
                      <a:pt x="353" y="409"/>
                    </a:lnTo>
                    <a:lnTo>
                      <a:pt x="351" y="412"/>
                    </a:lnTo>
                    <a:lnTo>
                      <a:pt x="349" y="415"/>
                    </a:lnTo>
                    <a:lnTo>
                      <a:pt x="347" y="418"/>
                    </a:lnTo>
                    <a:lnTo>
                      <a:pt x="345" y="420"/>
                    </a:lnTo>
                    <a:lnTo>
                      <a:pt x="341" y="422"/>
                    </a:lnTo>
                    <a:lnTo>
                      <a:pt x="338" y="425"/>
                    </a:lnTo>
                    <a:lnTo>
                      <a:pt x="336" y="427"/>
                    </a:lnTo>
                    <a:lnTo>
                      <a:pt x="332" y="429"/>
                    </a:lnTo>
                    <a:lnTo>
                      <a:pt x="329" y="432"/>
                    </a:lnTo>
                    <a:lnTo>
                      <a:pt x="326" y="434"/>
                    </a:lnTo>
                    <a:lnTo>
                      <a:pt x="323" y="437"/>
                    </a:lnTo>
                    <a:lnTo>
                      <a:pt x="318" y="439"/>
                    </a:lnTo>
                    <a:lnTo>
                      <a:pt x="315" y="441"/>
                    </a:lnTo>
                    <a:lnTo>
                      <a:pt x="310" y="443"/>
                    </a:lnTo>
                    <a:lnTo>
                      <a:pt x="307" y="445"/>
                    </a:lnTo>
                    <a:lnTo>
                      <a:pt x="304" y="448"/>
                    </a:lnTo>
                    <a:lnTo>
                      <a:pt x="299" y="450"/>
                    </a:lnTo>
                    <a:lnTo>
                      <a:pt x="296" y="452"/>
                    </a:lnTo>
                    <a:lnTo>
                      <a:pt x="293" y="454"/>
                    </a:lnTo>
                    <a:lnTo>
                      <a:pt x="290" y="455"/>
                    </a:lnTo>
                    <a:lnTo>
                      <a:pt x="286" y="458"/>
                    </a:lnTo>
                    <a:lnTo>
                      <a:pt x="283" y="459"/>
                    </a:lnTo>
                    <a:lnTo>
                      <a:pt x="280" y="461"/>
                    </a:lnTo>
                    <a:lnTo>
                      <a:pt x="276" y="462"/>
                    </a:lnTo>
                    <a:lnTo>
                      <a:pt x="274" y="463"/>
                    </a:lnTo>
                    <a:lnTo>
                      <a:pt x="271" y="465"/>
                    </a:lnTo>
                    <a:lnTo>
                      <a:pt x="269" y="466"/>
                    </a:lnTo>
                    <a:lnTo>
                      <a:pt x="264" y="469"/>
                    </a:lnTo>
                    <a:lnTo>
                      <a:pt x="261" y="470"/>
                    </a:lnTo>
                    <a:lnTo>
                      <a:pt x="260" y="471"/>
                    </a:lnTo>
                    <a:lnTo>
                      <a:pt x="259" y="472"/>
                    </a:lnTo>
                    <a:lnTo>
                      <a:pt x="0" y="105"/>
                    </a:lnTo>
                    <a:lnTo>
                      <a:pt x="35" y="55"/>
                    </a:lnTo>
                    <a:lnTo>
                      <a:pt x="35" y="5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4292601" y="1054101"/>
                <a:ext cx="180975" cy="550863"/>
              </a:xfrm>
              <a:custGeom>
                <a:avLst/>
                <a:gdLst>
                  <a:gd name="T0" fmla="*/ 33 w 456"/>
                  <a:gd name="T1" fmla="*/ 80 h 1390"/>
                  <a:gd name="T2" fmla="*/ 22 w 456"/>
                  <a:gd name="T3" fmla="*/ 115 h 1390"/>
                  <a:gd name="T4" fmla="*/ 10 w 456"/>
                  <a:gd name="T5" fmla="*/ 161 h 1390"/>
                  <a:gd name="T6" fmla="*/ 2 w 456"/>
                  <a:gd name="T7" fmla="*/ 217 h 1390"/>
                  <a:gd name="T8" fmla="*/ 1 w 456"/>
                  <a:gd name="T9" fmla="*/ 281 h 1390"/>
                  <a:gd name="T10" fmla="*/ 5 w 456"/>
                  <a:gd name="T11" fmla="*/ 347 h 1390"/>
                  <a:gd name="T12" fmla="*/ 15 w 456"/>
                  <a:gd name="T13" fmla="*/ 411 h 1390"/>
                  <a:gd name="T14" fmla="*/ 28 w 456"/>
                  <a:gd name="T15" fmla="*/ 469 h 1390"/>
                  <a:gd name="T16" fmla="*/ 39 w 456"/>
                  <a:gd name="T17" fmla="*/ 514 h 1390"/>
                  <a:gd name="T18" fmla="*/ 49 w 456"/>
                  <a:gd name="T19" fmla="*/ 548 h 1390"/>
                  <a:gd name="T20" fmla="*/ 54 w 456"/>
                  <a:gd name="T21" fmla="*/ 572 h 1390"/>
                  <a:gd name="T22" fmla="*/ 60 w 456"/>
                  <a:gd name="T23" fmla="*/ 616 h 1390"/>
                  <a:gd name="T24" fmla="*/ 71 w 456"/>
                  <a:gd name="T25" fmla="*/ 678 h 1390"/>
                  <a:gd name="T26" fmla="*/ 84 w 456"/>
                  <a:gd name="T27" fmla="*/ 746 h 1390"/>
                  <a:gd name="T28" fmla="*/ 100 w 456"/>
                  <a:gd name="T29" fmla="*/ 816 h 1390"/>
                  <a:gd name="T30" fmla="*/ 116 w 456"/>
                  <a:gd name="T31" fmla="*/ 875 h 1390"/>
                  <a:gd name="T32" fmla="*/ 131 w 456"/>
                  <a:gd name="T33" fmla="*/ 918 h 1390"/>
                  <a:gd name="T34" fmla="*/ 145 w 456"/>
                  <a:gd name="T35" fmla="*/ 950 h 1390"/>
                  <a:gd name="T36" fmla="*/ 169 w 456"/>
                  <a:gd name="T37" fmla="*/ 995 h 1390"/>
                  <a:gd name="T38" fmla="*/ 183 w 456"/>
                  <a:gd name="T39" fmla="*/ 1029 h 1390"/>
                  <a:gd name="T40" fmla="*/ 195 w 456"/>
                  <a:gd name="T41" fmla="*/ 1068 h 1390"/>
                  <a:gd name="T42" fmla="*/ 203 w 456"/>
                  <a:gd name="T43" fmla="*/ 1103 h 1390"/>
                  <a:gd name="T44" fmla="*/ 208 w 456"/>
                  <a:gd name="T45" fmla="*/ 1135 h 1390"/>
                  <a:gd name="T46" fmla="*/ 211 w 456"/>
                  <a:gd name="T47" fmla="*/ 1174 h 1390"/>
                  <a:gd name="T48" fmla="*/ 361 w 456"/>
                  <a:gd name="T49" fmla="*/ 1385 h 1390"/>
                  <a:gd name="T50" fmla="*/ 370 w 456"/>
                  <a:gd name="T51" fmla="*/ 1348 h 1390"/>
                  <a:gd name="T52" fmla="*/ 377 w 456"/>
                  <a:gd name="T53" fmla="*/ 1316 h 1390"/>
                  <a:gd name="T54" fmla="*/ 381 w 456"/>
                  <a:gd name="T55" fmla="*/ 1281 h 1390"/>
                  <a:gd name="T56" fmla="*/ 382 w 456"/>
                  <a:gd name="T57" fmla="*/ 1247 h 1390"/>
                  <a:gd name="T58" fmla="*/ 378 w 456"/>
                  <a:gd name="T59" fmla="*/ 1216 h 1390"/>
                  <a:gd name="T60" fmla="*/ 376 w 456"/>
                  <a:gd name="T61" fmla="*/ 1181 h 1390"/>
                  <a:gd name="T62" fmla="*/ 371 w 456"/>
                  <a:gd name="T63" fmla="*/ 1141 h 1390"/>
                  <a:gd name="T64" fmla="*/ 368 w 456"/>
                  <a:gd name="T65" fmla="*/ 1101 h 1390"/>
                  <a:gd name="T66" fmla="*/ 361 w 456"/>
                  <a:gd name="T67" fmla="*/ 1046 h 1390"/>
                  <a:gd name="T68" fmla="*/ 350 w 456"/>
                  <a:gd name="T69" fmla="*/ 986 h 1390"/>
                  <a:gd name="T70" fmla="*/ 336 w 456"/>
                  <a:gd name="T71" fmla="*/ 925 h 1390"/>
                  <a:gd name="T72" fmla="*/ 323 w 456"/>
                  <a:gd name="T73" fmla="*/ 864 h 1390"/>
                  <a:gd name="T74" fmla="*/ 313 w 456"/>
                  <a:gd name="T75" fmla="*/ 807 h 1390"/>
                  <a:gd name="T76" fmla="*/ 310 w 456"/>
                  <a:gd name="T77" fmla="*/ 759 h 1390"/>
                  <a:gd name="T78" fmla="*/ 310 w 456"/>
                  <a:gd name="T79" fmla="*/ 720 h 1390"/>
                  <a:gd name="T80" fmla="*/ 310 w 456"/>
                  <a:gd name="T81" fmla="*/ 690 h 1390"/>
                  <a:gd name="T82" fmla="*/ 313 w 456"/>
                  <a:gd name="T83" fmla="*/ 647 h 1390"/>
                  <a:gd name="T84" fmla="*/ 321 w 456"/>
                  <a:gd name="T85" fmla="*/ 603 h 1390"/>
                  <a:gd name="T86" fmla="*/ 321 w 456"/>
                  <a:gd name="T87" fmla="*/ 552 h 1390"/>
                  <a:gd name="T88" fmla="*/ 314 w 456"/>
                  <a:gd name="T89" fmla="*/ 512 h 1390"/>
                  <a:gd name="T90" fmla="*/ 455 w 456"/>
                  <a:gd name="T91" fmla="*/ 468 h 1390"/>
                  <a:gd name="T92" fmla="*/ 449 w 456"/>
                  <a:gd name="T93" fmla="*/ 433 h 1390"/>
                  <a:gd name="T94" fmla="*/ 443 w 456"/>
                  <a:gd name="T95" fmla="*/ 395 h 1390"/>
                  <a:gd name="T96" fmla="*/ 433 w 456"/>
                  <a:gd name="T97" fmla="*/ 347 h 1390"/>
                  <a:gd name="T98" fmla="*/ 421 w 456"/>
                  <a:gd name="T99" fmla="*/ 296 h 1390"/>
                  <a:gd name="T100" fmla="*/ 408 w 456"/>
                  <a:gd name="T101" fmla="*/ 245 h 1390"/>
                  <a:gd name="T102" fmla="*/ 391 w 456"/>
                  <a:gd name="T103" fmla="*/ 197 h 1390"/>
                  <a:gd name="T104" fmla="*/ 376 w 456"/>
                  <a:gd name="T105" fmla="*/ 154 h 1390"/>
                  <a:gd name="T106" fmla="*/ 361 w 456"/>
                  <a:gd name="T107" fmla="*/ 119 h 1390"/>
                  <a:gd name="T108" fmla="*/ 346 w 456"/>
                  <a:gd name="T109" fmla="*/ 84 h 1390"/>
                  <a:gd name="T110" fmla="*/ 323 w 456"/>
                  <a:gd name="T111" fmla="*/ 70 h 1390"/>
                  <a:gd name="T112" fmla="*/ 279 w 456"/>
                  <a:gd name="T113" fmla="*/ 56 h 1390"/>
                  <a:gd name="T114" fmla="*/ 230 w 456"/>
                  <a:gd name="T115" fmla="*/ 41 h 1390"/>
                  <a:gd name="T116" fmla="*/ 194 w 456"/>
                  <a:gd name="T117" fmla="*/ 23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6" h="1390">
                    <a:moveTo>
                      <a:pt x="175" y="0"/>
                    </a:moveTo>
                    <a:lnTo>
                      <a:pt x="44" y="56"/>
                    </a:lnTo>
                    <a:lnTo>
                      <a:pt x="43" y="57"/>
                    </a:lnTo>
                    <a:lnTo>
                      <a:pt x="40" y="60"/>
                    </a:lnTo>
                    <a:lnTo>
                      <a:pt x="39" y="62"/>
                    </a:lnTo>
                    <a:lnTo>
                      <a:pt x="38" y="65"/>
                    </a:lnTo>
                    <a:lnTo>
                      <a:pt x="37" y="69"/>
                    </a:lnTo>
                    <a:lnTo>
                      <a:pt x="36" y="73"/>
                    </a:lnTo>
                    <a:lnTo>
                      <a:pt x="34" y="75"/>
                    </a:lnTo>
                    <a:lnTo>
                      <a:pt x="34" y="78"/>
                    </a:lnTo>
                    <a:lnTo>
                      <a:pt x="33" y="80"/>
                    </a:lnTo>
                    <a:lnTo>
                      <a:pt x="32" y="83"/>
                    </a:lnTo>
                    <a:lnTo>
                      <a:pt x="31" y="85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8" y="94"/>
                    </a:lnTo>
                    <a:lnTo>
                      <a:pt x="27" y="97"/>
                    </a:lnTo>
                    <a:lnTo>
                      <a:pt x="26" y="101"/>
                    </a:lnTo>
                    <a:lnTo>
                      <a:pt x="25" y="104"/>
                    </a:lnTo>
                    <a:lnTo>
                      <a:pt x="24" y="108"/>
                    </a:lnTo>
                    <a:lnTo>
                      <a:pt x="23" y="111"/>
                    </a:lnTo>
                    <a:lnTo>
                      <a:pt x="22" y="115"/>
                    </a:lnTo>
                    <a:lnTo>
                      <a:pt x="21" y="119"/>
                    </a:lnTo>
                    <a:lnTo>
                      <a:pt x="20" y="123"/>
                    </a:lnTo>
                    <a:lnTo>
                      <a:pt x="18" y="126"/>
                    </a:lnTo>
                    <a:lnTo>
                      <a:pt x="17" y="130"/>
                    </a:lnTo>
                    <a:lnTo>
                      <a:pt x="16" y="135"/>
                    </a:lnTo>
                    <a:lnTo>
                      <a:pt x="15" y="139"/>
                    </a:lnTo>
                    <a:lnTo>
                      <a:pt x="14" y="143"/>
                    </a:lnTo>
                    <a:lnTo>
                      <a:pt x="13" y="148"/>
                    </a:lnTo>
                    <a:lnTo>
                      <a:pt x="12" y="152"/>
                    </a:lnTo>
                    <a:lnTo>
                      <a:pt x="12" y="157"/>
                    </a:lnTo>
                    <a:lnTo>
                      <a:pt x="10" y="161"/>
                    </a:lnTo>
                    <a:lnTo>
                      <a:pt x="10" y="167"/>
                    </a:lnTo>
                    <a:lnTo>
                      <a:pt x="9" y="171"/>
                    </a:lnTo>
                    <a:lnTo>
                      <a:pt x="7" y="177"/>
                    </a:lnTo>
                    <a:lnTo>
                      <a:pt x="6" y="181"/>
                    </a:lnTo>
                    <a:lnTo>
                      <a:pt x="6" y="186"/>
                    </a:lnTo>
                    <a:lnTo>
                      <a:pt x="5" y="191"/>
                    </a:lnTo>
                    <a:lnTo>
                      <a:pt x="5" y="197"/>
                    </a:lnTo>
                    <a:lnTo>
                      <a:pt x="4" y="202"/>
                    </a:lnTo>
                    <a:lnTo>
                      <a:pt x="3" y="206"/>
                    </a:lnTo>
                    <a:lnTo>
                      <a:pt x="2" y="212"/>
                    </a:lnTo>
                    <a:lnTo>
                      <a:pt x="2" y="217"/>
                    </a:lnTo>
                    <a:lnTo>
                      <a:pt x="2" y="223"/>
                    </a:lnTo>
                    <a:lnTo>
                      <a:pt x="1" y="229"/>
                    </a:lnTo>
                    <a:lnTo>
                      <a:pt x="1" y="234"/>
                    </a:lnTo>
                    <a:lnTo>
                      <a:pt x="1" y="241"/>
                    </a:lnTo>
                    <a:lnTo>
                      <a:pt x="0" y="246"/>
                    </a:lnTo>
                    <a:lnTo>
                      <a:pt x="0" y="252"/>
                    </a:lnTo>
                    <a:lnTo>
                      <a:pt x="0" y="257"/>
                    </a:lnTo>
                    <a:lnTo>
                      <a:pt x="0" y="264"/>
                    </a:lnTo>
                    <a:lnTo>
                      <a:pt x="0" y="269"/>
                    </a:lnTo>
                    <a:lnTo>
                      <a:pt x="0" y="276"/>
                    </a:lnTo>
                    <a:lnTo>
                      <a:pt x="1" y="281"/>
                    </a:lnTo>
                    <a:lnTo>
                      <a:pt x="1" y="288"/>
                    </a:lnTo>
                    <a:lnTo>
                      <a:pt x="1" y="294"/>
                    </a:lnTo>
                    <a:lnTo>
                      <a:pt x="1" y="300"/>
                    </a:lnTo>
                    <a:lnTo>
                      <a:pt x="2" y="306"/>
                    </a:lnTo>
                    <a:lnTo>
                      <a:pt x="2" y="312"/>
                    </a:lnTo>
                    <a:lnTo>
                      <a:pt x="2" y="318"/>
                    </a:lnTo>
                    <a:lnTo>
                      <a:pt x="3" y="324"/>
                    </a:lnTo>
                    <a:lnTo>
                      <a:pt x="3" y="330"/>
                    </a:lnTo>
                    <a:lnTo>
                      <a:pt x="4" y="336"/>
                    </a:lnTo>
                    <a:lnTo>
                      <a:pt x="4" y="342"/>
                    </a:lnTo>
                    <a:lnTo>
                      <a:pt x="5" y="347"/>
                    </a:lnTo>
                    <a:lnTo>
                      <a:pt x="6" y="353"/>
                    </a:lnTo>
                    <a:lnTo>
                      <a:pt x="6" y="360"/>
                    </a:lnTo>
                    <a:lnTo>
                      <a:pt x="7" y="365"/>
                    </a:lnTo>
                    <a:lnTo>
                      <a:pt x="9" y="372"/>
                    </a:lnTo>
                    <a:lnTo>
                      <a:pt x="10" y="377"/>
                    </a:lnTo>
                    <a:lnTo>
                      <a:pt x="11" y="384"/>
                    </a:lnTo>
                    <a:lnTo>
                      <a:pt x="12" y="389"/>
                    </a:lnTo>
                    <a:lnTo>
                      <a:pt x="12" y="395"/>
                    </a:lnTo>
                    <a:lnTo>
                      <a:pt x="13" y="400"/>
                    </a:lnTo>
                    <a:lnTo>
                      <a:pt x="14" y="406"/>
                    </a:lnTo>
                    <a:lnTo>
                      <a:pt x="15" y="411"/>
                    </a:lnTo>
                    <a:lnTo>
                      <a:pt x="16" y="417"/>
                    </a:lnTo>
                    <a:lnTo>
                      <a:pt x="17" y="422"/>
                    </a:lnTo>
                    <a:lnTo>
                      <a:pt x="18" y="428"/>
                    </a:lnTo>
                    <a:lnTo>
                      <a:pt x="20" y="433"/>
                    </a:lnTo>
                    <a:lnTo>
                      <a:pt x="21" y="438"/>
                    </a:lnTo>
                    <a:lnTo>
                      <a:pt x="22" y="443"/>
                    </a:lnTo>
                    <a:lnTo>
                      <a:pt x="23" y="449"/>
                    </a:lnTo>
                    <a:lnTo>
                      <a:pt x="24" y="454"/>
                    </a:lnTo>
                    <a:lnTo>
                      <a:pt x="25" y="459"/>
                    </a:lnTo>
                    <a:lnTo>
                      <a:pt x="27" y="463"/>
                    </a:lnTo>
                    <a:lnTo>
                      <a:pt x="28" y="469"/>
                    </a:lnTo>
                    <a:lnTo>
                      <a:pt x="29" y="473"/>
                    </a:lnTo>
                    <a:lnTo>
                      <a:pt x="29" y="477"/>
                    </a:lnTo>
                    <a:lnTo>
                      <a:pt x="31" y="482"/>
                    </a:lnTo>
                    <a:lnTo>
                      <a:pt x="32" y="486"/>
                    </a:lnTo>
                    <a:lnTo>
                      <a:pt x="33" y="491"/>
                    </a:lnTo>
                    <a:lnTo>
                      <a:pt x="34" y="495"/>
                    </a:lnTo>
                    <a:lnTo>
                      <a:pt x="35" y="499"/>
                    </a:lnTo>
                    <a:lnTo>
                      <a:pt x="36" y="504"/>
                    </a:lnTo>
                    <a:lnTo>
                      <a:pt x="37" y="507"/>
                    </a:lnTo>
                    <a:lnTo>
                      <a:pt x="38" y="511"/>
                    </a:lnTo>
                    <a:lnTo>
                      <a:pt x="39" y="514"/>
                    </a:lnTo>
                    <a:lnTo>
                      <a:pt x="40" y="518"/>
                    </a:lnTo>
                    <a:lnTo>
                      <a:pt x="40" y="520"/>
                    </a:lnTo>
                    <a:lnTo>
                      <a:pt x="42" y="524"/>
                    </a:lnTo>
                    <a:lnTo>
                      <a:pt x="43" y="527"/>
                    </a:lnTo>
                    <a:lnTo>
                      <a:pt x="44" y="530"/>
                    </a:lnTo>
                    <a:lnTo>
                      <a:pt x="45" y="533"/>
                    </a:lnTo>
                    <a:lnTo>
                      <a:pt x="46" y="535"/>
                    </a:lnTo>
                    <a:lnTo>
                      <a:pt x="46" y="537"/>
                    </a:lnTo>
                    <a:lnTo>
                      <a:pt x="47" y="540"/>
                    </a:lnTo>
                    <a:lnTo>
                      <a:pt x="48" y="544"/>
                    </a:lnTo>
                    <a:lnTo>
                      <a:pt x="49" y="548"/>
                    </a:lnTo>
                    <a:lnTo>
                      <a:pt x="50" y="550"/>
                    </a:lnTo>
                    <a:lnTo>
                      <a:pt x="50" y="552"/>
                    </a:lnTo>
                    <a:lnTo>
                      <a:pt x="51" y="553"/>
                    </a:lnTo>
                    <a:lnTo>
                      <a:pt x="51" y="555"/>
                    </a:lnTo>
                    <a:lnTo>
                      <a:pt x="51" y="556"/>
                    </a:lnTo>
                    <a:lnTo>
                      <a:pt x="53" y="559"/>
                    </a:lnTo>
                    <a:lnTo>
                      <a:pt x="53" y="562"/>
                    </a:lnTo>
                    <a:lnTo>
                      <a:pt x="53" y="564"/>
                    </a:lnTo>
                    <a:lnTo>
                      <a:pt x="53" y="567"/>
                    </a:lnTo>
                    <a:lnTo>
                      <a:pt x="54" y="569"/>
                    </a:lnTo>
                    <a:lnTo>
                      <a:pt x="54" y="572"/>
                    </a:lnTo>
                    <a:lnTo>
                      <a:pt x="55" y="576"/>
                    </a:lnTo>
                    <a:lnTo>
                      <a:pt x="55" y="579"/>
                    </a:lnTo>
                    <a:lnTo>
                      <a:pt x="56" y="582"/>
                    </a:lnTo>
                    <a:lnTo>
                      <a:pt x="57" y="587"/>
                    </a:lnTo>
                    <a:lnTo>
                      <a:pt x="57" y="590"/>
                    </a:lnTo>
                    <a:lnTo>
                      <a:pt x="57" y="594"/>
                    </a:lnTo>
                    <a:lnTo>
                      <a:pt x="58" y="599"/>
                    </a:lnTo>
                    <a:lnTo>
                      <a:pt x="59" y="603"/>
                    </a:lnTo>
                    <a:lnTo>
                      <a:pt x="59" y="606"/>
                    </a:lnTo>
                    <a:lnTo>
                      <a:pt x="60" y="612"/>
                    </a:lnTo>
                    <a:lnTo>
                      <a:pt x="60" y="616"/>
                    </a:lnTo>
                    <a:lnTo>
                      <a:pt x="61" y="622"/>
                    </a:lnTo>
                    <a:lnTo>
                      <a:pt x="62" y="626"/>
                    </a:lnTo>
                    <a:lnTo>
                      <a:pt x="64" y="632"/>
                    </a:lnTo>
                    <a:lnTo>
                      <a:pt x="64" y="637"/>
                    </a:lnTo>
                    <a:lnTo>
                      <a:pt x="66" y="643"/>
                    </a:lnTo>
                    <a:lnTo>
                      <a:pt x="66" y="648"/>
                    </a:lnTo>
                    <a:lnTo>
                      <a:pt x="67" y="654"/>
                    </a:lnTo>
                    <a:lnTo>
                      <a:pt x="68" y="660"/>
                    </a:lnTo>
                    <a:lnTo>
                      <a:pt x="70" y="666"/>
                    </a:lnTo>
                    <a:lnTo>
                      <a:pt x="70" y="671"/>
                    </a:lnTo>
                    <a:lnTo>
                      <a:pt x="71" y="678"/>
                    </a:lnTo>
                    <a:lnTo>
                      <a:pt x="72" y="683"/>
                    </a:lnTo>
                    <a:lnTo>
                      <a:pt x="73" y="690"/>
                    </a:lnTo>
                    <a:lnTo>
                      <a:pt x="75" y="696"/>
                    </a:lnTo>
                    <a:lnTo>
                      <a:pt x="76" y="702"/>
                    </a:lnTo>
                    <a:lnTo>
                      <a:pt x="78" y="709"/>
                    </a:lnTo>
                    <a:lnTo>
                      <a:pt x="79" y="715"/>
                    </a:lnTo>
                    <a:lnTo>
                      <a:pt x="79" y="721"/>
                    </a:lnTo>
                    <a:lnTo>
                      <a:pt x="81" y="728"/>
                    </a:lnTo>
                    <a:lnTo>
                      <a:pt x="82" y="734"/>
                    </a:lnTo>
                    <a:lnTo>
                      <a:pt x="83" y="741"/>
                    </a:lnTo>
                    <a:lnTo>
                      <a:pt x="84" y="746"/>
                    </a:lnTo>
                    <a:lnTo>
                      <a:pt x="87" y="753"/>
                    </a:lnTo>
                    <a:lnTo>
                      <a:pt x="88" y="759"/>
                    </a:lnTo>
                    <a:lnTo>
                      <a:pt x="89" y="766"/>
                    </a:lnTo>
                    <a:lnTo>
                      <a:pt x="91" y="773"/>
                    </a:lnTo>
                    <a:lnTo>
                      <a:pt x="92" y="778"/>
                    </a:lnTo>
                    <a:lnTo>
                      <a:pt x="93" y="785"/>
                    </a:lnTo>
                    <a:lnTo>
                      <a:pt x="94" y="791"/>
                    </a:lnTo>
                    <a:lnTo>
                      <a:pt x="95" y="797"/>
                    </a:lnTo>
                    <a:lnTo>
                      <a:pt x="98" y="804"/>
                    </a:lnTo>
                    <a:lnTo>
                      <a:pt x="99" y="810"/>
                    </a:lnTo>
                    <a:lnTo>
                      <a:pt x="100" y="816"/>
                    </a:lnTo>
                    <a:lnTo>
                      <a:pt x="102" y="821"/>
                    </a:lnTo>
                    <a:lnTo>
                      <a:pt x="103" y="828"/>
                    </a:lnTo>
                    <a:lnTo>
                      <a:pt x="104" y="833"/>
                    </a:lnTo>
                    <a:lnTo>
                      <a:pt x="106" y="839"/>
                    </a:lnTo>
                    <a:lnTo>
                      <a:pt x="107" y="844"/>
                    </a:lnTo>
                    <a:lnTo>
                      <a:pt x="110" y="850"/>
                    </a:lnTo>
                    <a:lnTo>
                      <a:pt x="111" y="855"/>
                    </a:lnTo>
                    <a:lnTo>
                      <a:pt x="113" y="861"/>
                    </a:lnTo>
                    <a:lnTo>
                      <a:pt x="114" y="865"/>
                    </a:lnTo>
                    <a:lnTo>
                      <a:pt x="115" y="871"/>
                    </a:lnTo>
                    <a:lnTo>
                      <a:pt x="116" y="875"/>
                    </a:lnTo>
                    <a:lnTo>
                      <a:pt x="118" y="881"/>
                    </a:lnTo>
                    <a:lnTo>
                      <a:pt x="120" y="884"/>
                    </a:lnTo>
                    <a:lnTo>
                      <a:pt x="121" y="888"/>
                    </a:lnTo>
                    <a:lnTo>
                      <a:pt x="122" y="893"/>
                    </a:lnTo>
                    <a:lnTo>
                      <a:pt x="123" y="897"/>
                    </a:lnTo>
                    <a:lnTo>
                      <a:pt x="124" y="900"/>
                    </a:lnTo>
                    <a:lnTo>
                      <a:pt x="125" y="904"/>
                    </a:lnTo>
                    <a:lnTo>
                      <a:pt x="127" y="908"/>
                    </a:lnTo>
                    <a:lnTo>
                      <a:pt x="128" y="911"/>
                    </a:lnTo>
                    <a:lnTo>
                      <a:pt x="129" y="915"/>
                    </a:lnTo>
                    <a:lnTo>
                      <a:pt x="131" y="918"/>
                    </a:lnTo>
                    <a:lnTo>
                      <a:pt x="132" y="921"/>
                    </a:lnTo>
                    <a:lnTo>
                      <a:pt x="134" y="925"/>
                    </a:lnTo>
                    <a:lnTo>
                      <a:pt x="134" y="927"/>
                    </a:lnTo>
                    <a:lnTo>
                      <a:pt x="136" y="930"/>
                    </a:lnTo>
                    <a:lnTo>
                      <a:pt x="136" y="932"/>
                    </a:lnTo>
                    <a:lnTo>
                      <a:pt x="138" y="936"/>
                    </a:lnTo>
                    <a:lnTo>
                      <a:pt x="138" y="938"/>
                    </a:lnTo>
                    <a:lnTo>
                      <a:pt x="140" y="940"/>
                    </a:lnTo>
                    <a:lnTo>
                      <a:pt x="142" y="943"/>
                    </a:lnTo>
                    <a:lnTo>
                      <a:pt x="143" y="946"/>
                    </a:lnTo>
                    <a:lnTo>
                      <a:pt x="145" y="950"/>
                    </a:lnTo>
                    <a:lnTo>
                      <a:pt x="147" y="954"/>
                    </a:lnTo>
                    <a:lnTo>
                      <a:pt x="149" y="959"/>
                    </a:lnTo>
                    <a:lnTo>
                      <a:pt x="153" y="963"/>
                    </a:lnTo>
                    <a:lnTo>
                      <a:pt x="154" y="968"/>
                    </a:lnTo>
                    <a:lnTo>
                      <a:pt x="156" y="971"/>
                    </a:lnTo>
                    <a:lnTo>
                      <a:pt x="158" y="974"/>
                    </a:lnTo>
                    <a:lnTo>
                      <a:pt x="160" y="979"/>
                    </a:lnTo>
                    <a:lnTo>
                      <a:pt x="162" y="983"/>
                    </a:lnTo>
                    <a:lnTo>
                      <a:pt x="165" y="986"/>
                    </a:lnTo>
                    <a:lnTo>
                      <a:pt x="166" y="991"/>
                    </a:lnTo>
                    <a:lnTo>
                      <a:pt x="169" y="995"/>
                    </a:lnTo>
                    <a:lnTo>
                      <a:pt x="170" y="1000"/>
                    </a:lnTo>
                    <a:lnTo>
                      <a:pt x="173" y="1004"/>
                    </a:lnTo>
                    <a:lnTo>
                      <a:pt x="175" y="1006"/>
                    </a:lnTo>
                    <a:lnTo>
                      <a:pt x="175" y="1010"/>
                    </a:lnTo>
                    <a:lnTo>
                      <a:pt x="177" y="1012"/>
                    </a:lnTo>
                    <a:lnTo>
                      <a:pt x="178" y="1014"/>
                    </a:lnTo>
                    <a:lnTo>
                      <a:pt x="179" y="1017"/>
                    </a:lnTo>
                    <a:lnTo>
                      <a:pt x="180" y="1019"/>
                    </a:lnTo>
                    <a:lnTo>
                      <a:pt x="181" y="1023"/>
                    </a:lnTo>
                    <a:lnTo>
                      <a:pt x="182" y="1026"/>
                    </a:lnTo>
                    <a:lnTo>
                      <a:pt x="183" y="1029"/>
                    </a:lnTo>
                    <a:lnTo>
                      <a:pt x="184" y="1033"/>
                    </a:lnTo>
                    <a:lnTo>
                      <a:pt x="187" y="1036"/>
                    </a:lnTo>
                    <a:lnTo>
                      <a:pt x="188" y="1039"/>
                    </a:lnTo>
                    <a:lnTo>
                      <a:pt x="189" y="1043"/>
                    </a:lnTo>
                    <a:lnTo>
                      <a:pt x="189" y="1046"/>
                    </a:lnTo>
                    <a:lnTo>
                      <a:pt x="190" y="1050"/>
                    </a:lnTo>
                    <a:lnTo>
                      <a:pt x="191" y="1054"/>
                    </a:lnTo>
                    <a:lnTo>
                      <a:pt x="192" y="1057"/>
                    </a:lnTo>
                    <a:lnTo>
                      <a:pt x="193" y="1060"/>
                    </a:lnTo>
                    <a:lnTo>
                      <a:pt x="194" y="1064"/>
                    </a:lnTo>
                    <a:lnTo>
                      <a:pt x="195" y="1068"/>
                    </a:lnTo>
                    <a:lnTo>
                      <a:pt x="195" y="1071"/>
                    </a:lnTo>
                    <a:lnTo>
                      <a:pt x="197" y="1075"/>
                    </a:lnTo>
                    <a:lnTo>
                      <a:pt x="198" y="1078"/>
                    </a:lnTo>
                    <a:lnTo>
                      <a:pt x="199" y="1081"/>
                    </a:lnTo>
                    <a:lnTo>
                      <a:pt x="199" y="1084"/>
                    </a:lnTo>
                    <a:lnTo>
                      <a:pt x="200" y="1088"/>
                    </a:lnTo>
                    <a:lnTo>
                      <a:pt x="201" y="1091"/>
                    </a:lnTo>
                    <a:lnTo>
                      <a:pt x="202" y="1094"/>
                    </a:lnTo>
                    <a:lnTo>
                      <a:pt x="202" y="1097"/>
                    </a:lnTo>
                    <a:lnTo>
                      <a:pt x="202" y="1100"/>
                    </a:lnTo>
                    <a:lnTo>
                      <a:pt x="203" y="1103"/>
                    </a:lnTo>
                    <a:lnTo>
                      <a:pt x="204" y="1106"/>
                    </a:lnTo>
                    <a:lnTo>
                      <a:pt x="204" y="1109"/>
                    </a:lnTo>
                    <a:lnTo>
                      <a:pt x="204" y="1112"/>
                    </a:lnTo>
                    <a:lnTo>
                      <a:pt x="204" y="1115"/>
                    </a:lnTo>
                    <a:lnTo>
                      <a:pt x="205" y="1119"/>
                    </a:lnTo>
                    <a:lnTo>
                      <a:pt x="205" y="1121"/>
                    </a:lnTo>
                    <a:lnTo>
                      <a:pt x="206" y="1124"/>
                    </a:lnTo>
                    <a:lnTo>
                      <a:pt x="206" y="1126"/>
                    </a:lnTo>
                    <a:lnTo>
                      <a:pt x="206" y="1130"/>
                    </a:lnTo>
                    <a:lnTo>
                      <a:pt x="208" y="1132"/>
                    </a:lnTo>
                    <a:lnTo>
                      <a:pt x="208" y="1135"/>
                    </a:lnTo>
                    <a:lnTo>
                      <a:pt x="209" y="1137"/>
                    </a:lnTo>
                    <a:lnTo>
                      <a:pt x="209" y="1141"/>
                    </a:lnTo>
                    <a:lnTo>
                      <a:pt x="209" y="1145"/>
                    </a:lnTo>
                    <a:lnTo>
                      <a:pt x="209" y="1149"/>
                    </a:lnTo>
                    <a:lnTo>
                      <a:pt x="210" y="1154"/>
                    </a:lnTo>
                    <a:lnTo>
                      <a:pt x="210" y="1158"/>
                    </a:lnTo>
                    <a:lnTo>
                      <a:pt x="210" y="1162"/>
                    </a:lnTo>
                    <a:lnTo>
                      <a:pt x="210" y="1165"/>
                    </a:lnTo>
                    <a:lnTo>
                      <a:pt x="210" y="1168"/>
                    </a:lnTo>
                    <a:lnTo>
                      <a:pt x="211" y="1171"/>
                    </a:lnTo>
                    <a:lnTo>
                      <a:pt x="211" y="1174"/>
                    </a:lnTo>
                    <a:lnTo>
                      <a:pt x="211" y="1177"/>
                    </a:lnTo>
                    <a:lnTo>
                      <a:pt x="211" y="1178"/>
                    </a:lnTo>
                    <a:lnTo>
                      <a:pt x="211" y="1180"/>
                    </a:lnTo>
                    <a:lnTo>
                      <a:pt x="211" y="1182"/>
                    </a:lnTo>
                    <a:lnTo>
                      <a:pt x="211" y="1184"/>
                    </a:lnTo>
                    <a:lnTo>
                      <a:pt x="202" y="1242"/>
                    </a:lnTo>
                    <a:lnTo>
                      <a:pt x="145" y="1247"/>
                    </a:lnTo>
                    <a:lnTo>
                      <a:pt x="129" y="1276"/>
                    </a:lnTo>
                    <a:lnTo>
                      <a:pt x="361" y="1390"/>
                    </a:lnTo>
                    <a:lnTo>
                      <a:pt x="361" y="1388"/>
                    </a:lnTo>
                    <a:lnTo>
                      <a:pt x="361" y="1385"/>
                    </a:lnTo>
                    <a:lnTo>
                      <a:pt x="363" y="1382"/>
                    </a:lnTo>
                    <a:lnTo>
                      <a:pt x="364" y="1380"/>
                    </a:lnTo>
                    <a:lnTo>
                      <a:pt x="364" y="1376"/>
                    </a:lnTo>
                    <a:lnTo>
                      <a:pt x="365" y="1373"/>
                    </a:lnTo>
                    <a:lnTo>
                      <a:pt x="366" y="1369"/>
                    </a:lnTo>
                    <a:lnTo>
                      <a:pt x="367" y="1365"/>
                    </a:lnTo>
                    <a:lnTo>
                      <a:pt x="368" y="1360"/>
                    </a:lnTo>
                    <a:lnTo>
                      <a:pt x="369" y="1355"/>
                    </a:lnTo>
                    <a:lnTo>
                      <a:pt x="369" y="1353"/>
                    </a:lnTo>
                    <a:lnTo>
                      <a:pt x="370" y="1350"/>
                    </a:lnTo>
                    <a:lnTo>
                      <a:pt x="370" y="1348"/>
                    </a:lnTo>
                    <a:lnTo>
                      <a:pt x="371" y="1346"/>
                    </a:lnTo>
                    <a:lnTo>
                      <a:pt x="371" y="1342"/>
                    </a:lnTo>
                    <a:lnTo>
                      <a:pt x="372" y="1340"/>
                    </a:lnTo>
                    <a:lnTo>
                      <a:pt x="374" y="1337"/>
                    </a:lnTo>
                    <a:lnTo>
                      <a:pt x="374" y="1335"/>
                    </a:lnTo>
                    <a:lnTo>
                      <a:pt x="374" y="1331"/>
                    </a:lnTo>
                    <a:lnTo>
                      <a:pt x="375" y="1328"/>
                    </a:lnTo>
                    <a:lnTo>
                      <a:pt x="375" y="1325"/>
                    </a:lnTo>
                    <a:lnTo>
                      <a:pt x="376" y="1321"/>
                    </a:lnTo>
                    <a:lnTo>
                      <a:pt x="376" y="1319"/>
                    </a:lnTo>
                    <a:lnTo>
                      <a:pt x="377" y="1316"/>
                    </a:lnTo>
                    <a:lnTo>
                      <a:pt x="377" y="1312"/>
                    </a:lnTo>
                    <a:lnTo>
                      <a:pt x="378" y="1309"/>
                    </a:lnTo>
                    <a:lnTo>
                      <a:pt x="378" y="1306"/>
                    </a:lnTo>
                    <a:lnTo>
                      <a:pt x="378" y="1303"/>
                    </a:lnTo>
                    <a:lnTo>
                      <a:pt x="379" y="1300"/>
                    </a:lnTo>
                    <a:lnTo>
                      <a:pt x="379" y="1297"/>
                    </a:lnTo>
                    <a:lnTo>
                      <a:pt x="380" y="1294"/>
                    </a:lnTo>
                    <a:lnTo>
                      <a:pt x="380" y="1290"/>
                    </a:lnTo>
                    <a:lnTo>
                      <a:pt x="380" y="1287"/>
                    </a:lnTo>
                    <a:lnTo>
                      <a:pt x="381" y="1285"/>
                    </a:lnTo>
                    <a:lnTo>
                      <a:pt x="381" y="1281"/>
                    </a:lnTo>
                    <a:lnTo>
                      <a:pt x="381" y="1277"/>
                    </a:lnTo>
                    <a:lnTo>
                      <a:pt x="381" y="1275"/>
                    </a:lnTo>
                    <a:lnTo>
                      <a:pt x="382" y="1272"/>
                    </a:lnTo>
                    <a:lnTo>
                      <a:pt x="382" y="1268"/>
                    </a:lnTo>
                    <a:lnTo>
                      <a:pt x="382" y="1265"/>
                    </a:lnTo>
                    <a:lnTo>
                      <a:pt x="382" y="1262"/>
                    </a:lnTo>
                    <a:lnTo>
                      <a:pt x="382" y="1260"/>
                    </a:lnTo>
                    <a:lnTo>
                      <a:pt x="382" y="1256"/>
                    </a:lnTo>
                    <a:lnTo>
                      <a:pt x="382" y="1253"/>
                    </a:lnTo>
                    <a:lnTo>
                      <a:pt x="382" y="1251"/>
                    </a:lnTo>
                    <a:lnTo>
                      <a:pt x="382" y="1247"/>
                    </a:lnTo>
                    <a:lnTo>
                      <a:pt x="381" y="1245"/>
                    </a:lnTo>
                    <a:lnTo>
                      <a:pt x="381" y="1242"/>
                    </a:lnTo>
                    <a:lnTo>
                      <a:pt x="381" y="1240"/>
                    </a:lnTo>
                    <a:lnTo>
                      <a:pt x="381" y="1238"/>
                    </a:lnTo>
                    <a:lnTo>
                      <a:pt x="380" y="1234"/>
                    </a:lnTo>
                    <a:lnTo>
                      <a:pt x="380" y="1232"/>
                    </a:lnTo>
                    <a:lnTo>
                      <a:pt x="380" y="1229"/>
                    </a:lnTo>
                    <a:lnTo>
                      <a:pt x="380" y="1228"/>
                    </a:lnTo>
                    <a:lnTo>
                      <a:pt x="379" y="1223"/>
                    </a:lnTo>
                    <a:lnTo>
                      <a:pt x="378" y="1219"/>
                    </a:lnTo>
                    <a:lnTo>
                      <a:pt x="378" y="1216"/>
                    </a:lnTo>
                    <a:lnTo>
                      <a:pt x="377" y="1211"/>
                    </a:lnTo>
                    <a:lnTo>
                      <a:pt x="377" y="1208"/>
                    </a:lnTo>
                    <a:lnTo>
                      <a:pt x="377" y="1206"/>
                    </a:lnTo>
                    <a:lnTo>
                      <a:pt x="377" y="1202"/>
                    </a:lnTo>
                    <a:lnTo>
                      <a:pt x="376" y="1199"/>
                    </a:lnTo>
                    <a:lnTo>
                      <a:pt x="376" y="1196"/>
                    </a:lnTo>
                    <a:lnTo>
                      <a:pt x="376" y="1194"/>
                    </a:lnTo>
                    <a:lnTo>
                      <a:pt x="376" y="1190"/>
                    </a:lnTo>
                    <a:lnTo>
                      <a:pt x="376" y="1188"/>
                    </a:lnTo>
                    <a:lnTo>
                      <a:pt x="376" y="1185"/>
                    </a:lnTo>
                    <a:lnTo>
                      <a:pt x="376" y="1181"/>
                    </a:lnTo>
                    <a:lnTo>
                      <a:pt x="375" y="1178"/>
                    </a:lnTo>
                    <a:lnTo>
                      <a:pt x="375" y="1175"/>
                    </a:lnTo>
                    <a:lnTo>
                      <a:pt x="374" y="1171"/>
                    </a:lnTo>
                    <a:lnTo>
                      <a:pt x="374" y="1167"/>
                    </a:lnTo>
                    <a:lnTo>
                      <a:pt x="374" y="1163"/>
                    </a:lnTo>
                    <a:lnTo>
                      <a:pt x="374" y="1158"/>
                    </a:lnTo>
                    <a:lnTo>
                      <a:pt x="372" y="1154"/>
                    </a:lnTo>
                    <a:lnTo>
                      <a:pt x="372" y="1149"/>
                    </a:lnTo>
                    <a:lnTo>
                      <a:pt x="372" y="1146"/>
                    </a:lnTo>
                    <a:lnTo>
                      <a:pt x="371" y="1144"/>
                    </a:lnTo>
                    <a:lnTo>
                      <a:pt x="371" y="1141"/>
                    </a:lnTo>
                    <a:lnTo>
                      <a:pt x="371" y="1137"/>
                    </a:lnTo>
                    <a:lnTo>
                      <a:pt x="371" y="1134"/>
                    </a:lnTo>
                    <a:lnTo>
                      <a:pt x="370" y="1131"/>
                    </a:lnTo>
                    <a:lnTo>
                      <a:pt x="370" y="1127"/>
                    </a:lnTo>
                    <a:lnTo>
                      <a:pt x="370" y="1124"/>
                    </a:lnTo>
                    <a:lnTo>
                      <a:pt x="370" y="1121"/>
                    </a:lnTo>
                    <a:lnTo>
                      <a:pt x="370" y="1117"/>
                    </a:lnTo>
                    <a:lnTo>
                      <a:pt x="369" y="1113"/>
                    </a:lnTo>
                    <a:lnTo>
                      <a:pt x="369" y="1109"/>
                    </a:lnTo>
                    <a:lnTo>
                      <a:pt x="369" y="1104"/>
                    </a:lnTo>
                    <a:lnTo>
                      <a:pt x="368" y="1101"/>
                    </a:lnTo>
                    <a:lnTo>
                      <a:pt x="368" y="1097"/>
                    </a:lnTo>
                    <a:lnTo>
                      <a:pt x="368" y="1092"/>
                    </a:lnTo>
                    <a:lnTo>
                      <a:pt x="367" y="1087"/>
                    </a:lnTo>
                    <a:lnTo>
                      <a:pt x="367" y="1081"/>
                    </a:lnTo>
                    <a:lnTo>
                      <a:pt x="366" y="1077"/>
                    </a:lnTo>
                    <a:lnTo>
                      <a:pt x="366" y="1071"/>
                    </a:lnTo>
                    <a:lnTo>
                      <a:pt x="365" y="1067"/>
                    </a:lnTo>
                    <a:lnTo>
                      <a:pt x="364" y="1061"/>
                    </a:lnTo>
                    <a:lnTo>
                      <a:pt x="363" y="1056"/>
                    </a:lnTo>
                    <a:lnTo>
                      <a:pt x="363" y="1051"/>
                    </a:lnTo>
                    <a:lnTo>
                      <a:pt x="361" y="1046"/>
                    </a:lnTo>
                    <a:lnTo>
                      <a:pt x="360" y="1040"/>
                    </a:lnTo>
                    <a:lnTo>
                      <a:pt x="359" y="1035"/>
                    </a:lnTo>
                    <a:lnTo>
                      <a:pt x="358" y="1029"/>
                    </a:lnTo>
                    <a:lnTo>
                      <a:pt x="357" y="1025"/>
                    </a:lnTo>
                    <a:lnTo>
                      <a:pt x="357" y="1019"/>
                    </a:lnTo>
                    <a:lnTo>
                      <a:pt x="356" y="1014"/>
                    </a:lnTo>
                    <a:lnTo>
                      <a:pt x="355" y="1008"/>
                    </a:lnTo>
                    <a:lnTo>
                      <a:pt x="354" y="1003"/>
                    </a:lnTo>
                    <a:lnTo>
                      <a:pt x="353" y="997"/>
                    </a:lnTo>
                    <a:lnTo>
                      <a:pt x="350" y="992"/>
                    </a:lnTo>
                    <a:lnTo>
                      <a:pt x="350" y="986"/>
                    </a:lnTo>
                    <a:lnTo>
                      <a:pt x="348" y="981"/>
                    </a:lnTo>
                    <a:lnTo>
                      <a:pt x="347" y="975"/>
                    </a:lnTo>
                    <a:lnTo>
                      <a:pt x="346" y="970"/>
                    </a:lnTo>
                    <a:lnTo>
                      <a:pt x="345" y="964"/>
                    </a:lnTo>
                    <a:lnTo>
                      <a:pt x="344" y="959"/>
                    </a:lnTo>
                    <a:lnTo>
                      <a:pt x="343" y="952"/>
                    </a:lnTo>
                    <a:lnTo>
                      <a:pt x="342" y="947"/>
                    </a:lnTo>
                    <a:lnTo>
                      <a:pt x="341" y="941"/>
                    </a:lnTo>
                    <a:lnTo>
                      <a:pt x="338" y="936"/>
                    </a:lnTo>
                    <a:lnTo>
                      <a:pt x="337" y="930"/>
                    </a:lnTo>
                    <a:lnTo>
                      <a:pt x="336" y="925"/>
                    </a:lnTo>
                    <a:lnTo>
                      <a:pt x="335" y="919"/>
                    </a:lnTo>
                    <a:lnTo>
                      <a:pt x="334" y="914"/>
                    </a:lnTo>
                    <a:lnTo>
                      <a:pt x="333" y="908"/>
                    </a:lnTo>
                    <a:lnTo>
                      <a:pt x="332" y="902"/>
                    </a:lnTo>
                    <a:lnTo>
                      <a:pt x="330" y="897"/>
                    </a:lnTo>
                    <a:lnTo>
                      <a:pt x="328" y="891"/>
                    </a:lnTo>
                    <a:lnTo>
                      <a:pt x="327" y="885"/>
                    </a:lnTo>
                    <a:lnTo>
                      <a:pt x="326" y="881"/>
                    </a:lnTo>
                    <a:lnTo>
                      <a:pt x="325" y="875"/>
                    </a:lnTo>
                    <a:lnTo>
                      <a:pt x="324" y="870"/>
                    </a:lnTo>
                    <a:lnTo>
                      <a:pt x="323" y="864"/>
                    </a:lnTo>
                    <a:lnTo>
                      <a:pt x="322" y="859"/>
                    </a:lnTo>
                    <a:lnTo>
                      <a:pt x="321" y="853"/>
                    </a:lnTo>
                    <a:lnTo>
                      <a:pt x="320" y="849"/>
                    </a:lnTo>
                    <a:lnTo>
                      <a:pt x="319" y="843"/>
                    </a:lnTo>
                    <a:lnTo>
                      <a:pt x="319" y="838"/>
                    </a:lnTo>
                    <a:lnTo>
                      <a:pt x="317" y="832"/>
                    </a:lnTo>
                    <a:lnTo>
                      <a:pt x="316" y="828"/>
                    </a:lnTo>
                    <a:lnTo>
                      <a:pt x="315" y="822"/>
                    </a:lnTo>
                    <a:lnTo>
                      <a:pt x="314" y="817"/>
                    </a:lnTo>
                    <a:lnTo>
                      <a:pt x="314" y="812"/>
                    </a:lnTo>
                    <a:lnTo>
                      <a:pt x="313" y="807"/>
                    </a:lnTo>
                    <a:lnTo>
                      <a:pt x="313" y="804"/>
                    </a:lnTo>
                    <a:lnTo>
                      <a:pt x="312" y="798"/>
                    </a:lnTo>
                    <a:lnTo>
                      <a:pt x="312" y="794"/>
                    </a:lnTo>
                    <a:lnTo>
                      <a:pt x="311" y="789"/>
                    </a:lnTo>
                    <a:lnTo>
                      <a:pt x="310" y="785"/>
                    </a:lnTo>
                    <a:lnTo>
                      <a:pt x="310" y="780"/>
                    </a:lnTo>
                    <a:lnTo>
                      <a:pt x="310" y="776"/>
                    </a:lnTo>
                    <a:lnTo>
                      <a:pt x="310" y="772"/>
                    </a:lnTo>
                    <a:lnTo>
                      <a:pt x="310" y="767"/>
                    </a:lnTo>
                    <a:lnTo>
                      <a:pt x="310" y="764"/>
                    </a:lnTo>
                    <a:lnTo>
                      <a:pt x="310" y="759"/>
                    </a:lnTo>
                    <a:lnTo>
                      <a:pt x="310" y="756"/>
                    </a:lnTo>
                    <a:lnTo>
                      <a:pt x="310" y="752"/>
                    </a:lnTo>
                    <a:lnTo>
                      <a:pt x="310" y="748"/>
                    </a:lnTo>
                    <a:lnTo>
                      <a:pt x="310" y="744"/>
                    </a:lnTo>
                    <a:lnTo>
                      <a:pt x="310" y="741"/>
                    </a:lnTo>
                    <a:lnTo>
                      <a:pt x="310" y="737"/>
                    </a:lnTo>
                    <a:lnTo>
                      <a:pt x="310" y="734"/>
                    </a:lnTo>
                    <a:lnTo>
                      <a:pt x="310" y="731"/>
                    </a:lnTo>
                    <a:lnTo>
                      <a:pt x="310" y="728"/>
                    </a:lnTo>
                    <a:lnTo>
                      <a:pt x="310" y="724"/>
                    </a:lnTo>
                    <a:lnTo>
                      <a:pt x="310" y="720"/>
                    </a:lnTo>
                    <a:lnTo>
                      <a:pt x="310" y="718"/>
                    </a:lnTo>
                    <a:lnTo>
                      <a:pt x="310" y="714"/>
                    </a:lnTo>
                    <a:lnTo>
                      <a:pt x="310" y="711"/>
                    </a:lnTo>
                    <a:lnTo>
                      <a:pt x="310" y="709"/>
                    </a:lnTo>
                    <a:lnTo>
                      <a:pt x="310" y="707"/>
                    </a:lnTo>
                    <a:lnTo>
                      <a:pt x="310" y="703"/>
                    </a:lnTo>
                    <a:lnTo>
                      <a:pt x="310" y="700"/>
                    </a:lnTo>
                    <a:lnTo>
                      <a:pt x="310" y="698"/>
                    </a:lnTo>
                    <a:lnTo>
                      <a:pt x="310" y="694"/>
                    </a:lnTo>
                    <a:lnTo>
                      <a:pt x="310" y="692"/>
                    </a:lnTo>
                    <a:lnTo>
                      <a:pt x="310" y="690"/>
                    </a:lnTo>
                    <a:lnTo>
                      <a:pt x="310" y="688"/>
                    </a:lnTo>
                    <a:lnTo>
                      <a:pt x="310" y="686"/>
                    </a:lnTo>
                    <a:lnTo>
                      <a:pt x="310" y="680"/>
                    </a:lnTo>
                    <a:lnTo>
                      <a:pt x="311" y="676"/>
                    </a:lnTo>
                    <a:lnTo>
                      <a:pt x="311" y="671"/>
                    </a:lnTo>
                    <a:lnTo>
                      <a:pt x="312" y="668"/>
                    </a:lnTo>
                    <a:lnTo>
                      <a:pt x="312" y="663"/>
                    </a:lnTo>
                    <a:lnTo>
                      <a:pt x="312" y="658"/>
                    </a:lnTo>
                    <a:lnTo>
                      <a:pt x="312" y="655"/>
                    </a:lnTo>
                    <a:lnTo>
                      <a:pt x="313" y="650"/>
                    </a:lnTo>
                    <a:lnTo>
                      <a:pt x="313" y="647"/>
                    </a:lnTo>
                    <a:lnTo>
                      <a:pt x="313" y="643"/>
                    </a:lnTo>
                    <a:lnTo>
                      <a:pt x="314" y="638"/>
                    </a:lnTo>
                    <a:lnTo>
                      <a:pt x="314" y="635"/>
                    </a:lnTo>
                    <a:lnTo>
                      <a:pt x="315" y="631"/>
                    </a:lnTo>
                    <a:lnTo>
                      <a:pt x="316" y="627"/>
                    </a:lnTo>
                    <a:lnTo>
                      <a:pt x="316" y="623"/>
                    </a:lnTo>
                    <a:lnTo>
                      <a:pt x="317" y="620"/>
                    </a:lnTo>
                    <a:lnTo>
                      <a:pt x="317" y="615"/>
                    </a:lnTo>
                    <a:lnTo>
                      <a:pt x="319" y="612"/>
                    </a:lnTo>
                    <a:lnTo>
                      <a:pt x="319" y="607"/>
                    </a:lnTo>
                    <a:lnTo>
                      <a:pt x="321" y="603"/>
                    </a:lnTo>
                    <a:lnTo>
                      <a:pt x="321" y="599"/>
                    </a:lnTo>
                    <a:lnTo>
                      <a:pt x="321" y="594"/>
                    </a:lnTo>
                    <a:lnTo>
                      <a:pt x="322" y="589"/>
                    </a:lnTo>
                    <a:lnTo>
                      <a:pt x="322" y="585"/>
                    </a:lnTo>
                    <a:lnTo>
                      <a:pt x="322" y="580"/>
                    </a:lnTo>
                    <a:lnTo>
                      <a:pt x="322" y="576"/>
                    </a:lnTo>
                    <a:lnTo>
                      <a:pt x="322" y="571"/>
                    </a:lnTo>
                    <a:lnTo>
                      <a:pt x="322" y="567"/>
                    </a:lnTo>
                    <a:lnTo>
                      <a:pt x="322" y="562"/>
                    </a:lnTo>
                    <a:lnTo>
                      <a:pt x="321" y="557"/>
                    </a:lnTo>
                    <a:lnTo>
                      <a:pt x="321" y="552"/>
                    </a:lnTo>
                    <a:lnTo>
                      <a:pt x="321" y="549"/>
                    </a:lnTo>
                    <a:lnTo>
                      <a:pt x="320" y="545"/>
                    </a:lnTo>
                    <a:lnTo>
                      <a:pt x="319" y="540"/>
                    </a:lnTo>
                    <a:lnTo>
                      <a:pt x="319" y="536"/>
                    </a:lnTo>
                    <a:lnTo>
                      <a:pt x="319" y="533"/>
                    </a:lnTo>
                    <a:lnTo>
                      <a:pt x="317" y="528"/>
                    </a:lnTo>
                    <a:lnTo>
                      <a:pt x="316" y="525"/>
                    </a:lnTo>
                    <a:lnTo>
                      <a:pt x="315" y="520"/>
                    </a:lnTo>
                    <a:lnTo>
                      <a:pt x="315" y="518"/>
                    </a:lnTo>
                    <a:lnTo>
                      <a:pt x="314" y="515"/>
                    </a:lnTo>
                    <a:lnTo>
                      <a:pt x="314" y="512"/>
                    </a:lnTo>
                    <a:lnTo>
                      <a:pt x="313" y="509"/>
                    </a:lnTo>
                    <a:lnTo>
                      <a:pt x="312" y="507"/>
                    </a:lnTo>
                    <a:lnTo>
                      <a:pt x="311" y="503"/>
                    </a:lnTo>
                    <a:lnTo>
                      <a:pt x="310" y="499"/>
                    </a:lnTo>
                    <a:lnTo>
                      <a:pt x="310" y="498"/>
                    </a:lnTo>
                    <a:lnTo>
                      <a:pt x="310" y="497"/>
                    </a:lnTo>
                    <a:lnTo>
                      <a:pt x="408" y="495"/>
                    </a:lnTo>
                    <a:lnTo>
                      <a:pt x="456" y="471"/>
                    </a:lnTo>
                    <a:lnTo>
                      <a:pt x="456" y="470"/>
                    </a:lnTo>
                    <a:lnTo>
                      <a:pt x="456" y="469"/>
                    </a:lnTo>
                    <a:lnTo>
                      <a:pt x="455" y="468"/>
                    </a:lnTo>
                    <a:lnTo>
                      <a:pt x="455" y="465"/>
                    </a:lnTo>
                    <a:lnTo>
                      <a:pt x="454" y="462"/>
                    </a:lnTo>
                    <a:lnTo>
                      <a:pt x="454" y="459"/>
                    </a:lnTo>
                    <a:lnTo>
                      <a:pt x="453" y="454"/>
                    </a:lnTo>
                    <a:lnTo>
                      <a:pt x="453" y="450"/>
                    </a:lnTo>
                    <a:lnTo>
                      <a:pt x="452" y="448"/>
                    </a:lnTo>
                    <a:lnTo>
                      <a:pt x="452" y="446"/>
                    </a:lnTo>
                    <a:lnTo>
                      <a:pt x="450" y="442"/>
                    </a:lnTo>
                    <a:lnTo>
                      <a:pt x="450" y="440"/>
                    </a:lnTo>
                    <a:lnTo>
                      <a:pt x="450" y="437"/>
                    </a:lnTo>
                    <a:lnTo>
                      <a:pt x="449" y="433"/>
                    </a:lnTo>
                    <a:lnTo>
                      <a:pt x="449" y="430"/>
                    </a:lnTo>
                    <a:lnTo>
                      <a:pt x="448" y="428"/>
                    </a:lnTo>
                    <a:lnTo>
                      <a:pt x="448" y="425"/>
                    </a:lnTo>
                    <a:lnTo>
                      <a:pt x="447" y="420"/>
                    </a:lnTo>
                    <a:lnTo>
                      <a:pt x="446" y="417"/>
                    </a:lnTo>
                    <a:lnTo>
                      <a:pt x="446" y="414"/>
                    </a:lnTo>
                    <a:lnTo>
                      <a:pt x="445" y="409"/>
                    </a:lnTo>
                    <a:lnTo>
                      <a:pt x="445" y="406"/>
                    </a:lnTo>
                    <a:lnTo>
                      <a:pt x="444" y="403"/>
                    </a:lnTo>
                    <a:lnTo>
                      <a:pt x="444" y="399"/>
                    </a:lnTo>
                    <a:lnTo>
                      <a:pt x="443" y="395"/>
                    </a:lnTo>
                    <a:lnTo>
                      <a:pt x="442" y="390"/>
                    </a:lnTo>
                    <a:lnTo>
                      <a:pt x="441" y="386"/>
                    </a:lnTo>
                    <a:lnTo>
                      <a:pt x="441" y="383"/>
                    </a:lnTo>
                    <a:lnTo>
                      <a:pt x="439" y="378"/>
                    </a:lnTo>
                    <a:lnTo>
                      <a:pt x="438" y="374"/>
                    </a:lnTo>
                    <a:lnTo>
                      <a:pt x="437" y="370"/>
                    </a:lnTo>
                    <a:lnTo>
                      <a:pt x="437" y="365"/>
                    </a:lnTo>
                    <a:lnTo>
                      <a:pt x="436" y="360"/>
                    </a:lnTo>
                    <a:lnTo>
                      <a:pt x="435" y="356"/>
                    </a:lnTo>
                    <a:lnTo>
                      <a:pt x="434" y="351"/>
                    </a:lnTo>
                    <a:lnTo>
                      <a:pt x="433" y="347"/>
                    </a:lnTo>
                    <a:lnTo>
                      <a:pt x="432" y="342"/>
                    </a:lnTo>
                    <a:lnTo>
                      <a:pt x="431" y="338"/>
                    </a:lnTo>
                    <a:lnTo>
                      <a:pt x="430" y="333"/>
                    </a:lnTo>
                    <a:lnTo>
                      <a:pt x="430" y="329"/>
                    </a:lnTo>
                    <a:lnTo>
                      <a:pt x="427" y="324"/>
                    </a:lnTo>
                    <a:lnTo>
                      <a:pt x="426" y="319"/>
                    </a:lnTo>
                    <a:lnTo>
                      <a:pt x="425" y="314"/>
                    </a:lnTo>
                    <a:lnTo>
                      <a:pt x="424" y="310"/>
                    </a:lnTo>
                    <a:lnTo>
                      <a:pt x="423" y="306"/>
                    </a:lnTo>
                    <a:lnTo>
                      <a:pt x="422" y="301"/>
                    </a:lnTo>
                    <a:lnTo>
                      <a:pt x="421" y="296"/>
                    </a:lnTo>
                    <a:lnTo>
                      <a:pt x="420" y="291"/>
                    </a:lnTo>
                    <a:lnTo>
                      <a:pt x="419" y="286"/>
                    </a:lnTo>
                    <a:lnTo>
                      <a:pt x="417" y="281"/>
                    </a:lnTo>
                    <a:lnTo>
                      <a:pt x="416" y="277"/>
                    </a:lnTo>
                    <a:lnTo>
                      <a:pt x="415" y="273"/>
                    </a:lnTo>
                    <a:lnTo>
                      <a:pt x="414" y="267"/>
                    </a:lnTo>
                    <a:lnTo>
                      <a:pt x="412" y="263"/>
                    </a:lnTo>
                    <a:lnTo>
                      <a:pt x="411" y="258"/>
                    </a:lnTo>
                    <a:lnTo>
                      <a:pt x="410" y="254"/>
                    </a:lnTo>
                    <a:lnTo>
                      <a:pt x="409" y="249"/>
                    </a:lnTo>
                    <a:lnTo>
                      <a:pt x="408" y="245"/>
                    </a:lnTo>
                    <a:lnTo>
                      <a:pt x="405" y="240"/>
                    </a:lnTo>
                    <a:lnTo>
                      <a:pt x="404" y="235"/>
                    </a:lnTo>
                    <a:lnTo>
                      <a:pt x="402" y="231"/>
                    </a:lnTo>
                    <a:lnTo>
                      <a:pt x="401" y="226"/>
                    </a:lnTo>
                    <a:lnTo>
                      <a:pt x="400" y="222"/>
                    </a:lnTo>
                    <a:lnTo>
                      <a:pt x="399" y="217"/>
                    </a:lnTo>
                    <a:lnTo>
                      <a:pt x="397" y="213"/>
                    </a:lnTo>
                    <a:lnTo>
                      <a:pt x="396" y="209"/>
                    </a:lnTo>
                    <a:lnTo>
                      <a:pt x="394" y="204"/>
                    </a:lnTo>
                    <a:lnTo>
                      <a:pt x="393" y="200"/>
                    </a:lnTo>
                    <a:lnTo>
                      <a:pt x="391" y="197"/>
                    </a:lnTo>
                    <a:lnTo>
                      <a:pt x="390" y="192"/>
                    </a:lnTo>
                    <a:lnTo>
                      <a:pt x="389" y="189"/>
                    </a:lnTo>
                    <a:lnTo>
                      <a:pt x="388" y="184"/>
                    </a:lnTo>
                    <a:lnTo>
                      <a:pt x="386" y="180"/>
                    </a:lnTo>
                    <a:lnTo>
                      <a:pt x="385" y="177"/>
                    </a:lnTo>
                    <a:lnTo>
                      <a:pt x="382" y="172"/>
                    </a:lnTo>
                    <a:lnTo>
                      <a:pt x="381" y="168"/>
                    </a:lnTo>
                    <a:lnTo>
                      <a:pt x="380" y="165"/>
                    </a:lnTo>
                    <a:lnTo>
                      <a:pt x="378" y="160"/>
                    </a:lnTo>
                    <a:lnTo>
                      <a:pt x="377" y="157"/>
                    </a:lnTo>
                    <a:lnTo>
                      <a:pt x="376" y="154"/>
                    </a:lnTo>
                    <a:lnTo>
                      <a:pt x="375" y="150"/>
                    </a:lnTo>
                    <a:lnTo>
                      <a:pt x="374" y="147"/>
                    </a:lnTo>
                    <a:lnTo>
                      <a:pt x="371" y="143"/>
                    </a:lnTo>
                    <a:lnTo>
                      <a:pt x="370" y="140"/>
                    </a:lnTo>
                    <a:lnTo>
                      <a:pt x="369" y="137"/>
                    </a:lnTo>
                    <a:lnTo>
                      <a:pt x="368" y="134"/>
                    </a:lnTo>
                    <a:lnTo>
                      <a:pt x="366" y="130"/>
                    </a:lnTo>
                    <a:lnTo>
                      <a:pt x="366" y="128"/>
                    </a:lnTo>
                    <a:lnTo>
                      <a:pt x="364" y="125"/>
                    </a:lnTo>
                    <a:lnTo>
                      <a:pt x="363" y="122"/>
                    </a:lnTo>
                    <a:lnTo>
                      <a:pt x="361" y="119"/>
                    </a:lnTo>
                    <a:lnTo>
                      <a:pt x="360" y="116"/>
                    </a:lnTo>
                    <a:lnTo>
                      <a:pt x="359" y="113"/>
                    </a:lnTo>
                    <a:lnTo>
                      <a:pt x="358" y="111"/>
                    </a:lnTo>
                    <a:lnTo>
                      <a:pt x="357" y="108"/>
                    </a:lnTo>
                    <a:lnTo>
                      <a:pt x="356" y="106"/>
                    </a:lnTo>
                    <a:lnTo>
                      <a:pt x="354" y="101"/>
                    </a:lnTo>
                    <a:lnTo>
                      <a:pt x="352" y="97"/>
                    </a:lnTo>
                    <a:lnTo>
                      <a:pt x="350" y="93"/>
                    </a:lnTo>
                    <a:lnTo>
                      <a:pt x="348" y="90"/>
                    </a:lnTo>
                    <a:lnTo>
                      <a:pt x="347" y="86"/>
                    </a:lnTo>
                    <a:lnTo>
                      <a:pt x="346" y="84"/>
                    </a:lnTo>
                    <a:lnTo>
                      <a:pt x="345" y="81"/>
                    </a:lnTo>
                    <a:lnTo>
                      <a:pt x="344" y="80"/>
                    </a:lnTo>
                    <a:lnTo>
                      <a:pt x="343" y="76"/>
                    </a:lnTo>
                    <a:lnTo>
                      <a:pt x="343" y="76"/>
                    </a:lnTo>
                    <a:lnTo>
                      <a:pt x="342" y="75"/>
                    </a:lnTo>
                    <a:lnTo>
                      <a:pt x="339" y="75"/>
                    </a:lnTo>
                    <a:lnTo>
                      <a:pt x="336" y="73"/>
                    </a:lnTo>
                    <a:lnTo>
                      <a:pt x="332" y="73"/>
                    </a:lnTo>
                    <a:lnTo>
                      <a:pt x="328" y="71"/>
                    </a:lnTo>
                    <a:lnTo>
                      <a:pt x="326" y="71"/>
                    </a:lnTo>
                    <a:lnTo>
                      <a:pt x="323" y="70"/>
                    </a:lnTo>
                    <a:lnTo>
                      <a:pt x="320" y="69"/>
                    </a:lnTo>
                    <a:lnTo>
                      <a:pt x="316" y="68"/>
                    </a:lnTo>
                    <a:lnTo>
                      <a:pt x="313" y="67"/>
                    </a:lnTo>
                    <a:lnTo>
                      <a:pt x="310" y="65"/>
                    </a:lnTo>
                    <a:lnTo>
                      <a:pt x="305" y="64"/>
                    </a:lnTo>
                    <a:lnTo>
                      <a:pt x="301" y="62"/>
                    </a:lnTo>
                    <a:lnTo>
                      <a:pt x="298" y="61"/>
                    </a:lnTo>
                    <a:lnTo>
                      <a:pt x="293" y="60"/>
                    </a:lnTo>
                    <a:lnTo>
                      <a:pt x="289" y="59"/>
                    </a:lnTo>
                    <a:lnTo>
                      <a:pt x="284" y="58"/>
                    </a:lnTo>
                    <a:lnTo>
                      <a:pt x="279" y="56"/>
                    </a:lnTo>
                    <a:lnTo>
                      <a:pt x="275" y="54"/>
                    </a:lnTo>
                    <a:lnTo>
                      <a:pt x="271" y="53"/>
                    </a:lnTo>
                    <a:lnTo>
                      <a:pt x="266" y="51"/>
                    </a:lnTo>
                    <a:lnTo>
                      <a:pt x="261" y="50"/>
                    </a:lnTo>
                    <a:lnTo>
                      <a:pt x="257" y="49"/>
                    </a:lnTo>
                    <a:lnTo>
                      <a:pt x="253" y="48"/>
                    </a:lnTo>
                    <a:lnTo>
                      <a:pt x="247" y="46"/>
                    </a:lnTo>
                    <a:lnTo>
                      <a:pt x="243" y="45"/>
                    </a:lnTo>
                    <a:lnTo>
                      <a:pt x="238" y="43"/>
                    </a:lnTo>
                    <a:lnTo>
                      <a:pt x="234" y="42"/>
                    </a:lnTo>
                    <a:lnTo>
                      <a:pt x="230" y="41"/>
                    </a:lnTo>
                    <a:lnTo>
                      <a:pt x="225" y="39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4" y="35"/>
                    </a:lnTo>
                    <a:lnTo>
                      <a:pt x="211" y="32"/>
                    </a:lnTo>
                    <a:lnTo>
                      <a:pt x="208" y="31"/>
                    </a:lnTo>
                    <a:lnTo>
                      <a:pt x="205" y="29"/>
                    </a:lnTo>
                    <a:lnTo>
                      <a:pt x="202" y="28"/>
                    </a:lnTo>
                    <a:lnTo>
                      <a:pt x="200" y="26"/>
                    </a:lnTo>
                    <a:lnTo>
                      <a:pt x="197" y="24"/>
                    </a:lnTo>
                    <a:lnTo>
                      <a:pt x="194" y="23"/>
                    </a:lnTo>
                    <a:lnTo>
                      <a:pt x="190" y="19"/>
                    </a:lnTo>
                    <a:lnTo>
                      <a:pt x="187" y="16"/>
                    </a:lnTo>
                    <a:lnTo>
                      <a:pt x="183" y="13"/>
                    </a:lnTo>
                    <a:lnTo>
                      <a:pt x="181" y="9"/>
                    </a:lnTo>
                    <a:lnTo>
                      <a:pt x="179" y="7"/>
                    </a:lnTo>
                    <a:lnTo>
                      <a:pt x="177" y="5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4300538" y="931863"/>
                <a:ext cx="103188" cy="142875"/>
              </a:xfrm>
              <a:custGeom>
                <a:avLst/>
                <a:gdLst>
                  <a:gd name="T0" fmla="*/ 60 w 259"/>
                  <a:gd name="T1" fmla="*/ 149 h 364"/>
                  <a:gd name="T2" fmla="*/ 58 w 259"/>
                  <a:gd name="T3" fmla="*/ 162 h 364"/>
                  <a:gd name="T4" fmla="*/ 55 w 259"/>
                  <a:gd name="T5" fmla="*/ 175 h 364"/>
                  <a:gd name="T6" fmla="*/ 53 w 259"/>
                  <a:gd name="T7" fmla="*/ 188 h 364"/>
                  <a:gd name="T8" fmla="*/ 52 w 259"/>
                  <a:gd name="T9" fmla="*/ 201 h 364"/>
                  <a:gd name="T10" fmla="*/ 52 w 259"/>
                  <a:gd name="T11" fmla="*/ 213 h 364"/>
                  <a:gd name="T12" fmla="*/ 52 w 259"/>
                  <a:gd name="T13" fmla="*/ 227 h 364"/>
                  <a:gd name="T14" fmla="*/ 53 w 259"/>
                  <a:gd name="T15" fmla="*/ 241 h 364"/>
                  <a:gd name="T16" fmla="*/ 53 w 259"/>
                  <a:gd name="T17" fmla="*/ 258 h 364"/>
                  <a:gd name="T18" fmla="*/ 55 w 259"/>
                  <a:gd name="T19" fmla="*/ 275 h 364"/>
                  <a:gd name="T20" fmla="*/ 55 w 259"/>
                  <a:gd name="T21" fmla="*/ 288 h 364"/>
                  <a:gd name="T22" fmla="*/ 55 w 259"/>
                  <a:gd name="T23" fmla="*/ 300 h 364"/>
                  <a:gd name="T24" fmla="*/ 197 w 259"/>
                  <a:gd name="T25" fmla="*/ 343 h 364"/>
                  <a:gd name="T26" fmla="*/ 191 w 259"/>
                  <a:gd name="T27" fmla="*/ 328 h 364"/>
                  <a:gd name="T28" fmla="*/ 184 w 259"/>
                  <a:gd name="T29" fmla="*/ 308 h 364"/>
                  <a:gd name="T30" fmla="*/ 180 w 259"/>
                  <a:gd name="T31" fmla="*/ 288 h 364"/>
                  <a:gd name="T32" fmla="*/ 181 w 259"/>
                  <a:gd name="T33" fmla="*/ 274 h 364"/>
                  <a:gd name="T34" fmla="*/ 184 w 259"/>
                  <a:gd name="T35" fmla="*/ 266 h 364"/>
                  <a:gd name="T36" fmla="*/ 197 w 259"/>
                  <a:gd name="T37" fmla="*/ 260 h 364"/>
                  <a:gd name="T38" fmla="*/ 221 w 259"/>
                  <a:gd name="T39" fmla="*/ 246 h 364"/>
                  <a:gd name="T40" fmla="*/ 237 w 259"/>
                  <a:gd name="T41" fmla="*/ 228 h 364"/>
                  <a:gd name="T42" fmla="*/ 245 w 259"/>
                  <a:gd name="T43" fmla="*/ 214 h 364"/>
                  <a:gd name="T44" fmla="*/ 250 w 259"/>
                  <a:gd name="T45" fmla="*/ 197 h 364"/>
                  <a:gd name="T46" fmla="*/ 252 w 259"/>
                  <a:gd name="T47" fmla="*/ 180 h 364"/>
                  <a:gd name="T48" fmla="*/ 253 w 259"/>
                  <a:gd name="T49" fmla="*/ 163 h 364"/>
                  <a:gd name="T50" fmla="*/ 253 w 259"/>
                  <a:gd name="T51" fmla="*/ 150 h 364"/>
                  <a:gd name="T52" fmla="*/ 253 w 259"/>
                  <a:gd name="T53" fmla="*/ 139 h 364"/>
                  <a:gd name="T54" fmla="*/ 256 w 259"/>
                  <a:gd name="T55" fmla="*/ 126 h 364"/>
                  <a:gd name="T56" fmla="*/ 258 w 259"/>
                  <a:gd name="T57" fmla="*/ 111 h 364"/>
                  <a:gd name="T58" fmla="*/ 259 w 259"/>
                  <a:gd name="T59" fmla="*/ 93 h 364"/>
                  <a:gd name="T60" fmla="*/ 258 w 259"/>
                  <a:gd name="T61" fmla="*/ 74 h 364"/>
                  <a:gd name="T62" fmla="*/ 252 w 259"/>
                  <a:gd name="T63" fmla="*/ 56 h 364"/>
                  <a:gd name="T64" fmla="*/ 241 w 259"/>
                  <a:gd name="T65" fmla="*/ 40 h 364"/>
                  <a:gd name="T66" fmla="*/ 227 w 259"/>
                  <a:gd name="T67" fmla="*/ 28 h 364"/>
                  <a:gd name="T68" fmla="*/ 212 w 259"/>
                  <a:gd name="T69" fmla="*/ 17 h 364"/>
                  <a:gd name="T70" fmla="*/ 195 w 259"/>
                  <a:gd name="T71" fmla="*/ 9 h 364"/>
                  <a:gd name="T72" fmla="*/ 181 w 259"/>
                  <a:gd name="T73" fmla="*/ 3 h 364"/>
                  <a:gd name="T74" fmla="*/ 169 w 259"/>
                  <a:gd name="T75" fmla="*/ 0 h 364"/>
                  <a:gd name="T76" fmla="*/ 160 w 259"/>
                  <a:gd name="T77" fmla="*/ 0 h 364"/>
                  <a:gd name="T78" fmla="*/ 140 w 259"/>
                  <a:gd name="T79" fmla="*/ 3 h 364"/>
                  <a:gd name="T80" fmla="*/ 126 w 259"/>
                  <a:gd name="T81" fmla="*/ 9 h 364"/>
                  <a:gd name="T82" fmla="*/ 105 w 259"/>
                  <a:gd name="T83" fmla="*/ 23 h 364"/>
                  <a:gd name="T84" fmla="*/ 86 w 259"/>
                  <a:gd name="T85" fmla="*/ 35 h 364"/>
                  <a:gd name="T86" fmla="*/ 75 w 259"/>
                  <a:gd name="T87" fmla="*/ 36 h 364"/>
                  <a:gd name="T88" fmla="*/ 60 w 259"/>
                  <a:gd name="T89" fmla="*/ 34 h 364"/>
                  <a:gd name="T90" fmla="*/ 40 w 259"/>
                  <a:gd name="T91" fmla="*/ 33 h 364"/>
                  <a:gd name="T92" fmla="*/ 20 w 259"/>
                  <a:gd name="T93" fmla="*/ 36 h 364"/>
                  <a:gd name="T94" fmla="*/ 5 w 259"/>
                  <a:gd name="T95" fmla="*/ 46 h 364"/>
                  <a:gd name="T96" fmla="*/ 1 w 259"/>
                  <a:gd name="T97" fmla="*/ 54 h 364"/>
                  <a:gd name="T98" fmla="*/ 4 w 259"/>
                  <a:gd name="T99" fmla="*/ 68 h 364"/>
                  <a:gd name="T100" fmla="*/ 16 w 259"/>
                  <a:gd name="T101" fmla="*/ 82 h 364"/>
                  <a:gd name="T102" fmla="*/ 36 w 259"/>
                  <a:gd name="T103" fmla="*/ 96 h 364"/>
                  <a:gd name="T104" fmla="*/ 58 w 259"/>
                  <a:gd name="T105" fmla="*/ 113 h 364"/>
                  <a:gd name="T106" fmla="*/ 69 w 259"/>
                  <a:gd name="T107" fmla="*/ 122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59" h="364">
                    <a:moveTo>
                      <a:pt x="70" y="123"/>
                    </a:moveTo>
                    <a:lnTo>
                      <a:pt x="63" y="141"/>
                    </a:lnTo>
                    <a:lnTo>
                      <a:pt x="62" y="143"/>
                    </a:lnTo>
                    <a:lnTo>
                      <a:pt x="61" y="147"/>
                    </a:lnTo>
                    <a:lnTo>
                      <a:pt x="60" y="149"/>
                    </a:lnTo>
                    <a:lnTo>
                      <a:pt x="60" y="152"/>
                    </a:lnTo>
                    <a:lnTo>
                      <a:pt x="59" y="154"/>
                    </a:lnTo>
                    <a:lnTo>
                      <a:pt x="59" y="156"/>
                    </a:lnTo>
                    <a:lnTo>
                      <a:pt x="58" y="160"/>
                    </a:lnTo>
                    <a:lnTo>
                      <a:pt x="58" y="162"/>
                    </a:lnTo>
                    <a:lnTo>
                      <a:pt x="57" y="164"/>
                    </a:lnTo>
                    <a:lnTo>
                      <a:pt x="56" y="167"/>
                    </a:lnTo>
                    <a:lnTo>
                      <a:pt x="56" y="170"/>
                    </a:lnTo>
                    <a:lnTo>
                      <a:pt x="55" y="173"/>
                    </a:lnTo>
                    <a:lnTo>
                      <a:pt x="55" y="175"/>
                    </a:lnTo>
                    <a:lnTo>
                      <a:pt x="55" y="177"/>
                    </a:lnTo>
                    <a:lnTo>
                      <a:pt x="55" y="181"/>
                    </a:lnTo>
                    <a:lnTo>
                      <a:pt x="55" y="183"/>
                    </a:lnTo>
                    <a:lnTo>
                      <a:pt x="53" y="185"/>
                    </a:lnTo>
                    <a:lnTo>
                      <a:pt x="53" y="188"/>
                    </a:lnTo>
                    <a:lnTo>
                      <a:pt x="52" y="191"/>
                    </a:lnTo>
                    <a:lnTo>
                      <a:pt x="52" y="193"/>
                    </a:lnTo>
                    <a:lnTo>
                      <a:pt x="52" y="195"/>
                    </a:lnTo>
                    <a:lnTo>
                      <a:pt x="52" y="198"/>
                    </a:lnTo>
                    <a:lnTo>
                      <a:pt x="52" y="201"/>
                    </a:lnTo>
                    <a:lnTo>
                      <a:pt x="52" y="203"/>
                    </a:lnTo>
                    <a:lnTo>
                      <a:pt x="52" y="205"/>
                    </a:lnTo>
                    <a:lnTo>
                      <a:pt x="52" y="207"/>
                    </a:lnTo>
                    <a:lnTo>
                      <a:pt x="52" y="210"/>
                    </a:lnTo>
                    <a:lnTo>
                      <a:pt x="52" y="213"/>
                    </a:lnTo>
                    <a:lnTo>
                      <a:pt x="52" y="215"/>
                    </a:lnTo>
                    <a:lnTo>
                      <a:pt x="52" y="217"/>
                    </a:lnTo>
                    <a:lnTo>
                      <a:pt x="52" y="220"/>
                    </a:lnTo>
                    <a:lnTo>
                      <a:pt x="52" y="223"/>
                    </a:lnTo>
                    <a:lnTo>
                      <a:pt x="52" y="227"/>
                    </a:lnTo>
                    <a:lnTo>
                      <a:pt x="52" y="232"/>
                    </a:lnTo>
                    <a:lnTo>
                      <a:pt x="52" y="235"/>
                    </a:lnTo>
                    <a:lnTo>
                      <a:pt x="52" y="237"/>
                    </a:lnTo>
                    <a:lnTo>
                      <a:pt x="52" y="239"/>
                    </a:lnTo>
                    <a:lnTo>
                      <a:pt x="53" y="241"/>
                    </a:lnTo>
                    <a:lnTo>
                      <a:pt x="53" y="246"/>
                    </a:lnTo>
                    <a:lnTo>
                      <a:pt x="53" y="251"/>
                    </a:lnTo>
                    <a:lnTo>
                      <a:pt x="53" y="253"/>
                    </a:lnTo>
                    <a:lnTo>
                      <a:pt x="53" y="256"/>
                    </a:lnTo>
                    <a:lnTo>
                      <a:pt x="53" y="258"/>
                    </a:lnTo>
                    <a:lnTo>
                      <a:pt x="55" y="261"/>
                    </a:lnTo>
                    <a:lnTo>
                      <a:pt x="55" y="266"/>
                    </a:lnTo>
                    <a:lnTo>
                      <a:pt x="55" y="270"/>
                    </a:lnTo>
                    <a:lnTo>
                      <a:pt x="55" y="272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0"/>
                    </a:lnTo>
                    <a:lnTo>
                      <a:pt x="55" y="282"/>
                    </a:lnTo>
                    <a:lnTo>
                      <a:pt x="55" y="285"/>
                    </a:lnTo>
                    <a:lnTo>
                      <a:pt x="55" y="288"/>
                    </a:lnTo>
                    <a:lnTo>
                      <a:pt x="55" y="290"/>
                    </a:lnTo>
                    <a:lnTo>
                      <a:pt x="55" y="292"/>
                    </a:lnTo>
                    <a:lnTo>
                      <a:pt x="55" y="294"/>
                    </a:lnTo>
                    <a:lnTo>
                      <a:pt x="55" y="297"/>
                    </a:lnTo>
                    <a:lnTo>
                      <a:pt x="55" y="300"/>
                    </a:lnTo>
                    <a:lnTo>
                      <a:pt x="79" y="311"/>
                    </a:lnTo>
                    <a:lnTo>
                      <a:pt x="81" y="364"/>
                    </a:lnTo>
                    <a:lnTo>
                      <a:pt x="200" y="347"/>
                    </a:lnTo>
                    <a:lnTo>
                      <a:pt x="199" y="346"/>
                    </a:lnTo>
                    <a:lnTo>
                      <a:pt x="197" y="343"/>
                    </a:lnTo>
                    <a:lnTo>
                      <a:pt x="195" y="340"/>
                    </a:lnTo>
                    <a:lnTo>
                      <a:pt x="194" y="337"/>
                    </a:lnTo>
                    <a:lnTo>
                      <a:pt x="193" y="335"/>
                    </a:lnTo>
                    <a:lnTo>
                      <a:pt x="192" y="333"/>
                    </a:lnTo>
                    <a:lnTo>
                      <a:pt x="191" y="328"/>
                    </a:lnTo>
                    <a:lnTo>
                      <a:pt x="189" y="325"/>
                    </a:lnTo>
                    <a:lnTo>
                      <a:pt x="188" y="321"/>
                    </a:lnTo>
                    <a:lnTo>
                      <a:pt x="186" y="317"/>
                    </a:lnTo>
                    <a:lnTo>
                      <a:pt x="185" y="313"/>
                    </a:lnTo>
                    <a:lnTo>
                      <a:pt x="184" y="308"/>
                    </a:lnTo>
                    <a:lnTo>
                      <a:pt x="182" y="305"/>
                    </a:lnTo>
                    <a:lnTo>
                      <a:pt x="182" y="301"/>
                    </a:lnTo>
                    <a:lnTo>
                      <a:pt x="180" y="296"/>
                    </a:lnTo>
                    <a:lnTo>
                      <a:pt x="180" y="292"/>
                    </a:lnTo>
                    <a:lnTo>
                      <a:pt x="180" y="288"/>
                    </a:lnTo>
                    <a:lnTo>
                      <a:pt x="180" y="285"/>
                    </a:lnTo>
                    <a:lnTo>
                      <a:pt x="180" y="281"/>
                    </a:lnTo>
                    <a:lnTo>
                      <a:pt x="180" y="279"/>
                    </a:lnTo>
                    <a:lnTo>
                      <a:pt x="180" y="275"/>
                    </a:lnTo>
                    <a:lnTo>
                      <a:pt x="181" y="274"/>
                    </a:lnTo>
                    <a:lnTo>
                      <a:pt x="182" y="270"/>
                    </a:lnTo>
                    <a:lnTo>
                      <a:pt x="182" y="268"/>
                    </a:lnTo>
                    <a:lnTo>
                      <a:pt x="183" y="266"/>
                    </a:lnTo>
                    <a:lnTo>
                      <a:pt x="184" y="266"/>
                    </a:lnTo>
                    <a:lnTo>
                      <a:pt x="184" y="266"/>
                    </a:lnTo>
                    <a:lnTo>
                      <a:pt x="185" y="264"/>
                    </a:lnTo>
                    <a:lnTo>
                      <a:pt x="188" y="264"/>
                    </a:lnTo>
                    <a:lnTo>
                      <a:pt x="191" y="263"/>
                    </a:lnTo>
                    <a:lnTo>
                      <a:pt x="194" y="261"/>
                    </a:lnTo>
                    <a:lnTo>
                      <a:pt x="197" y="260"/>
                    </a:lnTo>
                    <a:lnTo>
                      <a:pt x="202" y="258"/>
                    </a:lnTo>
                    <a:lnTo>
                      <a:pt x="206" y="256"/>
                    </a:lnTo>
                    <a:lnTo>
                      <a:pt x="211" y="252"/>
                    </a:lnTo>
                    <a:lnTo>
                      <a:pt x="216" y="249"/>
                    </a:lnTo>
                    <a:lnTo>
                      <a:pt x="221" y="246"/>
                    </a:lnTo>
                    <a:lnTo>
                      <a:pt x="225" y="242"/>
                    </a:lnTo>
                    <a:lnTo>
                      <a:pt x="229" y="238"/>
                    </a:lnTo>
                    <a:lnTo>
                      <a:pt x="234" y="234"/>
                    </a:lnTo>
                    <a:lnTo>
                      <a:pt x="236" y="230"/>
                    </a:lnTo>
                    <a:lnTo>
                      <a:pt x="237" y="228"/>
                    </a:lnTo>
                    <a:lnTo>
                      <a:pt x="239" y="226"/>
                    </a:lnTo>
                    <a:lnTo>
                      <a:pt x="241" y="224"/>
                    </a:lnTo>
                    <a:lnTo>
                      <a:pt x="242" y="220"/>
                    </a:lnTo>
                    <a:lnTo>
                      <a:pt x="244" y="217"/>
                    </a:lnTo>
                    <a:lnTo>
                      <a:pt x="245" y="214"/>
                    </a:lnTo>
                    <a:lnTo>
                      <a:pt x="246" y="212"/>
                    </a:lnTo>
                    <a:lnTo>
                      <a:pt x="247" y="207"/>
                    </a:lnTo>
                    <a:lnTo>
                      <a:pt x="248" y="204"/>
                    </a:lnTo>
                    <a:lnTo>
                      <a:pt x="249" y="201"/>
                    </a:lnTo>
                    <a:lnTo>
                      <a:pt x="250" y="197"/>
                    </a:lnTo>
                    <a:lnTo>
                      <a:pt x="250" y="193"/>
                    </a:lnTo>
                    <a:lnTo>
                      <a:pt x="251" y="190"/>
                    </a:lnTo>
                    <a:lnTo>
                      <a:pt x="251" y="186"/>
                    </a:lnTo>
                    <a:lnTo>
                      <a:pt x="252" y="183"/>
                    </a:lnTo>
                    <a:lnTo>
                      <a:pt x="252" y="180"/>
                    </a:lnTo>
                    <a:lnTo>
                      <a:pt x="252" y="176"/>
                    </a:lnTo>
                    <a:lnTo>
                      <a:pt x="252" y="173"/>
                    </a:lnTo>
                    <a:lnTo>
                      <a:pt x="253" y="170"/>
                    </a:lnTo>
                    <a:lnTo>
                      <a:pt x="253" y="166"/>
                    </a:lnTo>
                    <a:lnTo>
                      <a:pt x="253" y="163"/>
                    </a:lnTo>
                    <a:lnTo>
                      <a:pt x="253" y="160"/>
                    </a:lnTo>
                    <a:lnTo>
                      <a:pt x="253" y="158"/>
                    </a:lnTo>
                    <a:lnTo>
                      <a:pt x="253" y="154"/>
                    </a:lnTo>
                    <a:lnTo>
                      <a:pt x="253" y="152"/>
                    </a:lnTo>
                    <a:lnTo>
                      <a:pt x="253" y="150"/>
                    </a:lnTo>
                    <a:lnTo>
                      <a:pt x="253" y="148"/>
                    </a:lnTo>
                    <a:lnTo>
                      <a:pt x="253" y="143"/>
                    </a:lnTo>
                    <a:lnTo>
                      <a:pt x="253" y="141"/>
                    </a:lnTo>
                    <a:lnTo>
                      <a:pt x="253" y="139"/>
                    </a:lnTo>
                    <a:lnTo>
                      <a:pt x="253" y="139"/>
                    </a:lnTo>
                    <a:lnTo>
                      <a:pt x="253" y="138"/>
                    </a:lnTo>
                    <a:lnTo>
                      <a:pt x="253" y="136"/>
                    </a:lnTo>
                    <a:lnTo>
                      <a:pt x="255" y="132"/>
                    </a:lnTo>
                    <a:lnTo>
                      <a:pt x="256" y="129"/>
                    </a:lnTo>
                    <a:lnTo>
                      <a:pt x="256" y="126"/>
                    </a:lnTo>
                    <a:lnTo>
                      <a:pt x="257" y="123"/>
                    </a:lnTo>
                    <a:lnTo>
                      <a:pt x="257" y="120"/>
                    </a:lnTo>
                    <a:lnTo>
                      <a:pt x="258" y="118"/>
                    </a:lnTo>
                    <a:lnTo>
                      <a:pt x="258" y="113"/>
                    </a:lnTo>
                    <a:lnTo>
                      <a:pt x="258" y="111"/>
                    </a:lnTo>
                    <a:lnTo>
                      <a:pt x="259" y="108"/>
                    </a:lnTo>
                    <a:lnTo>
                      <a:pt x="259" y="105"/>
                    </a:lnTo>
                    <a:lnTo>
                      <a:pt x="259" y="100"/>
                    </a:lnTo>
                    <a:lnTo>
                      <a:pt x="259" y="97"/>
                    </a:lnTo>
                    <a:lnTo>
                      <a:pt x="259" y="93"/>
                    </a:lnTo>
                    <a:lnTo>
                      <a:pt x="259" y="89"/>
                    </a:lnTo>
                    <a:lnTo>
                      <a:pt x="259" y="86"/>
                    </a:lnTo>
                    <a:lnTo>
                      <a:pt x="259" y="82"/>
                    </a:lnTo>
                    <a:lnTo>
                      <a:pt x="259" y="78"/>
                    </a:lnTo>
                    <a:lnTo>
                      <a:pt x="258" y="74"/>
                    </a:lnTo>
                    <a:lnTo>
                      <a:pt x="258" y="71"/>
                    </a:lnTo>
                    <a:lnTo>
                      <a:pt x="257" y="66"/>
                    </a:lnTo>
                    <a:lnTo>
                      <a:pt x="255" y="63"/>
                    </a:lnTo>
                    <a:lnTo>
                      <a:pt x="255" y="60"/>
                    </a:lnTo>
                    <a:lnTo>
                      <a:pt x="252" y="56"/>
                    </a:lnTo>
                    <a:lnTo>
                      <a:pt x="251" y="53"/>
                    </a:lnTo>
                    <a:lnTo>
                      <a:pt x="249" y="50"/>
                    </a:lnTo>
                    <a:lnTo>
                      <a:pt x="247" y="46"/>
                    </a:lnTo>
                    <a:lnTo>
                      <a:pt x="245" y="43"/>
                    </a:lnTo>
                    <a:lnTo>
                      <a:pt x="241" y="40"/>
                    </a:lnTo>
                    <a:lnTo>
                      <a:pt x="239" y="37"/>
                    </a:lnTo>
                    <a:lnTo>
                      <a:pt x="237" y="35"/>
                    </a:lnTo>
                    <a:lnTo>
                      <a:pt x="234" y="32"/>
                    </a:lnTo>
                    <a:lnTo>
                      <a:pt x="230" y="30"/>
                    </a:lnTo>
                    <a:lnTo>
                      <a:pt x="227" y="28"/>
                    </a:lnTo>
                    <a:lnTo>
                      <a:pt x="224" y="25"/>
                    </a:lnTo>
                    <a:lnTo>
                      <a:pt x="221" y="23"/>
                    </a:lnTo>
                    <a:lnTo>
                      <a:pt x="217" y="21"/>
                    </a:lnTo>
                    <a:lnTo>
                      <a:pt x="214" y="19"/>
                    </a:lnTo>
                    <a:lnTo>
                      <a:pt x="212" y="17"/>
                    </a:lnTo>
                    <a:lnTo>
                      <a:pt x="207" y="14"/>
                    </a:lnTo>
                    <a:lnTo>
                      <a:pt x="205" y="13"/>
                    </a:lnTo>
                    <a:lnTo>
                      <a:pt x="201" y="12"/>
                    </a:lnTo>
                    <a:lnTo>
                      <a:pt x="199" y="11"/>
                    </a:lnTo>
                    <a:lnTo>
                      <a:pt x="195" y="9"/>
                    </a:lnTo>
                    <a:lnTo>
                      <a:pt x="192" y="8"/>
                    </a:lnTo>
                    <a:lnTo>
                      <a:pt x="189" y="7"/>
                    </a:lnTo>
                    <a:lnTo>
                      <a:pt x="186" y="6"/>
                    </a:lnTo>
                    <a:lnTo>
                      <a:pt x="184" y="4"/>
                    </a:lnTo>
                    <a:lnTo>
                      <a:pt x="181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67" y="0"/>
                    </a:lnTo>
                    <a:lnTo>
                      <a:pt x="163" y="0"/>
                    </a:lnTo>
                    <a:lnTo>
                      <a:pt x="161" y="0"/>
                    </a:lnTo>
                    <a:lnTo>
                      <a:pt x="160" y="0"/>
                    </a:lnTo>
                    <a:lnTo>
                      <a:pt x="155" y="1"/>
                    </a:lnTo>
                    <a:lnTo>
                      <a:pt x="151" y="1"/>
                    </a:lnTo>
                    <a:lnTo>
                      <a:pt x="148" y="2"/>
                    </a:lnTo>
                    <a:lnTo>
                      <a:pt x="144" y="2"/>
                    </a:lnTo>
                    <a:lnTo>
                      <a:pt x="140" y="3"/>
                    </a:lnTo>
                    <a:lnTo>
                      <a:pt x="138" y="6"/>
                    </a:lnTo>
                    <a:lnTo>
                      <a:pt x="135" y="6"/>
                    </a:lnTo>
                    <a:lnTo>
                      <a:pt x="131" y="7"/>
                    </a:lnTo>
                    <a:lnTo>
                      <a:pt x="129" y="8"/>
                    </a:lnTo>
                    <a:lnTo>
                      <a:pt x="126" y="9"/>
                    </a:lnTo>
                    <a:lnTo>
                      <a:pt x="122" y="12"/>
                    </a:lnTo>
                    <a:lnTo>
                      <a:pt x="117" y="14"/>
                    </a:lnTo>
                    <a:lnTo>
                      <a:pt x="113" y="17"/>
                    </a:lnTo>
                    <a:lnTo>
                      <a:pt x="108" y="20"/>
                    </a:lnTo>
                    <a:lnTo>
                      <a:pt x="105" y="23"/>
                    </a:lnTo>
                    <a:lnTo>
                      <a:pt x="101" y="26"/>
                    </a:lnTo>
                    <a:lnTo>
                      <a:pt x="96" y="29"/>
                    </a:lnTo>
                    <a:lnTo>
                      <a:pt x="92" y="33"/>
                    </a:lnTo>
                    <a:lnTo>
                      <a:pt x="90" y="34"/>
                    </a:lnTo>
                    <a:lnTo>
                      <a:pt x="86" y="35"/>
                    </a:lnTo>
                    <a:lnTo>
                      <a:pt x="84" y="37"/>
                    </a:lnTo>
                    <a:lnTo>
                      <a:pt x="82" y="39"/>
                    </a:lnTo>
                    <a:lnTo>
                      <a:pt x="81" y="39"/>
                    </a:lnTo>
                    <a:lnTo>
                      <a:pt x="78" y="37"/>
                    </a:lnTo>
                    <a:lnTo>
                      <a:pt x="75" y="36"/>
                    </a:lnTo>
                    <a:lnTo>
                      <a:pt x="73" y="36"/>
                    </a:lnTo>
                    <a:lnTo>
                      <a:pt x="70" y="35"/>
                    </a:lnTo>
                    <a:lnTo>
                      <a:pt x="68" y="35"/>
                    </a:lnTo>
                    <a:lnTo>
                      <a:pt x="63" y="35"/>
                    </a:lnTo>
                    <a:lnTo>
                      <a:pt x="60" y="34"/>
                    </a:lnTo>
                    <a:lnTo>
                      <a:pt x="56" y="34"/>
                    </a:lnTo>
                    <a:lnTo>
                      <a:pt x="52" y="34"/>
                    </a:lnTo>
                    <a:lnTo>
                      <a:pt x="48" y="33"/>
                    </a:lnTo>
                    <a:lnTo>
                      <a:pt x="45" y="33"/>
                    </a:lnTo>
                    <a:lnTo>
                      <a:pt x="40" y="33"/>
                    </a:lnTo>
                    <a:lnTo>
                      <a:pt x="37" y="34"/>
                    </a:lnTo>
                    <a:lnTo>
                      <a:pt x="33" y="34"/>
                    </a:lnTo>
                    <a:lnTo>
                      <a:pt x="28" y="34"/>
                    </a:lnTo>
                    <a:lnTo>
                      <a:pt x="24" y="35"/>
                    </a:lnTo>
                    <a:lnTo>
                      <a:pt x="20" y="36"/>
                    </a:lnTo>
                    <a:lnTo>
                      <a:pt x="17" y="37"/>
                    </a:lnTo>
                    <a:lnTo>
                      <a:pt x="14" y="40"/>
                    </a:lnTo>
                    <a:lnTo>
                      <a:pt x="12" y="41"/>
                    </a:lnTo>
                    <a:lnTo>
                      <a:pt x="9" y="43"/>
                    </a:lnTo>
                    <a:lnTo>
                      <a:pt x="5" y="46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0" y="52"/>
                    </a:lnTo>
                    <a:lnTo>
                      <a:pt x="1" y="54"/>
                    </a:lnTo>
                    <a:lnTo>
                      <a:pt x="1" y="57"/>
                    </a:lnTo>
                    <a:lnTo>
                      <a:pt x="2" y="62"/>
                    </a:lnTo>
                    <a:lnTo>
                      <a:pt x="2" y="64"/>
                    </a:lnTo>
                    <a:lnTo>
                      <a:pt x="3" y="66"/>
                    </a:lnTo>
                    <a:lnTo>
                      <a:pt x="4" y="68"/>
                    </a:lnTo>
                    <a:lnTo>
                      <a:pt x="6" y="72"/>
                    </a:lnTo>
                    <a:lnTo>
                      <a:pt x="7" y="74"/>
                    </a:lnTo>
                    <a:lnTo>
                      <a:pt x="11" y="76"/>
                    </a:lnTo>
                    <a:lnTo>
                      <a:pt x="13" y="78"/>
                    </a:lnTo>
                    <a:lnTo>
                      <a:pt x="16" y="82"/>
                    </a:lnTo>
                    <a:lnTo>
                      <a:pt x="19" y="83"/>
                    </a:lnTo>
                    <a:lnTo>
                      <a:pt x="24" y="86"/>
                    </a:lnTo>
                    <a:lnTo>
                      <a:pt x="27" y="89"/>
                    </a:lnTo>
                    <a:lnTo>
                      <a:pt x="31" y="93"/>
                    </a:lnTo>
                    <a:lnTo>
                      <a:pt x="36" y="96"/>
                    </a:lnTo>
                    <a:lnTo>
                      <a:pt x="40" y="99"/>
                    </a:lnTo>
                    <a:lnTo>
                      <a:pt x="45" y="104"/>
                    </a:lnTo>
                    <a:lnTo>
                      <a:pt x="50" y="107"/>
                    </a:lnTo>
                    <a:lnTo>
                      <a:pt x="53" y="110"/>
                    </a:lnTo>
                    <a:lnTo>
                      <a:pt x="58" y="113"/>
                    </a:lnTo>
                    <a:lnTo>
                      <a:pt x="61" y="116"/>
                    </a:lnTo>
                    <a:lnTo>
                      <a:pt x="64" y="118"/>
                    </a:lnTo>
                    <a:lnTo>
                      <a:pt x="67" y="120"/>
                    </a:lnTo>
                    <a:lnTo>
                      <a:pt x="69" y="121"/>
                    </a:lnTo>
                    <a:lnTo>
                      <a:pt x="69" y="122"/>
                    </a:lnTo>
                    <a:lnTo>
                      <a:pt x="70" y="123"/>
                    </a:lnTo>
                    <a:lnTo>
                      <a:pt x="70" y="123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4340226" y="935038"/>
                <a:ext cx="41275" cy="31750"/>
              </a:xfrm>
              <a:custGeom>
                <a:avLst/>
                <a:gdLst>
                  <a:gd name="T0" fmla="*/ 37 w 104"/>
                  <a:gd name="T1" fmla="*/ 48 h 78"/>
                  <a:gd name="T2" fmla="*/ 86 w 104"/>
                  <a:gd name="T3" fmla="*/ 78 h 78"/>
                  <a:gd name="T4" fmla="*/ 86 w 104"/>
                  <a:gd name="T5" fmla="*/ 77 h 78"/>
                  <a:gd name="T6" fmla="*/ 87 w 104"/>
                  <a:gd name="T7" fmla="*/ 75 h 78"/>
                  <a:gd name="T8" fmla="*/ 89 w 104"/>
                  <a:gd name="T9" fmla="*/ 70 h 78"/>
                  <a:gd name="T10" fmla="*/ 93 w 104"/>
                  <a:gd name="T11" fmla="*/ 66 h 78"/>
                  <a:gd name="T12" fmla="*/ 94 w 104"/>
                  <a:gd name="T13" fmla="*/ 63 h 78"/>
                  <a:gd name="T14" fmla="*/ 95 w 104"/>
                  <a:gd name="T15" fmla="*/ 61 h 78"/>
                  <a:gd name="T16" fmla="*/ 97 w 104"/>
                  <a:gd name="T17" fmla="*/ 57 h 78"/>
                  <a:gd name="T18" fmla="*/ 98 w 104"/>
                  <a:gd name="T19" fmla="*/ 55 h 78"/>
                  <a:gd name="T20" fmla="*/ 98 w 104"/>
                  <a:gd name="T21" fmla="*/ 52 h 78"/>
                  <a:gd name="T22" fmla="*/ 100 w 104"/>
                  <a:gd name="T23" fmla="*/ 50 h 78"/>
                  <a:gd name="T24" fmla="*/ 102 w 104"/>
                  <a:gd name="T25" fmla="*/ 46 h 78"/>
                  <a:gd name="T26" fmla="*/ 103 w 104"/>
                  <a:gd name="T27" fmla="*/ 44 h 78"/>
                  <a:gd name="T28" fmla="*/ 103 w 104"/>
                  <a:gd name="T29" fmla="*/ 41 h 78"/>
                  <a:gd name="T30" fmla="*/ 103 w 104"/>
                  <a:gd name="T31" fmla="*/ 39 h 78"/>
                  <a:gd name="T32" fmla="*/ 103 w 104"/>
                  <a:gd name="T33" fmla="*/ 35 h 78"/>
                  <a:gd name="T34" fmla="*/ 104 w 104"/>
                  <a:gd name="T35" fmla="*/ 33 h 78"/>
                  <a:gd name="T36" fmla="*/ 103 w 104"/>
                  <a:gd name="T37" fmla="*/ 30 h 78"/>
                  <a:gd name="T38" fmla="*/ 103 w 104"/>
                  <a:gd name="T39" fmla="*/ 27 h 78"/>
                  <a:gd name="T40" fmla="*/ 103 w 104"/>
                  <a:gd name="T41" fmla="*/ 25 h 78"/>
                  <a:gd name="T42" fmla="*/ 103 w 104"/>
                  <a:gd name="T43" fmla="*/ 23 h 78"/>
                  <a:gd name="T44" fmla="*/ 102 w 104"/>
                  <a:gd name="T45" fmla="*/ 20 h 78"/>
                  <a:gd name="T46" fmla="*/ 100 w 104"/>
                  <a:gd name="T47" fmla="*/ 16 h 78"/>
                  <a:gd name="T48" fmla="*/ 99 w 104"/>
                  <a:gd name="T49" fmla="*/ 15 h 78"/>
                  <a:gd name="T50" fmla="*/ 99 w 104"/>
                  <a:gd name="T51" fmla="*/ 14 h 78"/>
                  <a:gd name="T52" fmla="*/ 98 w 104"/>
                  <a:gd name="T53" fmla="*/ 13 h 78"/>
                  <a:gd name="T54" fmla="*/ 97 w 104"/>
                  <a:gd name="T55" fmla="*/ 11 h 78"/>
                  <a:gd name="T56" fmla="*/ 95 w 104"/>
                  <a:gd name="T57" fmla="*/ 9 h 78"/>
                  <a:gd name="T58" fmla="*/ 93 w 104"/>
                  <a:gd name="T59" fmla="*/ 8 h 78"/>
                  <a:gd name="T60" fmla="*/ 91 w 104"/>
                  <a:gd name="T61" fmla="*/ 7 h 78"/>
                  <a:gd name="T62" fmla="*/ 88 w 104"/>
                  <a:gd name="T63" fmla="*/ 5 h 78"/>
                  <a:gd name="T64" fmla="*/ 85 w 104"/>
                  <a:gd name="T65" fmla="*/ 3 h 78"/>
                  <a:gd name="T66" fmla="*/ 83 w 104"/>
                  <a:gd name="T67" fmla="*/ 2 h 78"/>
                  <a:gd name="T68" fmla="*/ 78 w 104"/>
                  <a:gd name="T69" fmla="*/ 1 h 78"/>
                  <a:gd name="T70" fmla="*/ 75 w 104"/>
                  <a:gd name="T71" fmla="*/ 1 h 78"/>
                  <a:gd name="T72" fmla="*/ 71 w 104"/>
                  <a:gd name="T73" fmla="*/ 0 h 78"/>
                  <a:gd name="T74" fmla="*/ 67 w 104"/>
                  <a:gd name="T75" fmla="*/ 0 h 78"/>
                  <a:gd name="T76" fmla="*/ 62 w 104"/>
                  <a:gd name="T77" fmla="*/ 1 h 78"/>
                  <a:gd name="T78" fmla="*/ 58 w 104"/>
                  <a:gd name="T79" fmla="*/ 2 h 78"/>
                  <a:gd name="T80" fmla="*/ 55 w 104"/>
                  <a:gd name="T81" fmla="*/ 3 h 78"/>
                  <a:gd name="T82" fmla="*/ 52 w 104"/>
                  <a:gd name="T83" fmla="*/ 4 h 78"/>
                  <a:gd name="T84" fmla="*/ 50 w 104"/>
                  <a:gd name="T85" fmla="*/ 4 h 78"/>
                  <a:gd name="T86" fmla="*/ 47 w 104"/>
                  <a:gd name="T87" fmla="*/ 7 h 78"/>
                  <a:gd name="T88" fmla="*/ 44 w 104"/>
                  <a:gd name="T89" fmla="*/ 7 h 78"/>
                  <a:gd name="T90" fmla="*/ 42 w 104"/>
                  <a:gd name="T91" fmla="*/ 9 h 78"/>
                  <a:gd name="T92" fmla="*/ 39 w 104"/>
                  <a:gd name="T93" fmla="*/ 10 h 78"/>
                  <a:gd name="T94" fmla="*/ 37 w 104"/>
                  <a:gd name="T95" fmla="*/ 11 h 78"/>
                  <a:gd name="T96" fmla="*/ 34 w 104"/>
                  <a:gd name="T97" fmla="*/ 12 h 78"/>
                  <a:gd name="T98" fmla="*/ 31 w 104"/>
                  <a:gd name="T99" fmla="*/ 13 h 78"/>
                  <a:gd name="T100" fmla="*/ 29 w 104"/>
                  <a:gd name="T101" fmla="*/ 14 h 78"/>
                  <a:gd name="T102" fmla="*/ 27 w 104"/>
                  <a:gd name="T103" fmla="*/ 15 h 78"/>
                  <a:gd name="T104" fmla="*/ 22 w 104"/>
                  <a:gd name="T105" fmla="*/ 18 h 78"/>
                  <a:gd name="T106" fmla="*/ 19 w 104"/>
                  <a:gd name="T107" fmla="*/ 21 h 78"/>
                  <a:gd name="T108" fmla="*/ 15 w 104"/>
                  <a:gd name="T109" fmla="*/ 23 h 78"/>
                  <a:gd name="T110" fmla="*/ 10 w 104"/>
                  <a:gd name="T111" fmla="*/ 25 h 78"/>
                  <a:gd name="T112" fmla="*/ 8 w 104"/>
                  <a:gd name="T113" fmla="*/ 26 h 78"/>
                  <a:gd name="T114" fmla="*/ 5 w 104"/>
                  <a:gd name="T115" fmla="*/ 29 h 78"/>
                  <a:gd name="T116" fmla="*/ 1 w 104"/>
                  <a:gd name="T117" fmla="*/ 31 h 78"/>
                  <a:gd name="T118" fmla="*/ 0 w 104"/>
                  <a:gd name="T119" fmla="*/ 32 h 78"/>
                  <a:gd name="T120" fmla="*/ 37 w 104"/>
                  <a:gd name="T121" fmla="*/ 48 h 78"/>
                  <a:gd name="T122" fmla="*/ 37 w 104"/>
                  <a:gd name="T123" fmla="*/ 4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78">
                    <a:moveTo>
                      <a:pt x="37" y="48"/>
                    </a:moveTo>
                    <a:lnTo>
                      <a:pt x="86" y="78"/>
                    </a:lnTo>
                    <a:lnTo>
                      <a:pt x="86" y="77"/>
                    </a:lnTo>
                    <a:lnTo>
                      <a:pt x="87" y="75"/>
                    </a:lnTo>
                    <a:lnTo>
                      <a:pt x="89" y="70"/>
                    </a:lnTo>
                    <a:lnTo>
                      <a:pt x="93" y="66"/>
                    </a:lnTo>
                    <a:lnTo>
                      <a:pt x="94" y="63"/>
                    </a:lnTo>
                    <a:lnTo>
                      <a:pt x="95" y="61"/>
                    </a:lnTo>
                    <a:lnTo>
                      <a:pt x="97" y="57"/>
                    </a:lnTo>
                    <a:lnTo>
                      <a:pt x="98" y="55"/>
                    </a:lnTo>
                    <a:lnTo>
                      <a:pt x="98" y="52"/>
                    </a:lnTo>
                    <a:lnTo>
                      <a:pt x="100" y="50"/>
                    </a:lnTo>
                    <a:lnTo>
                      <a:pt x="102" y="46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39"/>
                    </a:lnTo>
                    <a:lnTo>
                      <a:pt x="103" y="35"/>
                    </a:lnTo>
                    <a:lnTo>
                      <a:pt x="104" y="33"/>
                    </a:lnTo>
                    <a:lnTo>
                      <a:pt x="103" y="30"/>
                    </a:lnTo>
                    <a:lnTo>
                      <a:pt x="103" y="27"/>
                    </a:lnTo>
                    <a:lnTo>
                      <a:pt x="103" y="25"/>
                    </a:lnTo>
                    <a:lnTo>
                      <a:pt x="103" y="23"/>
                    </a:lnTo>
                    <a:lnTo>
                      <a:pt x="102" y="20"/>
                    </a:lnTo>
                    <a:lnTo>
                      <a:pt x="100" y="16"/>
                    </a:lnTo>
                    <a:lnTo>
                      <a:pt x="99" y="15"/>
                    </a:lnTo>
                    <a:lnTo>
                      <a:pt x="99" y="14"/>
                    </a:lnTo>
                    <a:lnTo>
                      <a:pt x="98" y="13"/>
                    </a:lnTo>
                    <a:lnTo>
                      <a:pt x="97" y="11"/>
                    </a:lnTo>
                    <a:lnTo>
                      <a:pt x="95" y="9"/>
                    </a:lnTo>
                    <a:lnTo>
                      <a:pt x="93" y="8"/>
                    </a:lnTo>
                    <a:lnTo>
                      <a:pt x="91" y="7"/>
                    </a:lnTo>
                    <a:lnTo>
                      <a:pt x="88" y="5"/>
                    </a:lnTo>
                    <a:lnTo>
                      <a:pt x="85" y="3"/>
                    </a:lnTo>
                    <a:lnTo>
                      <a:pt x="83" y="2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2" y="1"/>
                    </a:lnTo>
                    <a:lnTo>
                      <a:pt x="58" y="2"/>
                    </a:lnTo>
                    <a:lnTo>
                      <a:pt x="55" y="3"/>
                    </a:lnTo>
                    <a:lnTo>
                      <a:pt x="52" y="4"/>
                    </a:lnTo>
                    <a:lnTo>
                      <a:pt x="50" y="4"/>
                    </a:lnTo>
                    <a:lnTo>
                      <a:pt x="47" y="7"/>
                    </a:lnTo>
                    <a:lnTo>
                      <a:pt x="44" y="7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1"/>
                    </a:lnTo>
                    <a:lnTo>
                      <a:pt x="34" y="12"/>
                    </a:lnTo>
                    <a:lnTo>
                      <a:pt x="31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5" y="23"/>
                    </a:lnTo>
                    <a:lnTo>
                      <a:pt x="10" y="25"/>
                    </a:lnTo>
                    <a:lnTo>
                      <a:pt x="8" y="26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37" y="48"/>
                    </a:lnTo>
                    <a:lnTo>
                      <a:pt x="37" y="48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4327526" y="982663"/>
                <a:ext cx="17463" cy="66675"/>
              </a:xfrm>
              <a:custGeom>
                <a:avLst/>
                <a:gdLst>
                  <a:gd name="T0" fmla="*/ 41 w 45"/>
                  <a:gd name="T1" fmla="*/ 15 h 166"/>
                  <a:gd name="T2" fmla="*/ 45 w 45"/>
                  <a:gd name="T3" fmla="*/ 77 h 166"/>
                  <a:gd name="T4" fmla="*/ 43 w 45"/>
                  <a:gd name="T5" fmla="*/ 80 h 166"/>
                  <a:gd name="T6" fmla="*/ 41 w 45"/>
                  <a:gd name="T7" fmla="*/ 84 h 166"/>
                  <a:gd name="T8" fmla="*/ 39 w 45"/>
                  <a:gd name="T9" fmla="*/ 90 h 166"/>
                  <a:gd name="T10" fmla="*/ 34 w 45"/>
                  <a:gd name="T11" fmla="*/ 97 h 166"/>
                  <a:gd name="T12" fmla="*/ 32 w 45"/>
                  <a:gd name="T13" fmla="*/ 105 h 166"/>
                  <a:gd name="T14" fmla="*/ 28 w 45"/>
                  <a:gd name="T15" fmla="*/ 112 h 166"/>
                  <a:gd name="T16" fmla="*/ 26 w 45"/>
                  <a:gd name="T17" fmla="*/ 121 h 166"/>
                  <a:gd name="T18" fmla="*/ 21 w 45"/>
                  <a:gd name="T19" fmla="*/ 130 h 166"/>
                  <a:gd name="T20" fmla="*/ 18 w 45"/>
                  <a:gd name="T21" fmla="*/ 138 h 166"/>
                  <a:gd name="T22" fmla="*/ 14 w 45"/>
                  <a:gd name="T23" fmla="*/ 145 h 166"/>
                  <a:gd name="T24" fmla="*/ 11 w 45"/>
                  <a:gd name="T25" fmla="*/ 152 h 166"/>
                  <a:gd name="T26" fmla="*/ 9 w 45"/>
                  <a:gd name="T27" fmla="*/ 158 h 166"/>
                  <a:gd name="T28" fmla="*/ 7 w 45"/>
                  <a:gd name="T29" fmla="*/ 162 h 166"/>
                  <a:gd name="T30" fmla="*/ 5 w 45"/>
                  <a:gd name="T31" fmla="*/ 166 h 166"/>
                  <a:gd name="T32" fmla="*/ 5 w 45"/>
                  <a:gd name="T33" fmla="*/ 163 h 166"/>
                  <a:gd name="T34" fmla="*/ 4 w 45"/>
                  <a:gd name="T35" fmla="*/ 155 h 166"/>
                  <a:gd name="T36" fmla="*/ 4 w 45"/>
                  <a:gd name="T37" fmla="*/ 150 h 166"/>
                  <a:gd name="T38" fmla="*/ 3 w 45"/>
                  <a:gd name="T39" fmla="*/ 143 h 166"/>
                  <a:gd name="T40" fmla="*/ 3 w 45"/>
                  <a:gd name="T41" fmla="*/ 137 h 166"/>
                  <a:gd name="T42" fmla="*/ 3 w 45"/>
                  <a:gd name="T43" fmla="*/ 129 h 166"/>
                  <a:gd name="T44" fmla="*/ 1 w 45"/>
                  <a:gd name="T45" fmla="*/ 120 h 166"/>
                  <a:gd name="T46" fmla="*/ 1 w 45"/>
                  <a:gd name="T47" fmla="*/ 112 h 166"/>
                  <a:gd name="T48" fmla="*/ 0 w 45"/>
                  <a:gd name="T49" fmla="*/ 102 h 166"/>
                  <a:gd name="T50" fmla="*/ 0 w 45"/>
                  <a:gd name="T51" fmla="*/ 94 h 166"/>
                  <a:gd name="T52" fmla="*/ 0 w 45"/>
                  <a:gd name="T53" fmla="*/ 85 h 166"/>
                  <a:gd name="T54" fmla="*/ 0 w 45"/>
                  <a:gd name="T55" fmla="*/ 76 h 166"/>
                  <a:gd name="T56" fmla="*/ 0 w 45"/>
                  <a:gd name="T57" fmla="*/ 67 h 166"/>
                  <a:gd name="T58" fmla="*/ 1 w 45"/>
                  <a:gd name="T59" fmla="*/ 60 h 166"/>
                  <a:gd name="T60" fmla="*/ 3 w 45"/>
                  <a:gd name="T61" fmla="*/ 51 h 166"/>
                  <a:gd name="T62" fmla="*/ 3 w 45"/>
                  <a:gd name="T63" fmla="*/ 44 h 166"/>
                  <a:gd name="T64" fmla="*/ 5 w 45"/>
                  <a:gd name="T65" fmla="*/ 37 h 166"/>
                  <a:gd name="T66" fmla="*/ 6 w 45"/>
                  <a:gd name="T67" fmla="*/ 31 h 166"/>
                  <a:gd name="T68" fmla="*/ 7 w 45"/>
                  <a:gd name="T69" fmla="*/ 25 h 166"/>
                  <a:gd name="T70" fmla="*/ 8 w 45"/>
                  <a:gd name="T71" fmla="*/ 21 h 166"/>
                  <a:gd name="T72" fmla="*/ 11 w 45"/>
                  <a:gd name="T73" fmla="*/ 13 h 166"/>
                  <a:gd name="T74" fmla="*/ 14 w 45"/>
                  <a:gd name="T75" fmla="*/ 7 h 166"/>
                  <a:gd name="T76" fmla="*/ 17 w 45"/>
                  <a:gd name="T77" fmla="*/ 3 h 166"/>
                  <a:gd name="T78" fmla="*/ 19 w 45"/>
                  <a:gd name="T7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5" h="166">
                    <a:moveTo>
                      <a:pt x="19" y="0"/>
                    </a:moveTo>
                    <a:lnTo>
                      <a:pt x="41" y="15"/>
                    </a:lnTo>
                    <a:lnTo>
                      <a:pt x="19" y="58"/>
                    </a:lnTo>
                    <a:lnTo>
                      <a:pt x="45" y="77"/>
                    </a:lnTo>
                    <a:lnTo>
                      <a:pt x="44" y="77"/>
                    </a:lnTo>
                    <a:lnTo>
                      <a:pt x="43" y="80"/>
                    </a:lnTo>
                    <a:lnTo>
                      <a:pt x="41" y="82"/>
                    </a:lnTo>
                    <a:lnTo>
                      <a:pt x="41" y="84"/>
                    </a:lnTo>
                    <a:lnTo>
                      <a:pt x="39" y="87"/>
                    </a:lnTo>
                    <a:lnTo>
                      <a:pt x="39" y="90"/>
                    </a:lnTo>
                    <a:lnTo>
                      <a:pt x="37" y="94"/>
                    </a:lnTo>
                    <a:lnTo>
                      <a:pt x="34" y="97"/>
                    </a:lnTo>
                    <a:lnTo>
                      <a:pt x="33" y="100"/>
                    </a:lnTo>
                    <a:lnTo>
                      <a:pt x="32" y="105"/>
                    </a:lnTo>
                    <a:lnTo>
                      <a:pt x="30" y="109"/>
                    </a:lnTo>
                    <a:lnTo>
                      <a:pt x="28" y="112"/>
                    </a:lnTo>
                    <a:lnTo>
                      <a:pt x="27" y="117"/>
                    </a:lnTo>
                    <a:lnTo>
                      <a:pt x="26" y="121"/>
                    </a:lnTo>
                    <a:lnTo>
                      <a:pt x="22" y="126"/>
                    </a:lnTo>
                    <a:lnTo>
                      <a:pt x="21" y="130"/>
                    </a:lnTo>
                    <a:lnTo>
                      <a:pt x="19" y="133"/>
                    </a:lnTo>
                    <a:lnTo>
                      <a:pt x="18" y="138"/>
                    </a:lnTo>
                    <a:lnTo>
                      <a:pt x="16" y="141"/>
                    </a:lnTo>
                    <a:lnTo>
                      <a:pt x="14" y="145"/>
                    </a:lnTo>
                    <a:lnTo>
                      <a:pt x="12" y="149"/>
                    </a:lnTo>
                    <a:lnTo>
                      <a:pt x="11" y="152"/>
                    </a:lnTo>
                    <a:lnTo>
                      <a:pt x="10" y="155"/>
                    </a:lnTo>
                    <a:lnTo>
                      <a:pt x="9" y="158"/>
                    </a:lnTo>
                    <a:lnTo>
                      <a:pt x="7" y="160"/>
                    </a:lnTo>
                    <a:lnTo>
                      <a:pt x="7" y="162"/>
                    </a:lnTo>
                    <a:lnTo>
                      <a:pt x="5" y="165"/>
                    </a:lnTo>
                    <a:lnTo>
                      <a:pt x="5" y="166"/>
                    </a:lnTo>
                    <a:lnTo>
                      <a:pt x="5" y="165"/>
                    </a:lnTo>
                    <a:lnTo>
                      <a:pt x="5" y="163"/>
                    </a:lnTo>
                    <a:lnTo>
                      <a:pt x="5" y="160"/>
                    </a:lnTo>
                    <a:lnTo>
                      <a:pt x="4" y="155"/>
                    </a:lnTo>
                    <a:lnTo>
                      <a:pt x="4" y="153"/>
                    </a:lnTo>
                    <a:lnTo>
                      <a:pt x="4" y="150"/>
                    </a:lnTo>
                    <a:lnTo>
                      <a:pt x="3" y="147"/>
                    </a:lnTo>
                    <a:lnTo>
                      <a:pt x="3" y="143"/>
                    </a:lnTo>
                    <a:lnTo>
                      <a:pt x="3" y="140"/>
                    </a:lnTo>
                    <a:lnTo>
                      <a:pt x="3" y="137"/>
                    </a:lnTo>
                    <a:lnTo>
                      <a:pt x="3" y="132"/>
                    </a:lnTo>
                    <a:lnTo>
                      <a:pt x="3" y="129"/>
                    </a:lnTo>
                    <a:lnTo>
                      <a:pt x="3" y="124"/>
                    </a:lnTo>
                    <a:lnTo>
                      <a:pt x="1" y="120"/>
                    </a:lnTo>
                    <a:lnTo>
                      <a:pt x="1" y="116"/>
                    </a:lnTo>
                    <a:lnTo>
                      <a:pt x="1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8"/>
                    </a:lnTo>
                    <a:lnTo>
                      <a:pt x="0" y="94"/>
                    </a:lnTo>
                    <a:lnTo>
                      <a:pt x="0" y="89"/>
                    </a:lnTo>
                    <a:lnTo>
                      <a:pt x="0" y="85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1" y="63"/>
                    </a:lnTo>
                    <a:lnTo>
                      <a:pt x="1" y="60"/>
                    </a:lnTo>
                    <a:lnTo>
                      <a:pt x="1" y="55"/>
                    </a:lnTo>
                    <a:lnTo>
                      <a:pt x="3" y="51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4" y="40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6" y="31"/>
                    </a:lnTo>
                    <a:lnTo>
                      <a:pt x="6" y="29"/>
                    </a:lnTo>
                    <a:lnTo>
                      <a:pt x="7" y="25"/>
                    </a:lnTo>
                    <a:lnTo>
                      <a:pt x="7" y="23"/>
                    </a:lnTo>
                    <a:lnTo>
                      <a:pt x="8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2" y="10"/>
                    </a:lnTo>
                    <a:lnTo>
                      <a:pt x="14" y="7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4175126" y="1230313"/>
                <a:ext cx="177800" cy="280988"/>
              </a:xfrm>
              <a:custGeom>
                <a:avLst/>
                <a:gdLst>
                  <a:gd name="T0" fmla="*/ 336 w 448"/>
                  <a:gd name="T1" fmla="*/ 4 h 707"/>
                  <a:gd name="T2" fmla="*/ 315 w 448"/>
                  <a:gd name="T3" fmla="*/ 15 h 707"/>
                  <a:gd name="T4" fmla="*/ 301 w 448"/>
                  <a:gd name="T5" fmla="*/ 23 h 707"/>
                  <a:gd name="T6" fmla="*/ 283 w 448"/>
                  <a:gd name="T7" fmla="*/ 33 h 707"/>
                  <a:gd name="T8" fmla="*/ 266 w 448"/>
                  <a:gd name="T9" fmla="*/ 44 h 707"/>
                  <a:gd name="T10" fmla="*/ 247 w 448"/>
                  <a:gd name="T11" fmla="*/ 56 h 707"/>
                  <a:gd name="T12" fmla="*/ 228 w 448"/>
                  <a:gd name="T13" fmla="*/ 70 h 707"/>
                  <a:gd name="T14" fmla="*/ 210 w 448"/>
                  <a:gd name="T15" fmla="*/ 84 h 707"/>
                  <a:gd name="T16" fmla="*/ 191 w 448"/>
                  <a:gd name="T17" fmla="*/ 100 h 707"/>
                  <a:gd name="T18" fmla="*/ 172 w 448"/>
                  <a:gd name="T19" fmla="*/ 118 h 707"/>
                  <a:gd name="T20" fmla="*/ 156 w 448"/>
                  <a:gd name="T21" fmla="*/ 137 h 707"/>
                  <a:gd name="T22" fmla="*/ 138 w 448"/>
                  <a:gd name="T23" fmla="*/ 157 h 707"/>
                  <a:gd name="T24" fmla="*/ 123 w 448"/>
                  <a:gd name="T25" fmla="*/ 178 h 707"/>
                  <a:gd name="T26" fmla="*/ 109 w 448"/>
                  <a:gd name="T27" fmla="*/ 198 h 707"/>
                  <a:gd name="T28" fmla="*/ 96 w 448"/>
                  <a:gd name="T29" fmla="*/ 215 h 707"/>
                  <a:gd name="T30" fmla="*/ 87 w 448"/>
                  <a:gd name="T31" fmla="*/ 231 h 707"/>
                  <a:gd name="T32" fmla="*/ 76 w 448"/>
                  <a:gd name="T33" fmla="*/ 247 h 707"/>
                  <a:gd name="T34" fmla="*/ 71 w 448"/>
                  <a:gd name="T35" fmla="*/ 256 h 707"/>
                  <a:gd name="T36" fmla="*/ 67 w 448"/>
                  <a:gd name="T37" fmla="*/ 272 h 707"/>
                  <a:gd name="T38" fmla="*/ 62 w 448"/>
                  <a:gd name="T39" fmla="*/ 296 h 707"/>
                  <a:gd name="T40" fmla="*/ 60 w 448"/>
                  <a:gd name="T41" fmla="*/ 311 h 707"/>
                  <a:gd name="T42" fmla="*/ 58 w 448"/>
                  <a:gd name="T43" fmla="*/ 329 h 707"/>
                  <a:gd name="T44" fmla="*/ 57 w 448"/>
                  <a:gd name="T45" fmla="*/ 349 h 707"/>
                  <a:gd name="T46" fmla="*/ 56 w 448"/>
                  <a:gd name="T47" fmla="*/ 370 h 707"/>
                  <a:gd name="T48" fmla="*/ 56 w 448"/>
                  <a:gd name="T49" fmla="*/ 392 h 707"/>
                  <a:gd name="T50" fmla="*/ 58 w 448"/>
                  <a:gd name="T51" fmla="*/ 414 h 707"/>
                  <a:gd name="T52" fmla="*/ 60 w 448"/>
                  <a:gd name="T53" fmla="*/ 435 h 707"/>
                  <a:gd name="T54" fmla="*/ 62 w 448"/>
                  <a:gd name="T55" fmla="*/ 456 h 707"/>
                  <a:gd name="T56" fmla="*/ 65 w 448"/>
                  <a:gd name="T57" fmla="*/ 475 h 707"/>
                  <a:gd name="T58" fmla="*/ 67 w 448"/>
                  <a:gd name="T59" fmla="*/ 494 h 707"/>
                  <a:gd name="T60" fmla="*/ 70 w 448"/>
                  <a:gd name="T61" fmla="*/ 512 h 707"/>
                  <a:gd name="T62" fmla="*/ 73 w 448"/>
                  <a:gd name="T63" fmla="*/ 528 h 707"/>
                  <a:gd name="T64" fmla="*/ 77 w 448"/>
                  <a:gd name="T65" fmla="*/ 551 h 707"/>
                  <a:gd name="T66" fmla="*/ 13 w 448"/>
                  <a:gd name="T67" fmla="*/ 566 h 707"/>
                  <a:gd name="T68" fmla="*/ 228 w 448"/>
                  <a:gd name="T69" fmla="*/ 701 h 707"/>
                  <a:gd name="T70" fmla="*/ 231 w 448"/>
                  <a:gd name="T71" fmla="*/ 685 h 707"/>
                  <a:gd name="T72" fmla="*/ 233 w 448"/>
                  <a:gd name="T73" fmla="*/ 664 h 707"/>
                  <a:gd name="T74" fmla="*/ 233 w 448"/>
                  <a:gd name="T75" fmla="*/ 648 h 707"/>
                  <a:gd name="T76" fmla="*/ 234 w 448"/>
                  <a:gd name="T77" fmla="*/ 627 h 707"/>
                  <a:gd name="T78" fmla="*/ 234 w 448"/>
                  <a:gd name="T79" fmla="*/ 603 h 707"/>
                  <a:gd name="T80" fmla="*/ 234 w 448"/>
                  <a:gd name="T81" fmla="*/ 576 h 707"/>
                  <a:gd name="T82" fmla="*/ 234 w 448"/>
                  <a:gd name="T83" fmla="*/ 546 h 707"/>
                  <a:gd name="T84" fmla="*/ 234 w 448"/>
                  <a:gd name="T85" fmla="*/ 514 h 707"/>
                  <a:gd name="T86" fmla="*/ 234 w 448"/>
                  <a:gd name="T87" fmla="*/ 483 h 707"/>
                  <a:gd name="T88" fmla="*/ 233 w 448"/>
                  <a:gd name="T89" fmla="*/ 453 h 707"/>
                  <a:gd name="T90" fmla="*/ 233 w 448"/>
                  <a:gd name="T91" fmla="*/ 426 h 707"/>
                  <a:gd name="T92" fmla="*/ 233 w 448"/>
                  <a:gd name="T93" fmla="*/ 403 h 707"/>
                  <a:gd name="T94" fmla="*/ 233 w 448"/>
                  <a:gd name="T95" fmla="*/ 385 h 707"/>
                  <a:gd name="T96" fmla="*/ 233 w 448"/>
                  <a:gd name="T97" fmla="*/ 371 h 707"/>
                  <a:gd name="T98" fmla="*/ 235 w 448"/>
                  <a:gd name="T99" fmla="*/ 359 h 707"/>
                  <a:gd name="T100" fmla="*/ 248 w 448"/>
                  <a:gd name="T101" fmla="*/ 338 h 707"/>
                  <a:gd name="T102" fmla="*/ 265 w 448"/>
                  <a:gd name="T103" fmla="*/ 320 h 707"/>
                  <a:gd name="T104" fmla="*/ 287 w 448"/>
                  <a:gd name="T105" fmla="*/ 302 h 707"/>
                  <a:gd name="T106" fmla="*/ 302 w 448"/>
                  <a:gd name="T107" fmla="*/ 294 h 707"/>
                  <a:gd name="T108" fmla="*/ 319 w 448"/>
                  <a:gd name="T109" fmla="*/ 285 h 707"/>
                  <a:gd name="T110" fmla="*/ 337 w 448"/>
                  <a:gd name="T111" fmla="*/ 276 h 707"/>
                  <a:gd name="T112" fmla="*/ 356 w 448"/>
                  <a:gd name="T113" fmla="*/ 268 h 707"/>
                  <a:gd name="T114" fmla="*/ 376 w 448"/>
                  <a:gd name="T115" fmla="*/ 261 h 707"/>
                  <a:gd name="T116" fmla="*/ 394 w 448"/>
                  <a:gd name="T117" fmla="*/ 255 h 707"/>
                  <a:gd name="T118" fmla="*/ 410 w 448"/>
                  <a:gd name="T119" fmla="*/ 248 h 707"/>
                  <a:gd name="T120" fmla="*/ 434 w 448"/>
                  <a:gd name="T121" fmla="*/ 242 h 707"/>
                  <a:gd name="T122" fmla="*/ 347 w 448"/>
                  <a:gd name="T123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48" h="707">
                    <a:moveTo>
                      <a:pt x="347" y="0"/>
                    </a:moveTo>
                    <a:lnTo>
                      <a:pt x="346" y="0"/>
                    </a:lnTo>
                    <a:lnTo>
                      <a:pt x="343" y="2"/>
                    </a:lnTo>
                    <a:lnTo>
                      <a:pt x="341" y="2"/>
                    </a:lnTo>
                    <a:lnTo>
                      <a:pt x="338" y="3"/>
                    </a:lnTo>
                    <a:lnTo>
                      <a:pt x="336" y="4"/>
                    </a:lnTo>
                    <a:lnTo>
                      <a:pt x="333" y="6"/>
                    </a:lnTo>
                    <a:lnTo>
                      <a:pt x="330" y="7"/>
                    </a:lnTo>
                    <a:lnTo>
                      <a:pt x="326" y="9"/>
                    </a:lnTo>
                    <a:lnTo>
                      <a:pt x="322" y="12"/>
                    </a:lnTo>
                    <a:lnTo>
                      <a:pt x="317" y="14"/>
                    </a:lnTo>
                    <a:lnTo>
                      <a:pt x="315" y="15"/>
                    </a:lnTo>
                    <a:lnTo>
                      <a:pt x="313" y="16"/>
                    </a:lnTo>
                    <a:lnTo>
                      <a:pt x="311" y="17"/>
                    </a:lnTo>
                    <a:lnTo>
                      <a:pt x="308" y="19"/>
                    </a:lnTo>
                    <a:lnTo>
                      <a:pt x="305" y="20"/>
                    </a:lnTo>
                    <a:lnTo>
                      <a:pt x="303" y="22"/>
                    </a:lnTo>
                    <a:lnTo>
                      <a:pt x="301" y="23"/>
                    </a:lnTo>
                    <a:lnTo>
                      <a:pt x="299" y="25"/>
                    </a:lnTo>
                    <a:lnTo>
                      <a:pt x="295" y="26"/>
                    </a:lnTo>
                    <a:lnTo>
                      <a:pt x="292" y="27"/>
                    </a:lnTo>
                    <a:lnTo>
                      <a:pt x="290" y="29"/>
                    </a:lnTo>
                    <a:lnTo>
                      <a:pt x="287" y="31"/>
                    </a:lnTo>
                    <a:lnTo>
                      <a:pt x="283" y="33"/>
                    </a:lnTo>
                    <a:lnTo>
                      <a:pt x="281" y="34"/>
                    </a:lnTo>
                    <a:lnTo>
                      <a:pt x="278" y="36"/>
                    </a:lnTo>
                    <a:lnTo>
                      <a:pt x="275" y="38"/>
                    </a:lnTo>
                    <a:lnTo>
                      <a:pt x="271" y="39"/>
                    </a:lnTo>
                    <a:lnTo>
                      <a:pt x="269" y="41"/>
                    </a:lnTo>
                    <a:lnTo>
                      <a:pt x="266" y="44"/>
                    </a:lnTo>
                    <a:lnTo>
                      <a:pt x="262" y="46"/>
                    </a:lnTo>
                    <a:lnTo>
                      <a:pt x="259" y="47"/>
                    </a:lnTo>
                    <a:lnTo>
                      <a:pt x="256" y="49"/>
                    </a:lnTo>
                    <a:lnTo>
                      <a:pt x="254" y="51"/>
                    </a:lnTo>
                    <a:lnTo>
                      <a:pt x="250" y="55"/>
                    </a:lnTo>
                    <a:lnTo>
                      <a:pt x="247" y="56"/>
                    </a:lnTo>
                    <a:lnTo>
                      <a:pt x="244" y="58"/>
                    </a:lnTo>
                    <a:lnTo>
                      <a:pt x="240" y="60"/>
                    </a:lnTo>
                    <a:lnTo>
                      <a:pt x="237" y="62"/>
                    </a:lnTo>
                    <a:lnTo>
                      <a:pt x="234" y="65"/>
                    </a:lnTo>
                    <a:lnTo>
                      <a:pt x="232" y="67"/>
                    </a:lnTo>
                    <a:lnTo>
                      <a:pt x="228" y="70"/>
                    </a:lnTo>
                    <a:lnTo>
                      <a:pt x="225" y="72"/>
                    </a:lnTo>
                    <a:lnTo>
                      <a:pt x="222" y="74"/>
                    </a:lnTo>
                    <a:lnTo>
                      <a:pt x="218" y="77"/>
                    </a:lnTo>
                    <a:lnTo>
                      <a:pt x="215" y="79"/>
                    </a:lnTo>
                    <a:lnTo>
                      <a:pt x="212" y="82"/>
                    </a:lnTo>
                    <a:lnTo>
                      <a:pt x="210" y="84"/>
                    </a:lnTo>
                    <a:lnTo>
                      <a:pt x="206" y="88"/>
                    </a:lnTo>
                    <a:lnTo>
                      <a:pt x="203" y="90"/>
                    </a:lnTo>
                    <a:lnTo>
                      <a:pt x="201" y="93"/>
                    </a:lnTo>
                    <a:lnTo>
                      <a:pt x="197" y="95"/>
                    </a:lnTo>
                    <a:lnTo>
                      <a:pt x="194" y="98"/>
                    </a:lnTo>
                    <a:lnTo>
                      <a:pt x="191" y="100"/>
                    </a:lnTo>
                    <a:lnTo>
                      <a:pt x="188" y="103"/>
                    </a:lnTo>
                    <a:lnTo>
                      <a:pt x="184" y="106"/>
                    </a:lnTo>
                    <a:lnTo>
                      <a:pt x="181" y="109"/>
                    </a:lnTo>
                    <a:lnTo>
                      <a:pt x="178" y="112"/>
                    </a:lnTo>
                    <a:lnTo>
                      <a:pt x="176" y="115"/>
                    </a:lnTo>
                    <a:lnTo>
                      <a:pt x="172" y="118"/>
                    </a:lnTo>
                    <a:lnTo>
                      <a:pt x="169" y="121"/>
                    </a:lnTo>
                    <a:lnTo>
                      <a:pt x="167" y="124"/>
                    </a:lnTo>
                    <a:lnTo>
                      <a:pt x="164" y="127"/>
                    </a:lnTo>
                    <a:lnTo>
                      <a:pt x="160" y="131"/>
                    </a:lnTo>
                    <a:lnTo>
                      <a:pt x="158" y="135"/>
                    </a:lnTo>
                    <a:lnTo>
                      <a:pt x="156" y="137"/>
                    </a:lnTo>
                    <a:lnTo>
                      <a:pt x="153" y="142"/>
                    </a:lnTo>
                    <a:lnTo>
                      <a:pt x="149" y="144"/>
                    </a:lnTo>
                    <a:lnTo>
                      <a:pt x="146" y="148"/>
                    </a:lnTo>
                    <a:lnTo>
                      <a:pt x="144" y="150"/>
                    </a:lnTo>
                    <a:lnTo>
                      <a:pt x="142" y="155"/>
                    </a:lnTo>
                    <a:lnTo>
                      <a:pt x="138" y="157"/>
                    </a:lnTo>
                    <a:lnTo>
                      <a:pt x="136" y="161"/>
                    </a:lnTo>
                    <a:lnTo>
                      <a:pt x="133" y="165"/>
                    </a:lnTo>
                    <a:lnTo>
                      <a:pt x="131" y="168"/>
                    </a:lnTo>
                    <a:lnTo>
                      <a:pt x="128" y="171"/>
                    </a:lnTo>
                    <a:lnTo>
                      <a:pt x="125" y="175"/>
                    </a:lnTo>
                    <a:lnTo>
                      <a:pt x="123" y="178"/>
                    </a:lnTo>
                    <a:lnTo>
                      <a:pt x="121" y="181"/>
                    </a:lnTo>
                    <a:lnTo>
                      <a:pt x="117" y="185"/>
                    </a:lnTo>
                    <a:lnTo>
                      <a:pt x="115" y="188"/>
                    </a:lnTo>
                    <a:lnTo>
                      <a:pt x="113" y="191"/>
                    </a:lnTo>
                    <a:lnTo>
                      <a:pt x="112" y="195"/>
                    </a:lnTo>
                    <a:lnTo>
                      <a:pt x="109" y="198"/>
                    </a:lnTo>
                    <a:lnTo>
                      <a:pt x="106" y="201"/>
                    </a:lnTo>
                    <a:lnTo>
                      <a:pt x="104" y="203"/>
                    </a:lnTo>
                    <a:lnTo>
                      <a:pt x="102" y="207"/>
                    </a:lnTo>
                    <a:lnTo>
                      <a:pt x="100" y="210"/>
                    </a:lnTo>
                    <a:lnTo>
                      <a:pt x="99" y="212"/>
                    </a:lnTo>
                    <a:lnTo>
                      <a:pt x="96" y="215"/>
                    </a:lnTo>
                    <a:lnTo>
                      <a:pt x="94" y="219"/>
                    </a:lnTo>
                    <a:lnTo>
                      <a:pt x="92" y="221"/>
                    </a:lnTo>
                    <a:lnTo>
                      <a:pt x="91" y="223"/>
                    </a:lnTo>
                    <a:lnTo>
                      <a:pt x="89" y="226"/>
                    </a:lnTo>
                    <a:lnTo>
                      <a:pt x="88" y="229"/>
                    </a:lnTo>
                    <a:lnTo>
                      <a:pt x="87" y="231"/>
                    </a:lnTo>
                    <a:lnTo>
                      <a:pt x="85" y="233"/>
                    </a:lnTo>
                    <a:lnTo>
                      <a:pt x="83" y="235"/>
                    </a:lnTo>
                    <a:lnTo>
                      <a:pt x="82" y="237"/>
                    </a:lnTo>
                    <a:lnTo>
                      <a:pt x="80" y="242"/>
                    </a:lnTo>
                    <a:lnTo>
                      <a:pt x="78" y="245"/>
                    </a:lnTo>
                    <a:lnTo>
                      <a:pt x="76" y="247"/>
                    </a:lnTo>
                    <a:lnTo>
                      <a:pt x="74" y="251"/>
                    </a:lnTo>
                    <a:lnTo>
                      <a:pt x="73" y="253"/>
                    </a:lnTo>
                    <a:lnTo>
                      <a:pt x="72" y="255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0" y="259"/>
                    </a:lnTo>
                    <a:lnTo>
                      <a:pt x="69" y="261"/>
                    </a:lnTo>
                    <a:lnTo>
                      <a:pt x="69" y="263"/>
                    </a:lnTo>
                    <a:lnTo>
                      <a:pt x="69" y="265"/>
                    </a:lnTo>
                    <a:lnTo>
                      <a:pt x="68" y="269"/>
                    </a:lnTo>
                    <a:lnTo>
                      <a:pt x="67" y="272"/>
                    </a:lnTo>
                    <a:lnTo>
                      <a:pt x="67" y="276"/>
                    </a:lnTo>
                    <a:lnTo>
                      <a:pt x="66" y="279"/>
                    </a:lnTo>
                    <a:lnTo>
                      <a:pt x="65" y="284"/>
                    </a:lnTo>
                    <a:lnTo>
                      <a:pt x="65" y="288"/>
                    </a:lnTo>
                    <a:lnTo>
                      <a:pt x="63" y="293"/>
                    </a:lnTo>
                    <a:lnTo>
                      <a:pt x="62" y="296"/>
                    </a:lnTo>
                    <a:lnTo>
                      <a:pt x="62" y="298"/>
                    </a:lnTo>
                    <a:lnTo>
                      <a:pt x="62" y="301"/>
                    </a:lnTo>
                    <a:lnTo>
                      <a:pt x="62" y="304"/>
                    </a:lnTo>
                    <a:lnTo>
                      <a:pt x="61" y="307"/>
                    </a:lnTo>
                    <a:lnTo>
                      <a:pt x="60" y="309"/>
                    </a:lnTo>
                    <a:lnTo>
                      <a:pt x="60" y="311"/>
                    </a:lnTo>
                    <a:lnTo>
                      <a:pt x="60" y="315"/>
                    </a:lnTo>
                    <a:lnTo>
                      <a:pt x="59" y="317"/>
                    </a:lnTo>
                    <a:lnTo>
                      <a:pt x="59" y="320"/>
                    </a:lnTo>
                    <a:lnTo>
                      <a:pt x="58" y="323"/>
                    </a:lnTo>
                    <a:lnTo>
                      <a:pt x="58" y="327"/>
                    </a:lnTo>
                    <a:lnTo>
                      <a:pt x="58" y="329"/>
                    </a:lnTo>
                    <a:lnTo>
                      <a:pt x="58" y="332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42"/>
                    </a:lnTo>
                    <a:lnTo>
                      <a:pt x="57" y="345"/>
                    </a:lnTo>
                    <a:lnTo>
                      <a:pt x="57" y="349"/>
                    </a:lnTo>
                    <a:lnTo>
                      <a:pt x="57" y="353"/>
                    </a:lnTo>
                    <a:lnTo>
                      <a:pt x="56" y="356"/>
                    </a:lnTo>
                    <a:lnTo>
                      <a:pt x="56" y="360"/>
                    </a:lnTo>
                    <a:lnTo>
                      <a:pt x="56" y="363"/>
                    </a:lnTo>
                    <a:lnTo>
                      <a:pt x="56" y="366"/>
                    </a:lnTo>
                    <a:lnTo>
                      <a:pt x="56" y="370"/>
                    </a:lnTo>
                    <a:lnTo>
                      <a:pt x="56" y="373"/>
                    </a:lnTo>
                    <a:lnTo>
                      <a:pt x="56" y="377"/>
                    </a:lnTo>
                    <a:lnTo>
                      <a:pt x="56" y="381"/>
                    </a:lnTo>
                    <a:lnTo>
                      <a:pt x="56" y="384"/>
                    </a:lnTo>
                    <a:lnTo>
                      <a:pt x="56" y="388"/>
                    </a:lnTo>
                    <a:lnTo>
                      <a:pt x="56" y="392"/>
                    </a:lnTo>
                    <a:lnTo>
                      <a:pt x="56" y="396"/>
                    </a:lnTo>
                    <a:lnTo>
                      <a:pt x="56" y="399"/>
                    </a:lnTo>
                    <a:lnTo>
                      <a:pt x="57" y="403"/>
                    </a:lnTo>
                    <a:lnTo>
                      <a:pt x="57" y="406"/>
                    </a:lnTo>
                    <a:lnTo>
                      <a:pt x="58" y="410"/>
                    </a:lnTo>
                    <a:lnTo>
                      <a:pt x="58" y="414"/>
                    </a:lnTo>
                    <a:lnTo>
                      <a:pt x="58" y="417"/>
                    </a:lnTo>
                    <a:lnTo>
                      <a:pt x="58" y="420"/>
                    </a:lnTo>
                    <a:lnTo>
                      <a:pt x="59" y="424"/>
                    </a:lnTo>
                    <a:lnTo>
                      <a:pt x="59" y="427"/>
                    </a:lnTo>
                    <a:lnTo>
                      <a:pt x="59" y="431"/>
                    </a:lnTo>
                    <a:lnTo>
                      <a:pt x="60" y="435"/>
                    </a:lnTo>
                    <a:lnTo>
                      <a:pt x="60" y="438"/>
                    </a:lnTo>
                    <a:lnTo>
                      <a:pt x="60" y="441"/>
                    </a:lnTo>
                    <a:lnTo>
                      <a:pt x="60" y="445"/>
                    </a:lnTo>
                    <a:lnTo>
                      <a:pt x="61" y="449"/>
                    </a:lnTo>
                    <a:lnTo>
                      <a:pt x="62" y="452"/>
                    </a:lnTo>
                    <a:lnTo>
                      <a:pt x="62" y="456"/>
                    </a:lnTo>
                    <a:lnTo>
                      <a:pt x="62" y="459"/>
                    </a:lnTo>
                    <a:lnTo>
                      <a:pt x="62" y="462"/>
                    </a:lnTo>
                    <a:lnTo>
                      <a:pt x="63" y="465"/>
                    </a:lnTo>
                    <a:lnTo>
                      <a:pt x="63" y="469"/>
                    </a:lnTo>
                    <a:lnTo>
                      <a:pt x="65" y="472"/>
                    </a:lnTo>
                    <a:lnTo>
                      <a:pt x="65" y="475"/>
                    </a:lnTo>
                    <a:lnTo>
                      <a:pt x="65" y="479"/>
                    </a:lnTo>
                    <a:lnTo>
                      <a:pt x="66" y="482"/>
                    </a:lnTo>
                    <a:lnTo>
                      <a:pt x="66" y="485"/>
                    </a:lnTo>
                    <a:lnTo>
                      <a:pt x="67" y="488"/>
                    </a:lnTo>
                    <a:lnTo>
                      <a:pt x="67" y="492"/>
                    </a:lnTo>
                    <a:lnTo>
                      <a:pt x="67" y="494"/>
                    </a:lnTo>
                    <a:lnTo>
                      <a:pt x="68" y="497"/>
                    </a:lnTo>
                    <a:lnTo>
                      <a:pt x="68" y="500"/>
                    </a:lnTo>
                    <a:lnTo>
                      <a:pt x="69" y="503"/>
                    </a:lnTo>
                    <a:lnTo>
                      <a:pt x="69" y="506"/>
                    </a:lnTo>
                    <a:lnTo>
                      <a:pt x="70" y="508"/>
                    </a:lnTo>
                    <a:lnTo>
                      <a:pt x="70" y="512"/>
                    </a:lnTo>
                    <a:lnTo>
                      <a:pt x="71" y="515"/>
                    </a:lnTo>
                    <a:lnTo>
                      <a:pt x="71" y="517"/>
                    </a:lnTo>
                    <a:lnTo>
                      <a:pt x="71" y="519"/>
                    </a:lnTo>
                    <a:lnTo>
                      <a:pt x="72" y="522"/>
                    </a:lnTo>
                    <a:lnTo>
                      <a:pt x="72" y="524"/>
                    </a:lnTo>
                    <a:lnTo>
                      <a:pt x="73" y="528"/>
                    </a:lnTo>
                    <a:lnTo>
                      <a:pt x="73" y="534"/>
                    </a:lnTo>
                    <a:lnTo>
                      <a:pt x="74" y="538"/>
                    </a:lnTo>
                    <a:lnTo>
                      <a:pt x="76" y="542"/>
                    </a:lnTo>
                    <a:lnTo>
                      <a:pt x="76" y="545"/>
                    </a:lnTo>
                    <a:lnTo>
                      <a:pt x="77" y="549"/>
                    </a:lnTo>
                    <a:lnTo>
                      <a:pt x="77" y="551"/>
                    </a:lnTo>
                    <a:lnTo>
                      <a:pt x="78" y="554"/>
                    </a:lnTo>
                    <a:lnTo>
                      <a:pt x="78" y="557"/>
                    </a:lnTo>
                    <a:lnTo>
                      <a:pt x="79" y="559"/>
                    </a:lnTo>
                    <a:lnTo>
                      <a:pt x="79" y="561"/>
                    </a:lnTo>
                    <a:lnTo>
                      <a:pt x="80" y="562"/>
                    </a:lnTo>
                    <a:lnTo>
                      <a:pt x="13" y="566"/>
                    </a:lnTo>
                    <a:lnTo>
                      <a:pt x="0" y="597"/>
                    </a:lnTo>
                    <a:lnTo>
                      <a:pt x="226" y="707"/>
                    </a:lnTo>
                    <a:lnTo>
                      <a:pt x="226" y="707"/>
                    </a:lnTo>
                    <a:lnTo>
                      <a:pt x="227" y="705"/>
                    </a:lnTo>
                    <a:lnTo>
                      <a:pt x="227" y="703"/>
                    </a:lnTo>
                    <a:lnTo>
                      <a:pt x="228" y="701"/>
                    </a:lnTo>
                    <a:lnTo>
                      <a:pt x="228" y="698"/>
                    </a:lnTo>
                    <a:lnTo>
                      <a:pt x="229" y="695"/>
                    </a:lnTo>
                    <a:lnTo>
                      <a:pt x="229" y="692"/>
                    </a:lnTo>
                    <a:lnTo>
                      <a:pt x="231" y="689"/>
                    </a:lnTo>
                    <a:lnTo>
                      <a:pt x="231" y="687"/>
                    </a:lnTo>
                    <a:lnTo>
                      <a:pt x="231" y="685"/>
                    </a:lnTo>
                    <a:lnTo>
                      <a:pt x="231" y="680"/>
                    </a:lnTo>
                    <a:lnTo>
                      <a:pt x="232" y="677"/>
                    </a:lnTo>
                    <a:lnTo>
                      <a:pt x="232" y="674"/>
                    </a:lnTo>
                    <a:lnTo>
                      <a:pt x="233" y="669"/>
                    </a:lnTo>
                    <a:lnTo>
                      <a:pt x="233" y="666"/>
                    </a:lnTo>
                    <a:lnTo>
                      <a:pt x="233" y="664"/>
                    </a:lnTo>
                    <a:lnTo>
                      <a:pt x="233" y="662"/>
                    </a:lnTo>
                    <a:lnTo>
                      <a:pt x="233" y="659"/>
                    </a:lnTo>
                    <a:lnTo>
                      <a:pt x="233" y="656"/>
                    </a:lnTo>
                    <a:lnTo>
                      <a:pt x="233" y="654"/>
                    </a:lnTo>
                    <a:lnTo>
                      <a:pt x="233" y="651"/>
                    </a:lnTo>
                    <a:lnTo>
                      <a:pt x="233" y="648"/>
                    </a:lnTo>
                    <a:lnTo>
                      <a:pt x="233" y="645"/>
                    </a:lnTo>
                    <a:lnTo>
                      <a:pt x="233" y="642"/>
                    </a:lnTo>
                    <a:lnTo>
                      <a:pt x="233" y="638"/>
                    </a:lnTo>
                    <a:lnTo>
                      <a:pt x="234" y="635"/>
                    </a:lnTo>
                    <a:lnTo>
                      <a:pt x="234" y="632"/>
                    </a:lnTo>
                    <a:lnTo>
                      <a:pt x="234" y="627"/>
                    </a:lnTo>
                    <a:lnTo>
                      <a:pt x="234" y="624"/>
                    </a:lnTo>
                    <a:lnTo>
                      <a:pt x="235" y="621"/>
                    </a:lnTo>
                    <a:lnTo>
                      <a:pt x="234" y="616"/>
                    </a:lnTo>
                    <a:lnTo>
                      <a:pt x="234" y="612"/>
                    </a:lnTo>
                    <a:lnTo>
                      <a:pt x="234" y="608"/>
                    </a:lnTo>
                    <a:lnTo>
                      <a:pt x="234" y="603"/>
                    </a:lnTo>
                    <a:lnTo>
                      <a:pt x="234" y="599"/>
                    </a:lnTo>
                    <a:lnTo>
                      <a:pt x="234" y="594"/>
                    </a:lnTo>
                    <a:lnTo>
                      <a:pt x="234" y="590"/>
                    </a:lnTo>
                    <a:lnTo>
                      <a:pt x="234" y="586"/>
                    </a:lnTo>
                    <a:lnTo>
                      <a:pt x="234" y="580"/>
                    </a:lnTo>
                    <a:lnTo>
                      <a:pt x="234" y="576"/>
                    </a:lnTo>
                    <a:lnTo>
                      <a:pt x="234" y="570"/>
                    </a:lnTo>
                    <a:lnTo>
                      <a:pt x="234" y="566"/>
                    </a:lnTo>
                    <a:lnTo>
                      <a:pt x="234" y="560"/>
                    </a:lnTo>
                    <a:lnTo>
                      <a:pt x="234" y="556"/>
                    </a:lnTo>
                    <a:lnTo>
                      <a:pt x="234" y="550"/>
                    </a:lnTo>
                    <a:lnTo>
                      <a:pt x="234" y="546"/>
                    </a:lnTo>
                    <a:lnTo>
                      <a:pt x="234" y="540"/>
                    </a:lnTo>
                    <a:lnTo>
                      <a:pt x="234" y="535"/>
                    </a:lnTo>
                    <a:lnTo>
                      <a:pt x="234" y="529"/>
                    </a:lnTo>
                    <a:lnTo>
                      <a:pt x="234" y="524"/>
                    </a:lnTo>
                    <a:lnTo>
                      <a:pt x="234" y="519"/>
                    </a:lnTo>
                    <a:lnTo>
                      <a:pt x="234" y="514"/>
                    </a:lnTo>
                    <a:lnTo>
                      <a:pt x="234" y="508"/>
                    </a:lnTo>
                    <a:lnTo>
                      <a:pt x="234" y="503"/>
                    </a:lnTo>
                    <a:lnTo>
                      <a:pt x="234" y="499"/>
                    </a:lnTo>
                    <a:lnTo>
                      <a:pt x="234" y="493"/>
                    </a:lnTo>
                    <a:lnTo>
                      <a:pt x="234" y="488"/>
                    </a:lnTo>
                    <a:lnTo>
                      <a:pt x="234" y="483"/>
                    </a:lnTo>
                    <a:lnTo>
                      <a:pt x="234" y="478"/>
                    </a:lnTo>
                    <a:lnTo>
                      <a:pt x="234" y="472"/>
                    </a:lnTo>
                    <a:lnTo>
                      <a:pt x="234" y="468"/>
                    </a:lnTo>
                    <a:lnTo>
                      <a:pt x="234" y="463"/>
                    </a:lnTo>
                    <a:lnTo>
                      <a:pt x="233" y="458"/>
                    </a:lnTo>
                    <a:lnTo>
                      <a:pt x="233" y="453"/>
                    </a:lnTo>
                    <a:lnTo>
                      <a:pt x="233" y="448"/>
                    </a:lnTo>
                    <a:lnTo>
                      <a:pt x="233" y="443"/>
                    </a:lnTo>
                    <a:lnTo>
                      <a:pt x="233" y="439"/>
                    </a:lnTo>
                    <a:lnTo>
                      <a:pt x="233" y="435"/>
                    </a:lnTo>
                    <a:lnTo>
                      <a:pt x="233" y="430"/>
                    </a:lnTo>
                    <a:lnTo>
                      <a:pt x="233" y="426"/>
                    </a:lnTo>
                    <a:lnTo>
                      <a:pt x="233" y="421"/>
                    </a:lnTo>
                    <a:lnTo>
                      <a:pt x="233" y="418"/>
                    </a:lnTo>
                    <a:lnTo>
                      <a:pt x="233" y="414"/>
                    </a:lnTo>
                    <a:lnTo>
                      <a:pt x="233" y="409"/>
                    </a:lnTo>
                    <a:lnTo>
                      <a:pt x="233" y="406"/>
                    </a:lnTo>
                    <a:lnTo>
                      <a:pt x="233" y="403"/>
                    </a:lnTo>
                    <a:lnTo>
                      <a:pt x="233" y="399"/>
                    </a:lnTo>
                    <a:lnTo>
                      <a:pt x="233" y="396"/>
                    </a:lnTo>
                    <a:lnTo>
                      <a:pt x="233" y="393"/>
                    </a:lnTo>
                    <a:lnTo>
                      <a:pt x="233" y="389"/>
                    </a:lnTo>
                    <a:lnTo>
                      <a:pt x="233" y="387"/>
                    </a:lnTo>
                    <a:lnTo>
                      <a:pt x="233" y="385"/>
                    </a:lnTo>
                    <a:lnTo>
                      <a:pt x="233" y="383"/>
                    </a:lnTo>
                    <a:lnTo>
                      <a:pt x="233" y="380"/>
                    </a:lnTo>
                    <a:lnTo>
                      <a:pt x="233" y="377"/>
                    </a:lnTo>
                    <a:lnTo>
                      <a:pt x="233" y="376"/>
                    </a:lnTo>
                    <a:lnTo>
                      <a:pt x="233" y="373"/>
                    </a:lnTo>
                    <a:lnTo>
                      <a:pt x="233" y="371"/>
                    </a:lnTo>
                    <a:lnTo>
                      <a:pt x="233" y="370"/>
                    </a:lnTo>
                    <a:lnTo>
                      <a:pt x="233" y="369"/>
                    </a:lnTo>
                    <a:lnTo>
                      <a:pt x="233" y="367"/>
                    </a:lnTo>
                    <a:lnTo>
                      <a:pt x="233" y="365"/>
                    </a:lnTo>
                    <a:lnTo>
                      <a:pt x="234" y="363"/>
                    </a:lnTo>
                    <a:lnTo>
                      <a:pt x="235" y="359"/>
                    </a:lnTo>
                    <a:lnTo>
                      <a:pt x="237" y="355"/>
                    </a:lnTo>
                    <a:lnTo>
                      <a:pt x="240" y="351"/>
                    </a:lnTo>
                    <a:lnTo>
                      <a:pt x="243" y="347"/>
                    </a:lnTo>
                    <a:lnTo>
                      <a:pt x="244" y="343"/>
                    </a:lnTo>
                    <a:lnTo>
                      <a:pt x="246" y="341"/>
                    </a:lnTo>
                    <a:lnTo>
                      <a:pt x="248" y="338"/>
                    </a:lnTo>
                    <a:lnTo>
                      <a:pt x="250" y="336"/>
                    </a:lnTo>
                    <a:lnTo>
                      <a:pt x="253" y="332"/>
                    </a:lnTo>
                    <a:lnTo>
                      <a:pt x="256" y="329"/>
                    </a:lnTo>
                    <a:lnTo>
                      <a:pt x="258" y="326"/>
                    </a:lnTo>
                    <a:lnTo>
                      <a:pt x="261" y="323"/>
                    </a:lnTo>
                    <a:lnTo>
                      <a:pt x="265" y="320"/>
                    </a:lnTo>
                    <a:lnTo>
                      <a:pt x="268" y="317"/>
                    </a:lnTo>
                    <a:lnTo>
                      <a:pt x="271" y="313"/>
                    </a:lnTo>
                    <a:lnTo>
                      <a:pt x="276" y="311"/>
                    </a:lnTo>
                    <a:lnTo>
                      <a:pt x="280" y="308"/>
                    </a:lnTo>
                    <a:lnTo>
                      <a:pt x="284" y="305"/>
                    </a:lnTo>
                    <a:lnTo>
                      <a:pt x="287" y="302"/>
                    </a:lnTo>
                    <a:lnTo>
                      <a:pt x="289" y="301"/>
                    </a:lnTo>
                    <a:lnTo>
                      <a:pt x="292" y="300"/>
                    </a:lnTo>
                    <a:lnTo>
                      <a:pt x="294" y="299"/>
                    </a:lnTo>
                    <a:lnTo>
                      <a:pt x="297" y="297"/>
                    </a:lnTo>
                    <a:lnTo>
                      <a:pt x="299" y="295"/>
                    </a:lnTo>
                    <a:lnTo>
                      <a:pt x="302" y="294"/>
                    </a:lnTo>
                    <a:lnTo>
                      <a:pt x="304" y="293"/>
                    </a:lnTo>
                    <a:lnTo>
                      <a:pt x="308" y="290"/>
                    </a:lnTo>
                    <a:lnTo>
                      <a:pt x="310" y="289"/>
                    </a:lnTo>
                    <a:lnTo>
                      <a:pt x="313" y="288"/>
                    </a:lnTo>
                    <a:lnTo>
                      <a:pt x="316" y="286"/>
                    </a:lnTo>
                    <a:lnTo>
                      <a:pt x="319" y="285"/>
                    </a:lnTo>
                    <a:lnTo>
                      <a:pt x="322" y="284"/>
                    </a:lnTo>
                    <a:lnTo>
                      <a:pt x="325" y="282"/>
                    </a:lnTo>
                    <a:lnTo>
                      <a:pt x="328" y="280"/>
                    </a:lnTo>
                    <a:lnTo>
                      <a:pt x="331" y="279"/>
                    </a:lnTo>
                    <a:lnTo>
                      <a:pt x="334" y="277"/>
                    </a:lnTo>
                    <a:lnTo>
                      <a:pt x="337" y="276"/>
                    </a:lnTo>
                    <a:lnTo>
                      <a:pt x="341" y="275"/>
                    </a:lnTo>
                    <a:lnTo>
                      <a:pt x="344" y="274"/>
                    </a:lnTo>
                    <a:lnTo>
                      <a:pt x="347" y="272"/>
                    </a:lnTo>
                    <a:lnTo>
                      <a:pt x="349" y="271"/>
                    </a:lnTo>
                    <a:lnTo>
                      <a:pt x="354" y="269"/>
                    </a:lnTo>
                    <a:lnTo>
                      <a:pt x="356" y="268"/>
                    </a:lnTo>
                    <a:lnTo>
                      <a:pt x="359" y="267"/>
                    </a:lnTo>
                    <a:lnTo>
                      <a:pt x="363" y="265"/>
                    </a:lnTo>
                    <a:lnTo>
                      <a:pt x="366" y="265"/>
                    </a:lnTo>
                    <a:lnTo>
                      <a:pt x="369" y="263"/>
                    </a:lnTo>
                    <a:lnTo>
                      <a:pt x="372" y="262"/>
                    </a:lnTo>
                    <a:lnTo>
                      <a:pt x="376" y="261"/>
                    </a:lnTo>
                    <a:lnTo>
                      <a:pt x="379" y="261"/>
                    </a:lnTo>
                    <a:lnTo>
                      <a:pt x="381" y="258"/>
                    </a:lnTo>
                    <a:lnTo>
                      <a:pt x="386" y="258"/>
                    </a:lnTo>
                    <a:lnTo>
                      <a:pt x="388" y="257"/>
                    </a:lnTo>
                    <a:lnTo>
                      <a:pt x="391" y="256"/>
                    </a:lnTo>
                    <a:lnTo>
                      <a:pt x="394" y="255"/>
                    </a:lnTo>
                    <a:lnTo>
                      <a:pt x="397" y="254"/>
                    </a:lnTo>
                    <a:lnTo>
                      <a:pt x="399" y="253"/>
                    </a:lnTo>
                    <a:lnTo>
                      <a:pt x="402" y="252"/>
                    </a:lnTo>
                    <a:lnTo>
                      <a:pt x="405" y="251"/>
                    </a:lnTo>
                    <a:lnTo>
                      <a:pt x="408" y="250"/>
                    </a:lnTo>
                    <a:lnTo>
                      <a:pt x="410" y="248"/>
                    </a:lnTo>
                    <a:lnTo>
                      <a:pt x="413" y="248"/>
                    </a:lnTo>
                    <a:lnTo>
                      <a:pt x="417" y="246"/>
                    </a:lnTo>
                    <a:lnTo>
                      <a:pt x="422" y="245"/>
                    </a:lnTo>
                    <a:lnTo>
                      <a:pt x="426" y="244"/>
                    </a:lnTo>
                    <a:lnTo>
                      <a:pt x="431" y="243"/>
                    </a:lnTo>
                    <a:lnTo>
                      <a:pt x="434" y="242"/>
                    </a:lnTo>
                    <a:lnTo>
                      <a:pt x="437" y="241"/>
                    </a:lnTo>
                    <a:lnTo>
                      <a:pt x="441" y="240"/>
                    </a:lnTo>
                    <a:lnTo>
                      <a:pt x="443" y="240"/>
                    </a:lnTo>
                    <a:lnTo>
                      <a:pt x="447" y="239"/>
                    </a:lnTo>
                    <a:lnTo>
                      <a:pt x="448" y="239"/>
                    </a:lnTo>
                    <a:lnTo>
                      <a:pt x="347" y="0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4200526" y="1079501"/>
                <a:ext cx="141288" cy="114300"/>
              </a:xfrm>
              <a:custGeom>
                <a:avLst/>
                <a:gdLst>
                  <a:gd name="T0" fmla="*/ 276 w 355"/>
                  <a:gd name="T1" fmla="*/ 5 h 291"/>
                  <a:gd name="T2" fmla="*/ 263 w 355"/>
                  <a:gd name="T3" fmla="*/ 16 h 291"/>
                  <a:gd name="T4" fmla="*/ 247 w 355"/>
                  <a:gd name="T5" fmla="*/ 29 h 291"/>
                  <a:gd name="T6" fmla="*/ 236 w 355"/>
                  <a:gd name="T7" fmla="*/ 38 h 291"/>
                  <a:gd name="T8" fmla="*/ 226 w 355"/>
                  <a:gd name="T9" fmla="*/ 46 h 291"/>
                  <a:gd name="T10" fmla="*/ 216 w 355"/>
                  <a:gd name="T11" fmla="*/ 53 h 291"/>
                  <a:gd name="T12" fmla="*/ 205 w 355"/>
                  <a:gd name="T13" fmla="*/ 61 h 291"/>
                  <a:gd name="T14" fmla="*/ 193 w 355"/>
                  <a:gd name="T15" fmla="*/ 70 h 291"/>
                  <a:gd name="T16" fmla="*/ 181 w 355"/>
                  <a:gd name="T17" fmla="*/ 79 h 291"/>
                  <a:gd name="T18" fmla="*/ 169 w 355"/>
                  <a:gd name="T19" fmla="*/ 87 h 291"/>
                  <a:gd name="T20" fmla="*/ 156 w 355"/>
                  <a:gd name="T21" fmla="*/ 96 h 291"/>
                  <a:gd name="T22" fmla="*/ 143 w 355"/>
                  <a:gd name="T23" fmla="*/ 104 h 291"/>
                  <a:gd name="T24" fmla="*/ 130 w 355"/>
                  <a:gd name="T25" fmla="*/ 113 h 291"/>
                  <a:gd name="T26" fmla="*/ 116 w 355"/>
                  <a:gd name="T27" fmla="*/ 119 h 291"/>
                  <a:gd name="T28" fmla="*/ 102 w 355"/>
                  <a:gd name="T29" fmla="*/ 128 h 291"/>
                  <a:gd name="T30" fmla="*/ 89 w 355"/>
                  <a:gd name="T31" fmla="*/ 135 h 291"/>
                  <a:gd name="T32" fmla="*/ 76 w 355"/>
                  <a:gd name="T33" fmla="*/ 142 h 291"/>
                  <a:gd name="T34" fmla="*/ 64 w 355"/>
                  <a:gd name="T35" fmla="*/ 148 h 291"/>
                  <a:gd name="T36" fmla="*/ 53 w 355"/>
                  <a:gd name="T37" fmla="*/ 155 h 291"/>
                  <a:gd name="T38" fmla="*/ 42 w 355"/>
                  <a:gd name="T39" fmla="*/ 160 h 291"/>
                  <a:gd name="T40" fmla="*/ 25 w 355"/>
                  <a:gd name="T41" fmla="*/ 168 h 291"/>
                  <a:gd name="T42" fmla="*/ 10 w 355"/>
                  <a:gd name="T43" fmla="*/ 174 h 291"/>
                  <a:gd name="T44" fmla="*/ 0 w 355"/>
                  <a:gd name="T45" fmla="*/ 180 h 291"/>
                  <a:gd name="T46" fmla="*/ 4 w 355"/>
                  <a:gd name="T47" fmla="*/ 281 h 291"/>
                  <a:gd name="T48" fmla="*/ 15 w 355"/>
                  <a:gd name="T49" fmla="*/ 285 h 291"/>
                  <a:gd name="T50" fmla="*/ 31 w 355"/>
                  <a:gd name="T51" fmla="*/ 287 h 291"/>
                  <a:gd name="T52" fmla="*/ 46 w 355"/>
                  <a:gd name="T53" fmla="*/ 289 h 291"/>
                  <a:gd name="T54" fmla="*/ 57 w 355"/>
                  <a:gd name="T55" fmla="*/ 290 h 291"/>
                  <a:gd name="T56" fmla="*/ 68 w 355"/>
                  <a:gd name="T57" fmla="*/ 290 h 291"/>
                  <a:gd name="T58" fmla="*/ 80 w 355"/>
                  <a:gd name="T59" fmla="*/ 291 h 291"/>
                  <a:gd name="T60" fmla="*/ 93 w 355"/>
                  <a:gd name="T61" fmla="*/ 291 h 291"/>
                  <a:gd name="T62" fmla="*/ 108 w 355"/>
                  <a:gd name="T63" fmla="*/ 290 h 291"/>
                  <a:gd name="T64" fmla="*/ 123 w 355"/>
                  <a:gd name="T65" fmla="*/ 289 h 291"/>
                  <a:gd name="T66" fmla="*/ 139 w 355"/>
                  <a:gd name="T67" fmla="*/ 288 h 291"/>
                  <a:gd name="T68" fmla="*/ 157 w 355"/>
                  <a:gd name="T69" fmla="*/ 286 h 291"/>
                  <a:gd name="T70" fmla="*/ 175 w 355"/>
                  <a:gd name="T71" fmla="*/ 283 h 291"/>
                  <a:gd name="T72" fmla="*/ 193 w 355"/>
                  <a:gd name="T73" fmla="*/ 280 h 291"/>
                  <a:gd name="T74" fmla="*/ 212 w 355"/>
                  <a:gd name="T75" fmla="*/ 277 h 291"/>
                  <a:gd name="T76" fmla="*/ 230 w 355"/>
                  <a:gd name="T77" fmla="*/ 274 h 291"/>
                  <a:gd name="T78" fmla="*/ 248 w 355"/>
                  <a:gd name="T79" fmla="*/ 270 h 291"/>
                  <a:gd name="T80" fmla="*/ 266 w 355"/>
                  <a:gd name="T81" fmla="*/ 267 h 291"/>
                  <a:gd name="T82" fmla="*/ 282 w 355"/>
                  <a:gd name="T83" fmla="*/ 263 h 291"/>
                  <a:gd name="T84" fmla="*/ 298 w 355"/>
                  <a:gd name="T85" fmla="*/ 259 h 291"/>
                  <a:gd name="T86" fmla="*/ 312 w 355"/>
                  <a:gd name="T87" fmla="*/ 256 h 291"/>
                  <a:gd name="T88" fmla="*/ 324 w 355"/>
                  <a:gd name="T89" fmla="*/ 253 h 291"/>
                  <a:gd name="T90" fmla="*/ 337 w 355"/>
                  <a:gd name="T91" fmla="*/ 250 h 291"/>
                  <a:gd name="T92" fmla="*/ 352 w 355"/>
                  <a:gd name="T93" fmla="*/ 247 h 291"/>
                  <a:gd name="T94" fmla="*/ 281 w 355"/>
                  <a:gd name="T95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5" h="291">
                    <a:moveTo>
                      <a:pt x="281" y="0"/>
                    </a:moveTo>
                    <a:lnTo>
                      <a:pt x="280" y="1"/>
                    </a:lnTo>
                    <a:lnTo>
                      <a:pt x="278" y="3"/>
                    </a:lnTo>
                    <a:lnTo>
                      <a:pt x="276" y="5"/>
                    </a:lnTo>
                    <a:lnTo>
                      <a:pt x="271" y="9"/>
                    </a:lnTo>
                    <a:lnTo>
                      <a:pt x="268" y="11"/>
                    </a:lnTo>
                    <a:lnTo>
                      <a:pt x="266" y="14"/>
                    </a:lnTo>
                    <a:lnTo>
                      <a:pt x="263" y="16"/>
                    </a:lnTo>
                    <a:lnTo>
                      <a:pt x="259" y="19"/>
                    </a:lnTo>
                    <a:lnTo>
                      <a:pt x="255" y="22"/>
                    </a:lnTo>
                    <a:lnTo>
                      <a:pt x="252" y="26"/>
                    </a:lnTo>
                    <a:lnTo>
                      <a:pt x="247" y="29"/>
                    </a:lnTo>
                    <a:lnTo>
                      <a:pt x="244" y="32"/>
                    </a:lnTo>
                    <a:lnTo>
                      <a:pt x="241" y="35"/>
                    </a:lnTo>
                    <a:lnTo>
                      <a:pt x="238" y="36"/>
                    </a:lnTo>
                    <a:lnTo>
                      <a:pt x="236" y="38"/>
                    </a:lnTo>
                    <a:lnTo>
                      <a:pt x="234" y="39"/>
                    </a:lnTo>
                    <a:lnTo>
                      <a:pt x="232" y="41"/>
                    </a:lnTo>
                    <a:lnTo>
                      <a:pt x="230" y="43"/>
                    </a:lnTo>
                    <a:lnTo>
                      <a:pt x="226" y="46"/>
                    </a:lnTo>
                    <a:lnTo>
                      <a:pt x="224" y="48"/>
                    </a:lnTo>
                    <a:lnTo>
                      <a:pt x="222" y="49"/>
                    </a:lnTo>
                    <a:lnTo>
                      <a:pt x="219" y="51"/>
                    </a:lnTo>
                    <a:lnTo>
                      <a:pt x="216" y="53"/>
                    </a:lnTo>
                    <a:lnTo>
                      <a:pt x="214" y="55"/>
                    </a:lnTo>
                    <a:lnTo>
                      <a:pt x="211" y="58"/>
                    </a:lnTo>
                    <a:lnTo>
                      <a:pt x="208" y="60"/>
                    </a:lnTo>
                    <a:lnTo>
                      <a:pt x="205" y="61"/>
                    </a:lnTo>
                    <a:lnTo>
                      <a:pt x="202" y="64"/>
                    </a:lnTo>
                    <a:lnTo>
                      <a:pt x="200" y="65"/>
                    </a:lnTo>
                    <a:lnTo>
                      <a:pt x="197" y="68"/>
                    </a:lnTo>
                    <a:lnTo>
                      <a:pt x="193" y="70"/>
                    </a:lnTo>
                    <a:lnTo>
                      <a:pt x="191" y="72"/>
                    </a:lnTo>
                    <a:lnTo>
                      <a:pt x="188" y="74"/>
                    </a:lnTo>
                    <a:lnTo>
                      <a:pt x="184" y="76"/>
                    </a:lnTo>
                    <a:lnTo>
                      <a:pt x="181" y="79"/>
                    </a:lnTo>
                    <a:lnTo>
                      <a:pt x="179" y="81"/>
                    </a:lnTo>
                    <a:lnTo>
                      <a:pt x="175" y="83"/>
                    </a:lnTo>
                    <a:lnTo>
                      <a:pt x="172" y="85"/>
                    </a:lnTo>
                    <a:lnTo>
                      <a:pt x="169" y="87"/>
                    </a:lnTo>
                    <a:lnTo>
                      <a:pt x="166" y="90"/>
                    </a:lnTo>
                    <a:lnTo>
                      <a:pt x="162" y="92"/>
                    </a:lnTo>
                    <a:lnTo>
                      <a:pt x="159" y="94"/>
                    </a:lnTo>
                    <a:lnTo>
                      <a:pt x="156" y="96"/>
                    </a:lnTo>
                    <a:lnTo>
                      <a:pt x="154" y="98"/>
                    </a:lnTo>
                    <a:lnTo>
                      <a:pt x="149" y="101"/>
                    </a:lnTo>
                    <a:lnTo>
                      <a:pt x="146" y="103"/>
                    </a:lnTo>
                    <a:lnTo>
                      <a:pt x="143" y="104"/>
                    </a:lnTo>
                    <a:lnTo>
                      <a:pt x="139" y="106"/>
                    </a:lnTo>
                    <a:lnTo>
                      <a:pt x="136" y="108"/>
                    </a:lnTo>
                    <a:lnTo>
                      <a:pt x="133" y="111"/>
                    </a:lnTo>
                    <a:lnTo>
                      <a:pt x="130" y="113"/>
                    </a:lnTo>
                    <a:lnTo>
                      <a:pt x="126" y="115"/>
                    </a:lnTo>
                    <a:lnTo>
                      <a:pt x="123" y="116"/>
                    </a:lnTo>
                    <a:lnTo>
                      <a:pt x="120" y="118"/>
                    </a:lnTo>
                    <a:lnTo>
                      <a:pt x="116" y="119"/>
                    </a:lnTo>
                    <a:lnTo>
                      <a:pt x="113" y="122"/>
                    </a:lnTo>
                    <a:lnTo>
                      <a:pt x="109" y="124"/>
                    </a:lnTo>
                    <a:lnTo>
                      <a:pt x="106" y="126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95" y="131"/>
                    </a:lnTo>
                    <a:lnTo>
                      <a:pt x="93" y="134"/>
                    </a:lnTo>
                    <a:lnTo>
                      <a:pt x="89" y="135"/>
                    </a:lnTo>
                    <a:lnTo>
                      <a:pt x="86" y="137"/>
                    </a:lnTo>
                    <a:lnTo>
                      <a:pt x="82" y="138"/>
                    </a:lnTo>
                    <a:lnTo>
                      <a:pt x="79" y="140"/>
                    </a:lnTo>
                    <a:lnTo>
                      <a:pt x="76" y="142"/>
                    </a:lnTo>
                    <a:lnTo>
                      <a:pt x="73" y="144"/>
                    </a:lnTo>
                    <a:lnTo>
                      <a:pt x="70" y="145"/>
                    </a:lnTo>
                    <a:lnTo>
                      <a:pt x="67" y="147"/>
                    </a:lnTo>
                    <a:lnTo>
                      <a:pt x="64" y="148"/>
                    </a:lnTo>
                    <a:lnTo>
                      <a:pt x="61" y="150"/>
                    </a:lnTo>
                    <a:lnTo>
                      <a:pt x="58" y="151"/>
                    </a:lnTo>
                    <a:lnTo>
                      <a:pt x="55" y="153"/>
                    </a:lnTo>
                    <a:lnTo>
                      <a:pt x="53" y="155"/>
                    </a:lnTo>
                    <a:lnTo>
                      <a:pt x="50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2" y="160"/>
                    </a:lnTo>
                    <a:lnTo>
                      <a:pt x="38" y="161"/>
                    </a:lnTo>
                    <a:lnTo>
                      <a:pt x="34" y="163"/>
                    </a:lnTo>
                    <a:lnTo>
                      <a:pt x="29" y="166"/>
                    </a:lnTo>
                    <a:lnTo>
                      <a:pt x="25" y="168"/>
                    </a:lnTo>
                    <a:lnTo>
                      <a:pt x="21" y="170"/>
                    </a:lnTo>
                    <a:lnTo>
                      <a:pt x="16" y="171"/>
                    </a:lnTo>
                    <a:lnTo>
                      <a:pt x="13" y="173"/>
                    </a:lnTo>
                    <a:lnTo>
                      <a:pt x="10" y="174"/>
                    </a:lnTo>
                    <a:lnTo>
                      <a:pt x="7" y="177"/>
                    </a:lnTo>
                    <a:lnTo>
                      <a:pt x="4" y="177"/>
                    </a:lnTo>
                    <a:lnTo>
                      <a:pt x="3" y="179"/>
                    </a:lnTo>
                    <a:lnTo>
                      <a:pt x="0" y="180"/>
                    </a:lnTo>
                    <a:lnTo>
                      <a:pt x="0" y="181"/>
                    </a:lnTo>
                    <a:lnTo>
                      <a:pt x="0" y="280"/>
                    </a:lnTo>
                    <a:lnTo>
                      <a:pt x="2" y="281"/>
                    </a:lnTo>
                    <a:lnTo>
                      <a:pt x="4" y="281"/>
                    </a:lnTo>
                    <a:lnTo>
                      <a:pt x="9" y="282"/>
                    </a:lnTo>
                    <a:lnTo>
                      <a:pt x="11" y="283"/>
                    </a:lnTo>
                    <a:lnTo>
                      <a:pt x="13" y="285"/>
                    </a:lnTo>
                    <a:lnTo>
                      <a:pt x="15" y="285"/>
                    </a:lnTo>
                    <a:lnTo>
                      <a:pt x="20" y="286"/>
                    </a:lnTo>
                    <a:lnTo>
                      <a:pt x="23" y="286"/>
                    </a:lnTo>
                    <a:lnTo>
                      <a:pt x="26" y="287"/>
                    </a:lnTo>
                    <a:lnTo>
                      <a:pt x="31" y="287"/>
                    </a:lnTo>
                    <a:lnTo>
                      <a:pt x="35" y="288"/>
                    </a:lnTo>
                    <a:lnTo>
                      <a:pt x="38" y="288"/>
                    </a:lnTo>
                    <a:lnTo>
                      <a:pt x="44" y="289"/>
                    </a:lnTo>
                    <a:lnTo>
                      <a:pt x="46" y="289"/>
                    </a:lnTo>
                    <a:lnTo>
                      <a:pt x="48" y="289"/>
                    </a:lnTo>
                    <a:lnTo>
                      <a:pt x="51" y="289"/>
                    </a:lnTo>
                    <a:lnTo>
                      <a:pt x="54" y="290"/>
                    </a:lnTo>
                    <a:lnTo>
                      <a:pt x="57" y="290"/>
                    </a:lnTo>
                    <a:lnTo>
                      <a:pt x="59" y="290"/>
                    </a:lnTo>
                    <a:lnTo>
                      <a:pt x="61" y="290"/>
                    </a:lnTo>
                    <a:lnTo>
                      <a:pt x="65" y="290"/>
                    </a:lnTo>
                    <a:lnTo>
                      <a:pt x="68" y="290"/>
                    </a:lnTo>
                    <a:lnTo>
                      <a:pt x="70" y="291"/>
                    </a:lnTo>
                    <a:lnTo>
                      <a:pt x="73" y="291"/>
                    </a:lnTo>
                    <a:lnTo>
                      <a:pt x="77" y="291"/>
                    </a:lnTo>
                    <a:lnTo>
                      <a:pt x="80" y="291"/>
                    </a:lnTo>
                    <a:lnTo>
                      <a:pt x="83" y="291"/>
                    </a:lnTo>
                    <a:lnTo>
                      <a:pt x="87" y="291"/>
                    </a:lnTo>
                    <a:lnTo>
                      <a:pt x="90" y="291"/>
                    </a:lnTo>
                    <a:lnTo>
                      <a:pt x="93" y="291"/>
                    </a:lnTo>
                    <a:lnTo>
                      <a:pt x="97" y="291"/>
                    </a:lnTo>
                    <a:lnTo>
                      <a:pt x="100" y="291"/>
                    </a:lnTo>
                    <a:lnTo>
                      <a:pt x="104" y="291"/>
                    </a:lnTo>
                    <a:lnTo>
                      <a:pt x="108" y="290"/>
                    </a:lnTo>
                    <a:lnTo>
                      <a:pt x="111" y="290"/>
                    </a:lnTo>
                    <a:lnTo>
                      <a:pt x="115" y="290"/>
                    </a:lnTo>
                    <a:lnTo>
                      <a:pt x="120" y="290"/>
                    </a:lnTo>
                    <a:lnTo>
                      <a:pt x="123" y="289"/>
                    </a:lnTo>
                    <a:lnTo>
                      <a:pt x="127" y="289"/>
                    </a:lnTo>
                    <a:lnTo>
                      <a:pt x="132" y="289"/>
                    </a:lnTo>
                    <a:lnTo>
                      <a:pt x="136" y="289"/>
                    </a:lnTo>
                    <a:lnTo>
                      <a:pt x="139" y="288"/>
                    </a:lnTo>
                    <a:lnTo>
                      <a:pt x="144" y="288"/>
                    </a:lnTo>
                    <a:lnTo>
                      <a:pt x="148" y="287"/>
                    </a:lnTo>
                    <a:lnTo>
                      <a:pt x="153" y="287"/>
                    </a:lnTo>
                    <a:lnTo>
                      <a:pt x="157" y="286"/>
                    </a:lnTo>
                    <a:lnTo>
                      <a:pt x="161" y="286"/>
                    </a:lnTo>
                    <a:lnTo>
                      <a:pt x="166" y="285"/>
                    </a:lnTo>
                    <a:lnTo>
                      <a:pt x="170" y="285"/>
                    </a:lnTo>
                    <a:lnTo>
                      <a:pt x="175" y="283"/>
                    </a:lnTo>
                    <a:lnTo>
                      <a:pt x="180" y="282"/>
                    </a:lnTo>
                    <a:lnTo>
                      <a:pt x="184" y="281"/>
                    </a:lnTo>
                    <a:lnTo>
                      <a:pt x="189" y="281"/>
                    </a:lnTo>
                    <a:lnTo>
                      <a:pt x="193" y="280"/>
                    </a:lnTo>
                    <a:lnTo>
                      <a:pt x="198" y="280"/>
                    </a:lnTo>
                    <a:lnTo>
                      <a:pt x="202" y="279"/>
                    </a:lnTo>
                    <a:lnTo>
                      <a:pt x="208" y="278"/>
                    </a:lnTo>
                    <a:lnTo>
                      <a:pt x="212" y="277"/>
                    </a:lnTo>
                    <a:lnTo>
                      <a:pt x="216" y="276"/>
                    </a:lnTo>
                    <a:lnTo>
                      <a:pt x="221" y="276"/>
                    </a:lnTo>
                    <a:lnTo>
                      <a:pt x="225" y="275"/>
                    </a:lnTo>
                    <a:lnTo>
                      <a:pt x="230" y="274"/>
                    </a:lnTo>
                    <a:lnTo>
                      <a:pt x="235" y="272"/>
                    </a:lnTo>
                    <a:lnTo>
                      <a:pt x="239" y="271"/>
                    </a:lnTo>
                    <a:lnTo>
                      <a:pt x="244" y="271"/>
                    </a:lnTo>
                    <a:lnTo>
                      <a:pt x="248" y="270"/>
                    </a:lnTo>
                    <a:lnTo>
                      <a:pt x="253" y="269"/>
                    </a:lnTo>
                    <a:lnTo>
                      <a:pt x="257" y="268"/>
                    </a:lnTo>
                    <a:lnTo>
                      <a:pt x="261" y="268"/>
                    </a:lnTo>
                    <a:lnTo>
                      <a:pt x="266" y="267"/>
                    </a:lnTo>
                    <a:lnTo>
                      <a:pt x="270" y="266"/>
                    </a:lnTo>
                    <a:lnTo>
                      <a:pt x="275" y="265"/>
                    </a:lnTo>
                    <a:lnTo>
                      <a:pt x="279" y="264"/>
                    </a:lnTo>
                    <a:lnTo>
                      <a:pt x="282" y="263"/>
                    </a:lnTo>
                    <a:lnTo>
                      <a:pt x="287" y="261"/>
                    </a:lnTo>
                    <a:lnTo>
                      <a:pt x="290" y="261"/>
                    </a:lnTo>
                    <a:lnTo>
                      <a:pt x="294" y="260"/>
                    </a:lnTo>
                    <a:lnTo>
                      <a:pt x="298" y="259"/>
                    </a:lnTo>
                    <a:lnTo>
                      <a:pt x="301" y="258"/>
                    </a:lnTo>
                    <a:lnTo>
                      <a:pt x="304" y="257"/>
                    </a:lnTo>
                    <a:lnTo>
                      <a:pt x="309" y="257"/>
                    </a:lnTo>
                    <a:lnTo>
                      <a:pt x="312" y="256"/>
                    </a:lnTo>
                    <a:lnTo>
                      <a:pt x="315" y="255"/>
                    </a:lnTo>
                    <a:lnTo>
                      <a:pt x="319" y="255"/>
                    </a:lnTo>
                    <a:lnTo>
                      <a:pt x="322" y="254"/>
                    </a:lnTo>
                    <a:lnTo>
                      <a:pt x="324" y="253"/>
                    </a:lnTo>
                    <a:lnTo>
                      <a:pt x="327" y="253"/>
                    </a:lnTo>
                    <a:lnTo>
                      <a:pt x="330" y="252"/>
                    </a:lnTo>
                    <a:lnTo>
                      <a:pt x="333" y="252"/>
                    </a:lnTo>
                    <a:lnTo>
                      <a:pt x="337" y="250"/>
                    </a:lnTo>
                    <a:lnTo>
                      <a:pt x="342" y="249"/>
                    </a:lnTo>
                    <a:lnTo>
                      <a:pt x="346" y="248"/>
                    </a:lnTo>
                    <a:lnTo>
                      <a:pt x="349" y="248"/>
                    </a:lnTo>
                    <a:lnTo>
                      <a:pt x="352" y="247"/>
                    </a:lnTo>
                    <a:lnTo>
                      <a:pt x="354" y="246"/>
                    </a:lnTo>
                    <a:lnTo>
                      <a:pt x="355" y="246"/>
                    </a:lnTo>
                    <a:lnTo>
                      <a:pt x="355" y="246"/>
                    </a:lnTo>
                    <a:lnTo>
                      <a:pt x="281" y="0"/>
                    </a:lnTo>
                    <a:lnTo>
                      <a:pt x="281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4137026" y="1123951"/>
                <a:ext cx="73025" cy="65088"/>
              </a:xfrm>
              <a:custGeom>
                <a:avLst/>
                <a:gdLst>
                  <a:gd name="T0" fmla="*/ 168 w 186"/>
                  <a:gd name="T1" fmla="*/ 75 h 165"/>
                  <a:gd name="T2" fmla="*/ 167 w 186"/>
                  <a:gd name="T3" fmla="*/ 74 h 165"/>
                  <a:gd name="T4" fmla="*/ 166 w 186"/>
                  <a:gd name="T5" fmla="*/ 71 h 165"/>
                  <a:gd name="T6" fmla="*/ 163 w 186"/>
                  <a:gd name="T7" fmla="*/ 67 h 165"/>
                  <a:gd name="T8" fmla="*/ 161 w 186"/>
                  <a:gd name="T9" fmla="*/ 63 h 165"/>
                  <a:gd name="T10" fmla="*/ 158 w 186"/>
                  <a:gd name="T11" fmla="*/ 60 h 165"/>
                  <a:gd name="T12" fmla="*/ 156 w 186"/>
                  <a:gd name="T13" fmla="*/ 57 h 165"/>
                  <a:gd name="T14" fmla="*/ 154 w 186"/>
                  <a:gd name="T15" fmla="*/ 55 h 165"/>
                  <a:gd name="T16" fmla="*/ 153 w 186"/>
                  <a:gd name="T17" fmla="*/ 53 h 165"/>
                  <a:gd name="T18" fmla="*/ 151 w 186"/>
                  <a:gd name="T19" fmla="*/ 49 h 165"/>
                  <a:gd name="T20" fmla="*/ 148 w 186"/>
                  <a:gd name="T21" fmla="*/ 47 h 165"/>
                  <a:gd name="T22" fmla="*/ 146 w 186"/>
                  <a:gd name="T23" fmla="*/ 44 h 165"/>
                  <a:gd name="T24" fmla="*/ 144 w 186"/>
                  <a:gd name="T25" fmla="*/ 42 h 165"/>
                  <a:gd name="T26" fmla="*/ 142 w 186"/>
                  <a:gd name="T27" fmla="*/ 39 h 165"/>
                  <a:gd name="T28" fmla="*/ 139 w 186"/>
                  <a:gd name="T29" fmla="*/ 37 h 165"/>
                  <a:gd name="T30" fmla="*/ 136 w 186"/>
                  <a:gd name="T31" fmla="*/ 36 h 165"/>
                  <a:gd name="T32" fmla="*/ 133 w 186"/>
                  <a:gd name="T33" fmla="*/ 36 h 165"/>
                  <a:gd name="T34" fmla="*/ 131 w 186"/>
                  <a:gd name="T35" fmla="*/ 35 h 165"/>
                  <a:gd name="T36" fmla="*/ 128 w 186"/>
                  <a:gd name="T37" fmla="*/ 35 h 165"/>
                  <a:gd name="T38" fmla="*/ 124 w 186"/>
                  <a:gd name="T39" fmla="*/ 35 h 165"/>
                  <a:gd name="T40" fmla="*/ 122 w 186"/>
                  <a:gd name="T41" fmla="*/ 35 h 165"/>
                  <a:gd name="T42" fmla="*/ 118 w 186"/>
                  <a:gd name="T43" fmla="*/ 35 h 165"/>
                  <a:gd name="T44" fmla="*/ 114 w 186"/>
                  <a:gd name="T45" fmla="*/ 35 h 165"/>
                  <a:gd name="T46" fmla="*/ 111 w 186"/>
                  <a:gd name="T47" fmla="*/ 35 h 165"/>
                  <a:gd name="T48" fmla="*/ 108 w 186"/>
                  <a:gd name="T49" fmla="*/ 35 h 165"/>
                  <a:gd name="T50" fmla="*/ 105 w 186"/>
                  <a:gd name="T51" fmla="*/ 34 h 165"/>
                  <a:gd name="T52" fmla="*/ 101 w 186"/>
                  <a:gd name="T53" fmla="*/ 34 h 165"/>
                  <a:gd name="T54" fmla="*/ 97 w 186"/>
                  <a:gd name="T55" fmla="*/ 34 h 165"/>
                  <a:gd name="T56" fmla="*/ 94 w 186"/>
                  <a:gd name="T57" fmla="*/ 33 h 165"/>
                  <a:gd name="T58" fmla="*/ 90 w 186"/>
                  <a:gd name="T59" fmla="*/ 31 h 165"/>
                  <a:gd name="T60" fmla="*/ 86 w 186"/>
                  <a:gd name="T61" fmla="*/ 29 h 165"/>
                  <a:gd name="T62" fmla="*/ 81 w 186"/>
                  <a:gd name="T63" fmla="*/ 26 h 165"/>
                  <a:gd name="T64" fmla="*/ 78 w 186"/>
                  <a:gd name="T65" fmla="*/ 24 h 165"/>
                  <a:gd name="T66" fmla="*/ 74 w 186"/>
                  <a:gd name="T67" fmla="*/ 21 h 165"/>
                  <a:gd name="T68" fmla="*/ 70 w 186"/>
                  <a:gd name="T69" fmla="*/ 18 h 165"/>
                  <a:gd name="T70" fmla="*/ 67 w 186"/>
                  <a:gd name="T71" fmla="*/ 15 h 165"/>
                  <a:gd name="T72" fmla="*/ 65 w 186"/>
                  <a:gd name="T73" fmla="*/ 13 h 165"/>
                  <a:gd name="T74" fmla="*/ 62 w 186"/>
                  <a:gd name="T75" fmla="*/ 10 h 165"/>
                  <a:gd name="T76" fmla="*/ 58 w 186"/>
                  <a:gd name="T77" fmla="*/ 7 h 165"/>
                  <a:gd name="T78" fmla="*/ 56 w 186"/>
                  <a:gd name="T79" fmla="*/ 4 h 165"/>
                  <a:gd name="T80" fmla="*/ 55 w 186"/>
                  <a:gd name="T81" fmla="*/ 3 h 165"/>
                  <a:gd name="T82" fmla="*/ 52 w 186"/>
                  <a:gd name="T83" fmla="*/ 0 h 165"/>
                  <a:gd name="T84" fmla="*/ 52 w 186"/>
                  <a:gd name="T85" fmla="*/ 0 h 165"/>
                  <a:gd name="T86" fmla="*/ 26 w 186"/>
                  <a:gd name="T87" fmla="*/ 12 h 165"/>
                  <a:gd name="T88" fmla="*/ 36 w 186"/>
                  <a:gd name="T89" fmla="*/ 29 h 165"/>
                  <a:gd name="T90" fmla="*/ 7 w 186"/>
                  <a:gd name="T91" fmla="*/ 38 h 165"/>
                  <a:gd name="T92" fmla="*/ 0 w 186"/>
                  <a:gd name="T93" fmla="*/ 66 h 165"/>
                  <a:gd name="T94" fmla="*/ 9 w 186"/>
                  <a:gd name="T95" fmla="*/ 85 h 165"/>
                  <a:gd name="T96" fmla="*/ 9 w 186"/>
                  <a:gd name="T97" fmla="*/ 135 h 165"/>
                  <a:gd name="T98" fmla="*/ 76 w 186"/>
                  <a:gd name="T99" fmla="*/ 165 h 165"/>
                  <a:gd name="T100" fmla="*/ 186 w 186"/>
                  <a:gd name="T101" fmla="*/ 113 h 165"/>
                  <a:gd name="T102" fmla="*/ 168 w 186"/>
                  <a:gd name="T103" fmla="*/ 75 h 165"/>
                  <a:gd name="T104" fmla="*/ 168 w 186"/>
                  <a:gd name="T105" fmla="*/ 7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6" h="165">
                    <a:moveTo>
                      <a:pt x="168" y="75"/>
                    </a:moveTo>
                    <a:lnTo>
                      <a:pt x="167" y="74"/>
                    </a:lnTo>
                    <a:lnTo>
                      <a:pt x="166" y="71"/>
                    </a:lnTo>
                    <a:lnTo>
                      <a:pt x="163" y="67"/>
                    </a:lnTo>
                    <a:lnTo>
                      <a:pt x="161" y="63"/>
                    </a:lnTo>
                    <a:lnTo>
                      <a:pt x="158" y="60"/>
                    </a:lnTo>
                    <a:lnTo>
                      <a:pt x="156" y="57"/>
                    </a:lnTo>
                    <a:lnTo>
                      <a:pt x="154" y="55"/>
                    </a:lnTo>
                    <a:lnTo>
                      <a:pt x="153" y="53"/>
                    </a:lnTo>
                    <a:lnTo>
                      <a:pt x="151" y="49"/>
                    </a:lnTo>
                    <a:lnTo>
                      <a:pt x="148" y="47"/>
                    </a:lnTo>
                    <a:lnTo>
                      <a:pt x="146" y="44"/>
                    </a:lnTo>
                    <a:lnTo>
                      <a:pt x="144" y="42"/>
                    </a:lnTo>
                    <a:lnTo>
                      <a:pt x="142" y="39"/>
                    </a:lnTo>
                    <a:lnTo>
                      <a:pt x="139" y="37"/>
                    </a:lnTo>
                    <a:lnTo>
                      <a:pt x="136" y="36"/>
                    </a:lnTo>
                    <a:lnTo>
                      <a:pt x="133" y="36"/>
                    </a:lnTo>
                    <a:lnTo>
                      <a:pt x="131" y="35"/>
                    </a:lnTo>
                    <a:lnTo>
                      <a:pt x="128" y="35"/>
                    </a:lnTo>
                    <a:lnTo>
                      <a:pt x="124" y="35"/>
                    </a:lnTo>
                    <a:lnTo>
                      <a:pt x="122" y="35"/>
                    </a:lnTo>
                    <a:lnTo>
                      <a:pt x="118" y="35"/>
                    </a:lnTo>
                    <a:lnTo>
                      <a:pt x="114" y="35"/>
                    </a:lnTo>
                    <a:lnTo>
                      <a:pt x="111" y="35"/>
                    </a:lnTo>
                    <a:lnTo>
                      <a:pt x="108" y="35"/>
                    </a:lnTo>
                    <a:lnTo>
                      <a:pt x="105" y="34"/>
                    </a:lnTo>
                    <a:lnTo>
                      <a:pt x="101" y="34"/>
                    </a:lnTo>
                    <a:lnTo>
                      <a:pt x="97" y="34"/>
                    </a:lnTo>
                    <a:lnTo>
                      <a:pt x="94" y="33"/>
                    </a:lnTo>
                    <a:lnTo>
                      <a:pt x="90" y="31"/>
                    </a:lnTo>
                    <a:lnTo>
                      <a:pt x="86" y="29"/>
                    </a:lnTo>
                    <a:lnTo>
                      <a:pt x="81" y="26"/>
                    </a:lnTo>
                    <a:lnTo>
                      <a:pt x="78" y="24"/>
                    </a:lnTo>
                    <a:lnTo>
                      <a:pt x="74" y="21"/>
                    </a:lnTo>
                    <a:lnTo>
                      <a:pt x="70" y="18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2" y="10"/>
                    </a:lnTo>
                    <a:lnTo>
                      <a:pt x="58" y="7"/>
                    </a:lnTo>
                    <a:lnTo>
                      <a:pt x="56" y="4"/>
                    </a:lnTo>
                    <a:lnTo>
                      <a:pt x="55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26" y="12"/>
                    </a:lnTo>
                    <a:lnTo>
                      <a:pt x="36" y="29"/>
                    </a:lnTo>
                    <a:lnTo>
                      <a:pt x="7" y="38"/>
                    </a:lnTo>
                    <a:lnTo>
                      <a:pt x="0" y="66"/>
                    </a:lnTo>
                    <a:lnTo>
                      <a:pt x="9" y="85"/>
                    </a:lnTo>
                    <a:lnTo>
                      <a:pt x="9" y="135"/>
                    </a:lnTo>
                    <a:lnTo>
                      <a:pt x="76" y="165"/>
                    </a:lnTo>
                    <a:lnTo>
                      <a:pt x="186" y="113"/>
                    </a:lnTo>
                    <a:lnTo>
                      <a:pt x="168" y="75"/>
                    </a:lnTo>
                    <a:lnTo>
                      <a:pt x="168" y="7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4137026" y="1139826"/>
                <a:ext cx="31750" cy="41275"/>
              </a:xfrm>
              <a:custGeom>
                <a:avLst/>
                <a:gdLst>
                  <a:gd name="T0" fmla="*/ 39 w 80"/>
                  <a:gd name="T1" fmla="*/ 15 h 103"/>
                  <a:gd name="T2" fmla="*/ 77 w 80"/>
                  <a:gd name="T3" fmla="*/ 17 h 103"/>
                  <a:gd name="T4" fmla="*/ 80 w 80"/>
                  <a:gd name="T5" fmla="*/ 42 h 103"/>
                  <a:gd name="T6" fmla="*/ 45 w 80"/>
                  <a:gd name="T7" fmla="*/ 50 h 103"/>
                  <a:gd name="T8" fmla="*/ 51 w 80"/>
                  <a:gd name="T9" fmla="*/ 103 h 103"/>
                  <a:gd name="T10" fmla="*/ 8 w 80"/>
                  <a:gd name="T11" fmla="*/ 92 h 103"/>
                  <a:gd name="T12" fmla="*/ 9 w 80"/>
                  <a:gd name="T13" fmla="*/ 44 h 103"/>
                  <a:gd name="T14" fmla="*/ 0 w 80"/>
                  <a:gd name="T15" fmla="*/ 23 h 103"/>
                  <a:gd name="T16" fmla="*/ 4 w 80"/>
                  <a:gd name="T17" fmla="*/ 0 h 103"/>
                  <a:gd name="T18" fmla="*/ 39 w 80"/>
                  <a:gd name="T19" fmla="*/ 15 h 103"/>
                  <a:gd name="T20" fmla="*/ 39 w 80"/>
                  <a:gd name="T21" fmla="*/ 15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03">
                    <a:moveTo>
                      <a:pt x="39" y="15"/>
                    </a:moveTo>
                    <a:lnTo>
                      <a:pt x="77" y="17"/>
                    </a:lnTo>
                    <a:lnTo>
                      <a:pt x="80" y="42"/>
                    </a:lnTo>
                    <a:lnTo>
                      <a:pt x="45" y="50"/>
                    </a:lnTo>
                    <a:lnTo>
                      <a:pt x="51" y="103"/>
                    </a:lnTo>
                    <a:lnTo>
                      <a:pt x="8" y="92"/>
                    </a:lnTo>
                    <a:lnTo>
                      <a:pt x="9" y="44"/>
                    </a:lnTo>
                    <a:lnTo>
                      <a:pt x="0" y="23"/>
                    </a:lnTo>
                    <a:lnTo>
                      <a:pt x="4" y="0"/>
                    </a:lnTo>
                    <a:lnTo>
                      <a:pt x="39" y="15"/>
                    </a:lnTo>
                    <a:lnTo>
                      <a:pt x="39" y="15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4206876" y="1093788"/>
                <a:ext cx="95250" cy="73025"/>
              </a:xfrm>
              <a:custGeom>
                <a:avLst/>
                <a:gdLst>
                  <a:gd name="T0" fmla="*/ 209 w 239"/>
                  <a:gd name="T1" fmla="*/ 117 h 185"/>
                  <a:gd name="T2" fmla="*/ 207 w 239"/>
                  <a:gd name="T3" fmla="*/ 118 h 185"/>
                  <a:gd name="T4" fmla="*/ 202 w 239"/>
                  <a:gd name="T5" fmla="*/ 122 h 185"/>
                  <a:gd name="T6" fmla="*/ 195 w 239"/>
                  <a:gd name="T7" fmla="*/ 128 h 185"/>
                  <a:gd name="T8" fmla="*/ 187 w 239"/>
                  <a:gd name="T9" fmla="*/ 135 h 185"/>
                  <a:gd name="T10" fmla="*/ 183 w 239"/>
                  <a:gd name="T11" fmla="*/ 139 h 185"/>
                  <a:gd name="T12" fmla="*/ 177 w 239"/>
                  <a:gd name="T13" fmla="*/ 142 h 185"/>
                  <a:gd name="T14" fmla="*/ 173 w 239"/>
                  <a:gd name="T15" fmla="*/ 146 h 185"/>
                  <a:gd name="T16" fmla="*/ 167 w 239"/>
                  <a:gd name="T17" fmla="*/ 151 h 185"/>
                  <a:gd name="T18" fmla="*/ 163 w 239"/>
                  <a:gd name="T19" fmla="*/ 154 h 185"/>
                  <a:gd name="T20" fmla="*/ 157 w 239"/>
                  <a:gd name="T21" fmla="*/ 157 h 185"/>
                  <a:gd name="T22" fmla="*/ 148 w 239"/>
                  <a:gd name="T23" fmla="*/ 164 h 185"/>
                  <a:gd name="T24" fmla="*/ 140 w 239"/>
                  <a:gd name="T25" fmla="*/ 167 h 185"/>
                  <a:gd name="T26" fmla="*/ 132 w 239"/>
                  <a:gd name="T27" fmla="*/ 171 h 185"/>
                  <a:gd name="T28" fmla="*/ 127 w 239"/>
                  <a:gd name="T29" fmla="*/ 173 h 185"/>
                  <a:gd name="T30" fmla="*/ 122 w 239"/>
                  <a:gd name="T31" fmla="*/ 174 h 185"/>
                  <a:gd name="T32" fmla="*/ 116 w 239"/>
                  <a:gd name="T33" fmla="*/ 174 h 185"/>
                  <a:gd name="T34" fmla="*/ 81 w 239"/>
                  <a:gd name="T35" fmla="*/ 149 h 185"/>
                  <a:gd name="T36" fmla="*/ 34 w 239"/>
                  <a:gd name="T37" fmla="*/ 185 h 185"/>
                  <a:gd name="T38" fmla="*/ 0 w 239"/>
                  <a:gd name="T39" fmla="*/ 148 h 185"/>
                  <a:gd name="T40" fmla="*/ 4 w 239"/>
                  <a:gd name="T41" fmla="*/ 145 h 185"/>
                  <a:gd name="T42" fmla="*/ 10 w 239"/>
                  <a:gd name="T43" fmla="*/ 144 h 185"/>
                  <a:gd name="T44" fmla="*/ 14 w 239"/>
                  <a:gd name="T45" fmla="*/ 142 h 185"/>
                  <a:gd name="T46" fmla="*/ 20 w 239"/>
                  <a:gd name="T47" fmla="*/ 141 h 185"/>
                  <a:gd name="T48" fmla="*/ 26 w 239"/>
                  <a:gd name="T49" fmla="*/ 139 h 185"/>
                  <a:gd name="T50" fmla="*/ 34 w 239"/>
                  <a:gd name="T51" fmla="*/ 135 h 185"/>
                  <a:gd name="T52" fmla="*/ 43 w 239"/>
                  <a:gd name="T53" fmla="*/ 133 h 185"/>
                  <a:gd name="T54" fmla="*/ 51 w 239"/>
                  <a:gd name="T55" fmla="*/ 129 h 185"/>
                  <a:gd name="T56" fmla="*/ 58 w 239"/>
                  <a:gd name="T57" fmla="*/ 127 h 185"/>
                  <a:gd name="T58" fmla="*/ 63 w 239"/>
                  <a:gd name="T59" fmla="*/ 124 h 185"/>
                  <a:gd name="T60" fmla="*/ 68 w 239"/>
                  <a:gd name="T61" fmla="*/ 122 h 185"/>
                  <a:gd name="T62" fmla="*/ 73 w 239"/>
                  <a:gd name="T63" fmla="*/ 119 h 185"/>
                  <a:gd name="T64" fmla="*/ 78 w 239"/>
                  <a:gd name="T65" fmla="*/ 117 h 185"/>
                  <a:gd name="T66" fmla="*/ 84 w 239"/>
                  <a:gd name="T67" fmla="*/ 114 h 185"/>
                  <a:gd name="T68" fmla="*/ 89 w 239"/>
                  <a:gd name="T69" fmla="*/ 111 h 185"/>
                  <a:gd name="T70" fmla="*/ 95 w 239"/>
                  <a:gd name="T71" fmla="*/ 109 h 185"/>
                  <a:gd name="T72" fmla="*/ 100 w 239"/>
                  <a:gd name="T73" fmla="*/ 106 h 185"/>
                  <a:gd name="T74" fmla="*/ 106 w 239"/>
                  <a:gd name="T75" fmla="*/ 103 h 185"/>
                  <a:gd name="T76" fmla="*/ 111 w 239"/>
                  <a:gd name="T77" fmla="*/ 99 h 185"/>
                  <a:gd name="T78" fmla="*/ 118 w 239"/>
                  <a:gd name="T79" fmla="*/ 96 h 185"/>
                  <a:gd name="T80" fmla="*/ 123 w 239"/>
                  <a:gd name="T81" fmla="*/ 92 h 185"/>
                  <a:gd name="T82" fmla="*/ 129 w 239"/>
                  <a:gd name="T83" fmla="*/ 88 h 185"/>
                  <a:gd name="T84" fmla="*/ 135 w 239"/>
                  <a:gd name="T85" fmla="*/ 85 h 185"/>
                  <a:gd name="T86" fmla="*/ 141 w 239"/>
                  <a:gd name="T87" fmla="*/ 80 h 185"/>
                  <a:gd name="T88" fmla="*/ 146 w 239"/>
                  <a:gd name="T89" fmla="*/ 76 h 185"/>
                  <a:gd name="T90" fmla="*/ 153 w 239"/>
                  <a:gd name="T91" fmla="*/ 73 h 185"/>
                  <a:gd name="T92" fmla="*/ 158 w 239"/>
                  <a:gd name="T93" fmla="*/ 68 h 185"/>
                  <a:gd name="T94" fmla="*/ 164 w 239"/>
                  <a:gd name="T95" fmla="*/ 64 h 185"/>
                  <a:gd name="T96" fmla="*/ 169 w 239"/>
                  <a:gd name="T97" fmla="*/ 59 h 185"/>
                  <a:gd name="T98" fmla="*/ 175 w 239"/>
                  <a:gd name="T99" fmla="*/ 55 h 185"/>
                  <a:gd name="T100" fmla="*/ 179 w 239"/>
                  <a:gd name="T101" fmla="*/ 51 h 185"/>
                  <a:gd name="T102" fmla="*/ 185 w 239"/>
                  <a:gd name="T103" fmla="*/ 47 h 185"/>
                  <a:gd name="T104" fmla="*/ 190 w 239"/>
                  <a:gd name="T105" fmla="*/ 43 h 185"/>
                  <a:gd name="T106" fmla="*/ 195 w 239"/>
                  <a:gd name="T107" fmla="*/ 38 h 185"/>
                  <a:gd name="T108" fmla="*/ 201 w 239"/>
                  <a:gd name="T109" fmla="*/ 34 h 185"/>
                  <a:gd name="T110" fmla="*/ 210 w 239"/>
                  <a:gd name="T111" fmla="*/ 25 h 185"/>
                  <a:gd name="T112" fmla="*/ 218 w 239"/>
                  <a:gd name="T113" fmla="*/ 19 h 185"/>
                  <a:gd name="T114" fmla="*/ 224 w 239"/>
                  <a:gd name="T115" fmla="*/ 13 h 185"/>
                  <a:gd name="T116" fmla="*/ 230 w 239"/>
                  <a:gd name="T117" fmla="*/ 9 h 185"/>
                  <a:gd name="T118" fmla="*/ 233 w 239"/>
                  <a:gd name="T119" fmla="*/ 4 h 185"/>
                  <a:gd name="T120" fmla="*/ 239 w 239"/>
                  <a:gd name="T121" fmla="*/ 1 h 185"/>
                  <a:gd name="T122" fmla="*/ 239 w 239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9" h="185">
                    <a:moveTo>
                      <a:pt x="239" y="0"/>
                    </a:moveTo>
                    <a:lnTo>
                      <a:pt x="209" y="117"/>
                    </a:lnTo>
                    <a:lnTo>
                      <a:pt x="208" y="117"/>
                    </a:lnTo>
                    <a:lnTo>
                      <a:pt x="207" y="118"/>
                    </a:lnTo>
                    <a:lnTo>
                      <a:pt x="205" y="119"/>
                    </a:lnTo>
                    <a:lnTo>
                      <a:pt x="202" y="122"/>
                    </a:lnTo>
                    <a:lnTo>
                      <a:pt x="199" y="124"/>
                    </a:lnTo>
                    <a:lnTo>
                      <a:pt x="195" y="128"/>
                    </a:lnTo>
                    <a:lnTo>
                      <a:pt x="191" y="131"/>
                    </a:lnTo>
                    <a:lnTo>
                      <a:pt x="187" y="135"/>
                    </a:lnTo>
                    <a:lnTo>
                      <a:pt x="185" y="137"/>
                    </a:lnTo>
                    <a:lnTo>
                      <a:pt x="183" y="139"/>
                    </a:lnTo>
                    <a:lnTo>
                      <a:pt x="179" y="140"/>
                    </a:lnTo>
                    <a:lnTo>
                      <a:pt x="177" y="142"/>
                    </a:lnTo>
                    <a:lnTo>
                      <a:pt x="175" y="144"/>
                    </a:lnTo>
                    <a:lnTo>
                      <a:pt x="173" y="146"/>
                    </a:lnTo>
                    <a:lnTo>
                      <a:pt x="170" y="149"/>
                    </a:lnTo>
                    <a:lnTo>
                      <a:pt x="167" y="151"/>
                    </a:lnTo>
                    <a:lnTo>
                      <a:pt x="165" y="152"/>
                    </a:lnTo>
                    <a:lnTo>
                      <a:pt x="163" y="154"/>
                    </a:lnTo>
                    <a:lnTo>
                      <a:pt x="159" y="155"/>
                    </a:lnTo>
                    <a:lnTo>
                      <a:pt x="157" y="157"/>
                    </a:lnTo>
                    <a:lnTo>
                      <a:pt x="153" y="161"/>
                    </a:lnTo>
                    <a:lnTo>
                      <a:pt x="148" y="164"/>
                    </a:lnTo>
                    <a:lnTo>
                      <a:pt x="144" y="166"/>
                    </a:lnTo>
                    <a:lnTo>
                      <a:pt x="140" y="167"/>
                    </a:lnTo>
                    <a:lnTo>
                      <a:pt x="135" y="170"/>
                    </a:lnTo>
                    <a:lnTo>
                      <a:pt x="132" y="171"/>
                    </a:lnTo>
                    <a:lnTo>
                      <a:pt x="129" y="172"/>
                    </a:lnTo>
                    <a:lnTo>
                      <a:pt x="127" y="173"/>
                    </a:lnTo>
                    <a:lnTo>
                      <a:pt x="123" y="173"/>
                    </a:lnTo>
                    <a:lnTo>
                      <a:pt x="122" y="174"/>
                    </a:lnTo>
                    <a:lnTo>
                      <a:pt x="118" y="174"/>
                    </a:lnTo>
                    <a:lnTo>
                      <a:pt x="116" y="174"/>
                    </a:lnTo>
                    <a:lnTo>
                      <a:pt x="113" y="174"/>
                    </a:lnTo>
                    <a:lnTo>
                      <a:pt x="81" y="149"/>
                    </a:lnTo>
                    <a:lnTo>
                      <a:pt x="87" y="182"/>
                    </a:lnTo>
                    <a:lnTo>
                      <a:pt x="34" y="185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" y="146"/>
                    </a:lnTo>
                    <a:lnTo>
                      <a:pt x="4" y="145"/>
                    </a:lnTo>
                    <a:lnTo>
                      <a:pt x="8" y="145"/>
                    </a:lnTo>
                    <a:lnTo>
                      <a:pt x="10" y="144"/>
                    </a:lnTo>
                    <a:lnTo>
                      <a:pt x="12" y="143"/>
                    </a:lnTo>
                    <a:lnTo>
                      <a:pt x="14" y="142"/>
                    </a:lnTo>
                    <a:lnTo>
                      <a:pt x="18" y="142"/>
                    </a:lnTo>
                    <a:lnTo>
                      <a:pt x="20" y="141"/>
                    </a:lnTo>
                    <a:lnTo>
                      <a:pt x="24" y="140"/>
                    </a:lnTo>
                    <a:lnTo>
                      <a:pt x="26" y="139"/>
                    </a:lnTo>
                    <a:lnTo>
                      <a:pt x="31" y="138"/>
                    </a:lnTo>
                    <a:lnTo>
                      <a:pt x="34" y="135"/>
                    </a:lnTo>
                    <a:lnTo>
                      <a:pt x="39" y="134"/>
                    </a:lnTo>
                    <a:lnTo>
                      <a:pt x="43" y="133"/>
                    </a:lnTo>
                    <a:lnTo>
                      <a:pt x="47" y="131"/>
                    </a:lnTo>
                    <a:lnTo>
                      <a:pt x="51" y="129"/>
                    </a:lnTo>
                    <a:lnTo>
                      <a:pt x="56" y="127"/>
                    </a:lnTo>
                    <a:lnTo>
                      <a:pt x="58" y="127"/>
                    </a:lnTo>
                    <a:lnTo>
                      <a:pt x="61" y="126"/>
                    </a:lnTo>
                    <a:lnTo>
                      <a:pt x="63" y="124"/>
                    </a:lnTo>
                    <a:lnTo>
                      <a:pt x="65" y="123"/>
                    </a:lnTo>
                    <a:lnTo>
                      <a:pt x="68" y="122"/>
                    </a:lnTo>
                    <a:lnTo>
                      <a:pt x="70" y="121"/>
                    </a:lnTo>
                    <a:lnTo>
                      <a:pt x="73" y="119"/>
                    </a:lnTo>
                    <a:lnTo>
                      <a:pt x="75" y="118"/>
                    </a:lnTo>
                    <a:lnTo>
                      <a:pt x="78" y="117"/>
                    </a:lnTo>
                    <a:lnTo>
                      <a:pt x="80" y="116"/>
                    </a:lnTo>
                    <a:lnTo>
                      <a:pt x="84" y="114"/>
                    </a:lnTo>
                    <a:lnTo>
                      <a:pt x="86" y="113"/>
                    </a:lnTo>
                    <a:lnTo>
                      <a:pt x="89" y="111"/>
                    </a:lnTo>
                    <a:lnTo>
                      <a:pt x="91" y="110"/>
                    </a:lnTo>
                    <a:lnTo>
                      <a:pt x="95" y="109"/>
                    </a:lnTo>
                    <a:lnTo>
                      <a:pt x="97" y="108"/>
                    </a:lnTo>
                    <a:lnTo>
                      <a:pt x="100" y="106"/>
                    </a:lnTo>
                    <a:lnTo>
                      <a:pt x="102" y="105"/>
                    </a:lnTo>
                    <a:lnTo>
                      <a:pt x="106" y="103"/>
                    </a:lnTo>
                    <a:lnTo>
                      <a:pt x="109" y="101"/>
                    </a:lnTo>
                    <a:lnTo>
                      <a:pt x="111" y="99"/>
                    </a:lnTo>
                    <a:lnTo>
                      <a:pt x="114" y="98"/>
                    </a:lnTo>
                    <a:lnTo>
                      <a:pt x="118" y="96"/>
                    </a:lnTo>
                    <a:lnTo>
                      <a:pt x="120" y="95"/>
                    </a:lnTo>
                    <a:lnTo>
                      <a:pt x="123" y="92"/>
                    </a:lnTo>
                    <a:lnTo>
                      <a:pt x="127" y="90"/>
                    </a:lnTo>
                    <a:lnTo>
                      <a:pt x="129" y="88"/>
                    </a:lnTo>
                    <a:lnTo>
                      <a:pt x="132" y="87"/>
                    </a:lnTo>
                    <a:lnTo>
                      <a:pt x="135" y="85"/>
                    </a:lnTo>
                    <a:lnTo>
                      <a:pt x="137" y="83"/>
                    </a:lnTo>
                    <a:lnTo>
                      <a:pt x="141" y="80"/>
                    </a:lnTo>
                    <a:lnTo>
                      <a:pt x="144" y="78"/>
                    </a:lnTo>
                    <a:lnTo>
                      <a:pt x="146" y="76"/>
                    </a:lnTo>
                    <a:lnTo>
                      <a:pt x="150" y="75"/>
                    </a:lnTo>
                    <a:lnTo>
                      <a:pt x="153" y="73"/>
                    </a:lnTo>
                    <a:lnTo>
                      <a:pt x="156" y="70"/>
                    </a:lnTo>
                    <a:lnTo>
                      <a:pt x="158" y="68"/>
                    </a:lnTo>
                    <a:lnTo>
                      <a:pt x="161" y="66"/>
                    </a:lnTo>
                    <a:lnTo>
                      <a:pt x="164" y="64"/>
                    </a:lnTo>
                    <a:lnTo>
                      <a:pt x="166" y="62"/>
                    </a:lnTo>
                    <a:lnTo>
                      <a:pt x="169" y="59"/>
                    </a:lnTo>
                    <a:lnTo>
                      <a:pt x="172" y="57"/>
                    </a:lnTo>
                    <a:lnTo>
                      <a:pt x="175" y="55"/>
                    </a:lnTo>
                    <a:lnTo>
                      <a:pt x="177" y="54"/>
                    </a:lnTo>
                    <a:lnTo>
                      <a:pt x="179" y="51"/>
                    </a:lnTo>
                    <a:lnTo>
                      <a:pt x="183" y="49"/>
                    </a:lnTo>
                    <a:lnTo>
                      <a:pt x="185" y="47"/>
                    </a:lnTo>
                    <a:lnTo>
                      <a:pt x="188" y="45"/>
                    </a:lnTo>
                    <a:lnTo>
                      <a:pt x="190" y="43"/>
                    </a:lnTo>
                    <a:lnTo>
                      <a:pt x="192" y="42"/>
                    </a:lnTo>
                    <a:lnTo>
                      <a:pt x="195" y="38"/>
                    </a:lnTo>
                    <a:lnTo>
                      <a:pt x="198" y="37"/>
                    </a:lnTo>
                    <a:lnTo>
                      <a:pt x="201" y="34"/>
                    </a:lnTo>
                    <a:lnTo>
                      <a:pt x="206" y="30"/>
                    </a:lnTo>
                    <a:lnTo>
                      <a:pt x="210" y="25"/>
                    </a:lnTo>
                    <a:lnTo>
                      <a:pt x="214" y="23"/>
                    </a:lnTo>
                    <a:lnTo>
                      <a:pt x="218" y="19"/>
                    </a:lnTo>
                    <a:lnTo>
                      <a:pt x="221" y="16"/>
                    </a:lnTo>
                    <a:lnTo>
                      <a:pt x="224" y="13"/>
                    </a:lnTo>
                    <a:lnTo>
                      <a:pt x="228" y="11"/>
                    </a:lnTo>
                    <a:lnTo>
                      <a:pt x="230" y="9"/>
                    </a:lnTo>
                    <a:lnTo>
                      <a:pt x="232" y="7"/>
                    </a:lnTo>
                    <a:lnTo>
                      <a:pt x="233" y="4"/>
                    </a:lnTo>
                    <a:lnTo>
                      <a:pt x="236" y="3"/>
                    </a:lnTo>
                    <a:lnTo>
                      <a:pt x="239" y="1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4375151" y="1038226"/>
                <a:ext cx="131763" cy="44450"/>
              </a:xfrm>
              <a:custGeom>
                <a:avLst/>
                <a:gdLst>
                  <a:gd name="T0" fmla="*/ 6 w 330"/>
                  <a:gd name="T1" fmla="*/ 45 h 110"/>
                  <a:gd name="T2" fmla="*/ 19 w 330"/>
                  <a:gd name="T3" fmla="*/ 43 h 110"/>
                  <a:gd name="T4" fmla="*/ 35 w 330"/>
                  <a:gd name="T5" fmla="*/ 38 h 110"/>
                  <a:gd name="T6" fmla="*/ 45 w 330"/>
                  <a:gd name="T7" fmla="*/ 37 h 110"/>
                  <a:gd name="T8" fmla="*/ 56 w 330"/>
                  <a:gd name="T9" fmla="*/ 35 h 110"/>
                  <a:gd name="T10" fmla="*/ 69 w 330"/>
                  <a:gd name="T11" fmla="*/ 34 h 110"/>
                  <a:gd name="T12" fmla="*/ 81 w 330"/>
                  <a:gd name="T13" fmla="*/ 33 h 110"/>
                  <a:gd name="T14" fmla="*/ 94 w 330"/>
                  <a:gd name="T15" fmla="*/ 31 h 110"/>
                  <a:gd name="T16" fmla="*/ 107 w 330"/>
                  <a:gd name="T17" fmla="*/ 30 h 110"/>
                  <a:gd name="T18" fmla="*/ 119 w 330"/>
                  <a:gd name="T19" fmla="*/ 29 h 110"/>
                  <a:gd name="T20" fmla="*/ 132 w 330"/>
                  <a:gd name="T21" fmla="*/ 29 h 110"/>
                  <a:gd name="T22" fmla="*/ 144 w 330"/>
                  <a:gd name="T23" fmla="*/ 29 h 110"/>
                  <a:gd name="T24" fmla="*/ 157 w 330"/>
                  <a:gd name="T25" fmla="*/ 29 h 110"/>
                  <a:gd name="T26" fmla="*/ 166 w 330"/>
                  <a:gd name="T27" fmla="*/ 29 h 110"/>
                  <a:gd name="T28" fmla="*/ 179 w 330"/>
                  <a:gd name="T29" fmla="*/ 29 h 110"/>
                  <a:gd name="T30" fmla="*/ 196 w 330"/>
                  <a:gd name="T31" fmla="*/ 32 h 110"/>
                  <a:gd name="T32" fmla="*/ 209 w 330"/>
                  <a:gd name="T33" fmla="*/ 35 h 110"/>
                  <a:gd name="T34" fmla="*/ 221 w 330"/>
                  <a:gd name="T35" fmla="*/ 41 h 110"/>
                  <a:gd name="T36" fmla="*/ 232 w 330"/>
                  <a:gd name="T37" fmla="*/ 52 h 110"/>
                  <a:gd name="T38" fmla="*/ 232 w 330"/>
                  <a:gd name="T39" fmla="*/ 64 h 110"/>
                  <a:gd name="T40" fmla="*/ 226 w 330"/>
                  <a:gd name="T41" fmla="*/ 79 h 110"/>
                  <a:gd name="T42" fmla="*/ 218 w 330"/>
                  <a:gd name="T43" fmla="*/ 95 h 110"/>
                  <a:gd name="T44" fmla="*/ 211 w 330"/>
                  <a:gd name="T45" fmla="*/ 110 h 110"/>
                  <a:gd name="T46" fmla="*/ 225 w 330"/>
                  <a:gd name="T47" fmla="*/ 100 h 110"/>
                  <a:gd name="T48" fmla="*/ 235 w 330"/>
                  <a:gd name="T49" fmla="*/ 95 h 110"/>
                  <a:gd name="T50" fmla="*/ 244 w 330"/>
                  <a:gd name="T51" fmla="*/ 88 h 110"/>
                  <a:gd name="T52" fmla="*/ 257 w 330"/>
                  <a:gd name="T53" fmla="*/ 83 h 110"/>
                  <a:gd name="T54" fmla="*/ 270 w 330"/>
                  <a:gd name="T55" fmla="*/ 78 h 110"/>
                  <a:gd name="T56" fmla="*/ 282 w 330"/>
                  <a:gd name="T57" fmla="*/ 76 h 110"/>
                  <a:gd name="T58" fmla="*/ 293 w 330"/>
                  <a:gd name="T59" fmla="*/ 74 h 110"/>
                  <a:gd name="T60" fmla="*/ 303 w 330"/>
                  <a:gd name="T61" fmla="*/ 75 h 110"/>
                  <a:gd name="T62" fmla="*/ 317 w 330"/>
                  <a:gd name="T63" fmla="*/ 78 h 110"/>
                  <a:gd name="T64" fmla="*/ 326 w 330"/>
                  <a:gd name="T65" fmla="*/ 83 h 110"/>
                  <a:gd name="T66" fmla="*/ 329 w 330"/>
                  <a:gd name="T67" fmla="*/ 83 h 110"/>
                  <a:gd name="T68" fmla="*/ 318 w 330"/>
                  <a:gd name="T69" fmla="*/ 68 h 110"/>
                  <a:gd name="T70" fmla="*/ 309 w 330"/>
                  <a:gd name="T71" fmla="*/ 58 h 110"/>
                  <a:gd name="T72" fmla="*/ 298 w 330"/>
                  <a:gd name="T73" fmla="*/ 47 h 110"/>
                  <a:gd name="T74" fmla="*/ 286 w 330"/>
                  <a:gd name="T75" fmla="*/ 36 h 110"/>
                  <a:gd name="T76" fmla="*/ 271 w 330"/>
                  <a:gd name="T77" fmla="*/ 25 h 110"/>
                  <a:gd name="T78" fmla="*/ 254 w 330"/>
                  <a:gd name="T79" fmla="*/ 18 h 110"/>
                  <a:gd name="T80" fmla="*/ 236 w 330"/>
                  <a:gd name="T81" fmla="*/ 10 h 110"/>
                  <a:gd name="T82" fmla="*/ 226 w 330"/>
                  <a:gd name="T83" fmla="*/ 7 h 110"/>
                  <a:gd name="T84" fmla="*/ 216 w 330"/>
                  <a:gd name="T85" fmla="*/ 5 h 110"/>
                  <a:gd name="T86" fmla="*/ 206 w 330"/>
                  <a:gd name="T87" fmla="*/ 3 h 110"/>
                  <a:gd name="T88" fmla="*/ 195 w 330"/>
                  <a:gd name="T89" fmla="*/ 2 h 110"/>
                  <a:gd name="T90" fmla="*/ 184 w 330"/>
                  <a:gd name="T91" fmla="*/ 1 h 110"/>
                  <a:gd name="T92" fmla="*/ 174 w 330"/>
                  <a:gd name="T93" fmla="*/ 1 h 110"/>
                  <a:gd name="T94" fmla="*/ 162 w 330"/>
                  <a:gd name="T95" fmla="*/ 0 h 110"/>
                  <a:gd name="T96" fmla="*/ 151 w 330"/>
                  <a:gd name="T97" fmla="*/ 1 h 110"/>
                  <a:gd name="T98" fmla="*/ 141 w 330"/>
                  <a:gd name="T99" fmla="*/ 1 h 110"/>
                  <a:gd name="T100" fmla="*/ 130 w 330"/>
                  <a:gd name="T101" fmla="*/ 2 h 110"/>
                  <a:gd name="T102" fmla="*/ 120 w 330"/>
                  <a:gd name="T103" fmla="*/ 3 h 110"/>
                  <a:gd name="T104" fmla="*/ 110 w 330"/>
                  <a:gd name="T105" fmla="*/ 4 h 110"/>
                  <a:gd name="T106" fmla="*/ 100 w 330"/>
                  <a:gd name="T107" fmla="*/ 7 h 110"/>
                  <a:gd name="T108" fmla="*/ 83 w 330"/>
                  <a:gd name="T109" fmla="*/ 11 h 110"/>
                  <a:gd name="T110" fmla="*/ 64 w 330"/>
                  <a:gd name="T111" fmla="*/ 16 h 110"/>
                  <a:gd name="T112" fmla="*/ 49 w 330"/>
                  <a:gd name="T113" fmla="*/ 22 h 110"/>
                  <a:gd name="T114" fmla="*/ 33 w 330"/>
                  <a:gd name="T115" fmla="*/ 29 h 110"/>
                  <a:gd name="T116" fmla="*/ 21 w 330"/>
                  <a:gd name="T117" fmla="*/ 34 h 110"/>
                  <a:gd name="T118" fmla="*/ 11 w 330"/>
                  <a:gd name="T119" fmla="*/ 40 h 110"/>
                  <a:gd name="T120" fmla="*/ 2 w 330"/>
                  <a:gd name="T121" fmla="*/ 4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0" h="110">
                    <a:moveTo>
                      <a:pt x="0" y="46"/>
                    </a:moveTo>
                    <a:lnTo>
                      <a:pt x="2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9" y="44"/>
                    </a:lnTo>
                    <a:lnTo>
                      <a:pt x="11" y="44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28" y="41"/>
                    </a:lnTo>
                    <a:lnTo>
                      <a:pt x="32" y="40"/>
                    </a:lnTo>
                    <a:lnTo>
                      <a:pt x="35" y="38"/>
                    </a:lnTo>
                    <a:lnTo>
                      <a:pt x="38" y="38"/>
                    </a:lnTo>
                    <a:lnTo>
                      <a:pt x="40" y="38"/>
                    </a:lnTo>
                    <a:lnTo>
                      <a:pt x="42" y="38"/>
                    </a:lnTo>
                    <a:lnTo>
                      <a:pt x="45" y="37"/>
                    </a:lnTo>
                    <a:lnTo>
                      <a:pt x="48" y="37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6" y="35"/>
                    </a:lnTo>
                    <a:lnTo>
                      <a:pt x="60" y="35"/>
                    </a:lnTo>
                    <a:lnTo>
                      <a:pt x="62" y="35"/>
                    </a:lnTo>
                    <a:lnTo>
                      <a:pt x="65" y="35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3"/>
                    </a:lnTo>
                    <a:lnTo>
                      <a:pt x="78" y="33"/>
                    </a:lnTo>
                    <a:lnTo>
                      <a:pt x="81" y="33"/>
                    </a:lnTo>
                    <a:lnTo>
                      <a:pt x="85" y="32"/>
                    </a:lnTo>
                    <a:lnTo>
                      <a:pt x="87" y="32"/>
                    </a:lnTo>
                    <a:lnTo>
                      <a:pt x="91" y="32"/>
                    </a:lnTo>
                    <a:lnTo>
                      <a:pt x="94" y="31"/>
                    </a:lnTo>
                    <a:lnTo>
                      <a:pt x="97" y="31"/>
                    </a:lnTo>
                    <a:lnTo>
                      <a:pt x="100" y="31"/>
                    </a:lnTo>
                    <a:lnTo>
                      <a:pt x="104" y="31"/>
                    </a:lnTo>
                    <a:lnTo>
                      <a:pt x="107" y="30"/>
                    </a:lnTo>
                    <a:lnTo>
                      <a:pt x="110" y="30"/>
                    </a:lnTo>
                    <a:lnTo>
                      <a:pt x="114" y="29"/>
                    </a:lnTo>
                    <a:lnTo>
                      <a:pt x="117" y="29"/>
                    </a:lnTo>
                    <a:lnTo>
                      <a:pt x="119" y="29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30" y="29"/>
                    </a:lnTo>
                    <a:lnTo>
                      <a:pt x="132" y="29"/>
                    </a:lnTo>
                    <a:lnTo>
                      <a:pt x="136" y="29"/>
                    </a:lnTo>
                    <a:lnTo>
                      <a:pt x="139" y="29"/>
                    </a:lnTo>
                    <a:lnTo>
                      <a:pt x="142" y="29"/>
                    </a:lnTo>
                    <a:lnTo>
                      <a:pt x="144" y="29"/>
                    </a:lnTo>
                    <a:lnTo>
                      <a:pt x="148" y="29"/>
                    </a:lnTo>
                    <a:lnTo>
                      <a:pt x="151" y="29"/>
                    </a:lnTo>
                    <a:lnTo>
                      <a:pt x="154" y="29"/>
                    </a:lnTo>
                    <a:lnTo>
                      <a:pt x="157" y="29"/>
                    </a:lnTo>
                    <a:lnTo>
                      <a:pt x="159" y="29"/>
                    </a:lnTo>
                    <a:lnTo>
                      <a:pt x="162" y="29"/>
                    </a:lnTo>
                    <a:lnTo>
                      <a:pt x="164" y="29"/>
                    </a:lnTo>
                    <a:lnTo>
                      <a:pt x="166" y="29"/>
                    </a:lnTo>
                    <a:lnTo>
                      <a:pt x="170" y="29"/>
                    </a:lnTo>
                    <a:lnTo>
                      <a:pt x="172" y="29"/>
                    </a:lnTo>
                    <a:lnTo>
                      <a:pt x="174" y="29"/>
                    </a:lnTo>
                    <a:lnTo>
                      <a:pt x="179" y="29"/>
                    </a:lnTo>
                    <a:lnTo>
                      <a:pt x="183" y="30"/>
                    </a:lnTo>
                    <a:lnTo>
                      <a:pt x="187" y="31"/>
                    </a:lnTo>
                    <a:lnTo>
                      <a:pt x="192" y="31"/>
                    </a:lnTo>
                    <a:lnTo>
                      <a:pt x="196" y="32"/>
                    </a:lnTo>
                    <a:lnTo>
                      <a:pt x="199" y="33"/>
                    </a:lnTo>
                    <a:lnTo>
                      <a:pt x="203" y="33"/>
                    </a:lnTo>
                    <a:lnTo>
                      <a:pt x="206" y="34"/>
                    </a:lnTo>
                    <a:lnTo>
                      <a:pt x="209" y="35"/>
                    </a:lnTo>
                    <a:lnTo>
                      <a:pt x="213" y="36"/>
                    </a:lnTo>
                    <a:lnTo>
                      <a:pt x="215" y="37"/>
                    </a:lnTo>
                    <a:lnTo>
                      <a:pt x="218" y="38"/>
                    </a:lnTo>
                    <a:lnTo>
                      <a:pt x="221" y="41"/>
                    </a:lnTo>
                    <a:lnTo>
                      <a:pt x="226" y="44"/>
                    </a:lnTo>
                    <a:lnTo>
                      <a:pt x="228" y="46"/>
                    </a:lnTo>
                    <a:lnTo>
                      <a:pt x="231" y="49"/>
                    </a:lnTo>
                    <a:lnTo>
                      <a:pt x="232" y="52"/>
                    </a:lnTo>
                    <a:lnTo>
                      <a:pt x="233" y="55"/>
                    </a:lnTo>
                    <a:lnTo>
                      <a:pt x="233" y="58"/>
                    </a:lnTo>
                    <a:lnTo>
                      <a:pt x="233" y="62"/>
                    </a:lnTo>
                    <a:lnTo>
                      <a:pt x="232" y="64"/>
                    </a:lnTo>
                    <a:lnTo>
                      <a:pt x="230" y="67"/>
                    </a:lnTo>
                    <a:lnTo>
                      <a:pt x="229" y="72"/>
                    </a:lnTo>
                    <a:lnTo>
                      <a:pt x="228" y="76"/>
                    </a:lnTo>
                    <a:lnTo>
                      <a:pt x="226" y="79"/>
                    </a:lnTo>
                    <a:lnTo>
                      <a:pt x="224" y="84"/>
                    </a:lnTo>
                    <a:lnTo>
                      <a:pt x="221" y="88"/>
                    </a:lnTo>
                    <a:lnTo>
                      <a:pt x="220" y="91"/>
                    </a:lnTo>
                    <a:lnTo>
                      <a:pt x="218" y="95"/>
                    </a:lnTo>
                    <a:lnTo>
                      <a:pt x="216" y="98"/>
                    </a:lnTo>
                    <a:lnTo>
                      <a:pt x="215" y="101"/>
                    </a:lnTo>
                    <a:lnTo>
                      <a:pt x="214" y="105"/>
                    </a:lnTo>
                    <a:lnTo>
                      <a:pt x="211" y="110"/>
                    </a:lnTo>
                    <a:lnTo>
                      <a:pt x="215" y="107"/>
                    </a:lnTo>
                    <a:lnTo>
                      <a:pt x="217" y="105"/>
                    </a:lnTo>
                    <a:lnTo>
                      <a:pt x="220" y="102"/>
                    </a:lnTo>
                    <a:lnTo>
                      <a:pt x="225" y="100"/>
                    </a:lnTo>
                    <a:lnTo>
                      <a:pt x="227" y="98"/>
                    </a:lnTo>
                    <a:lnTo>
                      <a:pt x="229" y="97"/>
                    </a:lnTo>
                    <a:lnTo>
                      <a:pt x="231" y="96"/>
                    </a:lnTo>
                    <a:lnTo>
                      <a:pt x="235" y="95"/>
                    </a:lnTo>
                    <a:lnTo>
                      <a:pt x="237" y="92"/>
                    </a:lnTo>
                    <a:lnTo>
                      <a:pt x="239" y="91"/>
                    </a:lnTo>
                    <a:lnTo>
                      <a:pt x="242" y="89"/>
                    </a:lnTo>
                    <a:lnTo>
                      <a:pt x="244" y="88"/>
                    </a:lnTo>
                    <a:lnTo>
                      <a:pt x="248" y="86"/>
                    </a:lnTo>
                    <a:lnTo>
                      <a:pt x="251" y="85"/>
                    </a:lnTo>
                    <a:lnTo>
                      <a:pt x="253" y="84"/>
                    </a:lnTo>
                    <a:lnTo>
                      <a:pt x="257" y="83"/>
                    </a:lnTo>
                    <a:lnTo>
                      <a:pt x="260" y="81"/>
                    </a:lnTo>
                    <a:lnTo>
                      <a:pt x="263" y="80"/>
                    </a:lnTo>
                    <a:lnTo>
                      <a:pt x="265" y="79"/>
                    </a:lnTo>
                    <a:lnTo>
                      <a:pt x="270" y="78"/>
                    </a:lnTo>
                    <a:lnTo>
                      <a:pt x="272" y="77"/>
                    </a:lnTo>
                    <a:lnTo>
                      <a:pt x="275" y="77"/>
                    </a:lnTo>
                    <a:lnTo>
                      <a:pt x="279" y="76"/>
                    </a:lnTo>
                    <a:lnTo>
                      <a:pt x="282" y="76"/>
                    </a:lnTo>
                    <a:lnTo>
                      <a:pt x="284" y="75"/>
                    </a:lnTo>
                    <a:lnTo>
                      <a:pt x="287" y="75"/>
                    </a:lnTo>
                    <a:lnTo>
                      <a:pt x="290" y="74"/>
                    </a:lnTo>
                    <a:lnTo>
                      <a:pt x="293" y="74"/>
                    </a:lnTo>
                    <a:lnTo>
                      <a:pt x="295" y="74"/>
                    </a:lnTo>
                    <a:lnTo>
                      <a:pt x="297" y="74"/>
                    </a:lnTo>
                    <a:lnTo>
                      <a:pt x="299" y="74"/>
                    </a:lnTo>
                    <a:lnTo>
                      <a:pt x="303" y="75"/>
                    </a:lnTo>
                    <a:lnTo>
                      <a:pt x="306" y="75"/>
                    </a:lnTo>
                    <a:lnTo>
                      <a:pt x="310" y="75"/>
                    </a:lnTo>
                    <a:lnTo>
                      <a:pt x="314" y="77"/>
                    </a:lnTo>
                    <a:lnTo>
                      <a:pt x="317" y="78"/>
                    </a:lnTo>
                    <a:lnTo>
                      <a:pt x="319" y="79"/>
                    </a:lnTo>
                    <a:lnTo>
                      <a:pt x="323" y="80"/>
                    </a:lnTo>
                    <a:lnTo>
                      <a:pt x="325" y="81"/>
                    </a:lnTo>
                    <a:lnTo>
                      <a:pt x="326" y="83"/>
                    </a:lnTo>
                    <a:lnTo>
                      <a:pt x="329" y="84"/>
                    </a:lnTo>
                    <a:lnTo>
                      <a:pt x="330" y="85"/>
                    </a:lnTo>
                    <a:lnTo>
                      <a:pt x="329" y="84"/>
                    </a:lnTo>
                    <a:lnTo>
                      <a:pt x="329" y="83"/>
                    </a:lnTo>
                    <a:lnTo>
                      <a:pt x="327" y="80"/>
                    </a:lnTo>
                    <a:lnTo>
                      <a:pt x="325" y="77"/>
                    </a:lnTo>
                    <a:lnTo>
                      <a:pt x="321" y="73"/>
                    </a:lnTo>
                    <a:lnTo>
                      <a:pt x="318" y="68"/>
                    </a:lnTo>
                    <a:lnTo>
                      <a:pt x="316" y="66"/>
                    </a:lnTo>
                    <a:lnTo>
                      <a:pt x="314" y="64"/>
                    </a:lnTo>
                    <a:lnTo>
                      <a:pt x="312" y="61"/>
                    </a:lnTo>
                    <a:lnTo>
                      <a:pt x="309" y="58"/>
                    </a:lnTo>
                    <a:lnTo>
                      <a:pt x="306" y="56"/>
                    </a:lnTo>
                    <a:lnTo>
                      <a:pt x="304" y="53"/>
                    </a:lnTo>
                    <a:lnTo>
                      <a:pt x="301" y="49"/>
                    </a:lnTo>
                    <a:lnTo>
                      <a:pt x="298" y="47"/>
                    </a:lnTo>
                    <a:lnTo>
                      <a:pt x="295" y="44"/>
                    </a:lnTo>
                    <a:lnTo>
                      <a:pt x="292" y="42"/>
                    </a:lnTo>
                    <a:lnTo>
                      <a:pt x="290" y="38"/>
                    </a:lnTo>
                    <a:lnTo>
                      <a:pt x="286" y="36"/>
                    </a:lnTo>
                    <a:lnTo>
                      <a:pt x="282" y="33"/>
                    </a:lnTo>
                    <a:lnTo>
                      <a:pt x="279" y="31"/>
                    </a:lnTo>
                    <a:lnTo>
                      <a:pt x="274" y="27"/>
                    </a:lnTo>
                    <a:lnTo>
                      <a:pt x="271" y="25"/>
                    </a:lnTo>
                    <a:lnTo>
                      <a:pt x="266" y="23"/>
                    </a:lnTo>
                    <a:lnTo>
                      <a:pt x="262" y="21"/>
                    </a:lnTo>
                    <a:lnTo>
                      <a:pt x="259" y="19"/>
                    </a:lnTo>
                    <a:lnTo>
                      <a:pt x="254" y="18"/>
                    </a:lnTo>
                    <a:lnTo>
                      <a:pt x="250" y="15"/>
                    </a:lnTo>
                    <a:lnTo>
                      <a:pt x="246" y="13"/>
                    </a:lnTo>
                    <a:lnTo>
                      <a:pt x="240" y="11"/>
                    </a:lnTo>
                    <a:lnTo>
                      <a:pt x="236" y="10"/>
                    </a:lnTo>
                    <a:lnTo>
                      <a:pt x="233" y="9"/>
                    </a:lnTo>
                    <a:lnTo>
                      <a:pt x="230" y="9"/>
                    </a:lnTo>
                    <a:lnTo>
                      <a:pt x="228" y="8"/>
                    </a:lnTo>
                    <a:lnTo>
                      <a:pt x="226" y="7"/>
                    </a:lnTo>
                    <a:lnTo>
                      <a:pt x="224" y="5"/>
                    </a:lnTo>
                    <a:lnTo>
                      <a:pt x="221" y="5"/>
                    </a:lnTo>
                    <a:lnTo>
                      <a:pt x="218" y="5"/>
                    </a:lnTo>
                    <a:lnTo>
                      <a:pt x="216" y="5"/>
                    </a:lnTo>
                    <a:lnTo>
                      <a:pt x="214" y="4"/>
                    </a:lnTo>
                    <a:lnTo>
                      <a:pt x="210" y="3"/>
                    </a:lnTo>
                    <a:lnTo>
                      <a:pt x="208" y="3"/>
                    </a:lnTo>
                    <a:lnTo>
                      <a:pt x="206" y="3"/>
                    </a:lnTo>
                    <a:lnTo>
                      <a:pt x="203" y="2"/>
                    </a:lnTo>
                    <a:lnTo>
                      <a:pt x="201" y="2"/>
                    </a:lnTo>
                    <a:lnTo>
                      <a:pt x="197" y="2"/>
                    </a:lnTo>
                    <a:lnTo>
                      <a:pt x="195" y="2"/>
                    </a:lnTo>
                    <a:lnTo>
                      <a:pt x="192" y="1"/>
                    </a:lnTo>
                    <a:lnTo>
                      <a:pt x="190" y="1"/>
                    </a:lnTo>
                    <a:lnTo>
                      <a:pt x="187" y="1"/>
                    </a:lnTo>
                    <a:lnTo>
                      <a:pt x="184" y="1"/>
                    </a:lnTo>
                    <a:lnTo>
                      <a:pt x="182" y="1"/>
                    </a:lnTo>
                    <a:lnTo>
                      <a:pt x="179" y="1"/>
                    </a:lnTo>
                    <a:lnTo>
                      <a:pt x="176" y="1"/>
                    </a:lnTo>
                    <a:lnTo>
                      <a:pt x="174" y="1"/>
                    </a:lnTo>
                    <a:lnTo>
                      <a:pt x="171" y="0"/>
                    </a:lnTo>
                    <a:lnTo>
                      <a:pt x="168" y="0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4" y="0"/>
                    </a:lnTo>
                    <a:lnTo>
                      <a:pt x="151" y="1"/>
                    </a:lnTo>
                    <a:lnTo>
                      <a:pt x="149" y="1"/>
                    </a:lnTo>
                    <a:lnTo>
                      <a:pt x="147" y="1"/>
                    </a:lnTo>
                    <a:lnTo>
                      <a:pt x="143" y="1"/>
                    </a:lnTo>
                    <a:lnTo>
                      <a:pt x="141" y="1"/>
                    </a:lnTo>
                    <a:lnTo>
                      <a:pt x="138" y="1"/>
                    </a:lnTo>
                    <a:lnTo>
                      <a:pt x="136" y="1"/>
                    </a:lnTo>
                    <a:lnTo>
                      <a:pt x="132" y="1"/>
                    </a:lnTo>
                    <a:lnTo>
                      <a:pt x="130" y="2"/>
                    </a:lnTo>
                    <a:lnTo>
                      <a:pt x="128" y="2"/>
                    </a:lnTo>
                    <a:lnTo>
                      <a:pt x="126" y="2"/>
                    </a:lnTo>
                    <a:lnTo>
                      <a:pt x="122" y="3"/>
                    </a:lnTo>
                    <a:lnTo>
                      <a:pt x="120" y="3"/>
                    </a:lnTo>
                    <a:lnTo>
                      <a:pt x="117" y="3"/>
                    </a:lnTo>
                    <a:lnTo>
                      <a:pt x="115" y="3"/>
                    </a:lnTo>
                    <a:lnTo>
                      <a:pt x="113" y="4"/>
                    </a:lnTo>
                    <a:lnTo>
                      <a:pt x="110" y="4"/>
                    </a:lnTo>
                    <a:lnTo>
                      <a:pt x="108" y="4"/>
                    </a:lnTo>
                    <a:lnTo>
                      <a:pt x="105" y="5"/>
                    </a:lnTo>
                    <a:lnTo>
                      <a:pt x="103" y="5"/>
                    </a:lnTo>
                    <a:lnTo>
                      <a:pt x="100" y="7"/>
                    </a:lnTo>
                    <a:lnTo>
                      <a:pt x="96" y="8"/>
                    </a:lnTo>
                    <a:lnTo>
                      <a:pt x="92" y="9"/>
                    </a:lnTo>
                    <a:lnTo>
                      <a:pt x="87" y="10"/>
                    </a:lnTo>
                    <a:lnTo>
                      <a:pt x="83" y="11"/>
                    </a:lnTo>
                    <a:lnTo>
                      <a:pt x="77" y="12"/>
                    </a:lnTo>
                    <a:lnTo>
                      <a:pt x="73" y="13"/>
                    </a:lnTo>
                    <a:lnTo>
                      <a:pt x="69" y="14"/>
                    </a:lnTo>
                    <a:lnTo>
                      <a:pt x="64" y="16"/>
                    </a:lnTo>
                    <a:lnTo>
                      <a:pt x="60" y="18"/>
                    </a:lnTo>
                    <a:lnTo>
                      <a:pt x="56" y="20"/>
                    </a:lnTo>
                    <a:lnTo>
                      <a:pt x="52" y="21"/>
                    </a:lnTo>
                    <a:lnTo>
                      <a:pt x="49" y="22"/>
                    </a:lnTo>
                    <a:lnTo>
                      <a:pt x="44" y="24"/>
                    </a:lnTo>
                    <a:lnTo>
                      <a:pt x="41" y="25"/>
                    </a:lnTo>
                    <a:lnTo>
                      <a:pt x="37" y="26"/>
                    </a:lnTo>
                    <a:lnTo>
                      <a:pt x="33" y="29"/>
                    </a:lnTo>
                    <a:lnTo>
                      <a:pt x="30" y="30"/>
                    </a:lnTo>
                    <a:lnTo>
                      <a:pt x="28" y="32"/>
                    </a:lnTo>
                    <a:lnTo>
                      <a:pt x="24" y="33"/>
                    </a:lnTo>
                    <a:lnTo>
                      <a:pt x="21" y="34"/>
                    </a:lnTo>
                    <a:lnTo>
                      <a:pt x="18" y="35"/>
                    </a:lnTo>
                    <a:lnTo>
                      <a:pt x="16" y="37"/>
                    </a:lnTo>
                    <a:lnTo>
                      <a:pt x="14" y="38"/>
                    </a:lnTo>
                    <a:lnTo>
                      <a:pt x="11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4356101" y="1066801"/>
                <a:ext cx="46038" cy="28575"/>
              </a:xfrm>
              <a:custGeom>
                <a:avLst/>
                <a:gdLst>
                  <a:gd name="T0" fmla="*/ 42 w 118"/>
                  <a:gd name="T1" fmla="*/ 70 h 70"/>
                  <a:gd name="T2" fmla="*/ 42 w 118"/>
                  <a:gd name="T3" fmla="*/ 69 h 70"/>
                  <a:gd name="T4" fmla="*/ 42 w 118"/>
                  <a:gd name="T5" fmla="*/ 67 h 70"/>
                  <a:gd name="T6" fmla="*/ 43 w 118"/>
                  <a:gd name="T7" fmla="*/ 65 h 70"/>
                  <a:gd name="T8" fmla="*/ 46 w 118"/>
                  <a:gd name="T9" fmla="*/ 61 h 70"/>
                  <a:gd name="T10" fmla="*/ 47 w 118"/>
                  <a:gd name="T11" fmla="*/ 58 h 70"/>
                  <a:gd name="T12" fmla="*/ 48 w 118"/>
                  <a:gd name="T13" fmla="*/ 56 h 70"/>
                  <a:gd name="T14" fmla="*/ 51 w 118"/>
                  <a:gd name="T15" fmla="*/ 54 h 70"/>
                  <a:gd name="T16" fmla="*/ 53 w 118"/>
                  <a:gd name="T17" fmla="*/ 52 h 70"/>
                  <a:gd name="T18" fmla="*/ 56 w 118"/>
                  <a:gd name="T19" fmla="*/ 48 h 70"/>
                  <a:gd name="T20" fmla="*/ 58 w 118"/>
                  <a:gd name="T21" fmla="*/ 46 h 70"/>
                  <a:gd name="T22" fmla="*/ 62 w 118"/>
                  <a:gd name="T23" fmla="*/ 43 h 70"/>
                  <a:gd name="T24" fmla="*/ 66 w 118"/>
                  <a:gd name="T25" fmla="*/ 40 h 70"/>
                  <a:gd name="T26" fmla="*/ 69 w 118"/>
                  <a:gd name="T27" fmla="*/ 37 h 70"/>
                  <a:gd name="T28" fmla="*/ 74 w 118"/>
                  <a:gd name="T29" fmla="*/ 34 h 70"/>
                  <a:gd name="T30" fmla="*/ 77 w 118"/>
                  <a:gd name="T31" fmla="*/ 31 h 70"/>
                  <a:gd name="T32" fmla="*/ 81 w 118"/>
                  <a:gd name="T33" fmla="*/ 27 h 70"/>
                  <a:gd name="T34" fmla="*/ 86 w 118"/>
                  <a:gd name="T35" fmla="*/ 25 h 70"/>
                  <a:gd name="T36" fmla="*/ 90 w 118"/>
                  <a:gd name="T37" fmla="*/ 22 h 70"/>
                  <a:gd name="T38" fmla="*/ 95 w 118"/>
                  <a:gd name="T39" fmla="*/ 20 h 70"/>
                  <a:gd name="T40" fmla="*/ 99 w 118"/>
                  <a:gd name="T41" fmla="*/ 17 h 70"/>
                  <a:gd name="T42" fmla="*/ 102 w 118"/>
                  <a:gd name="T43" fmla="*/ 15 h 70"/>
                  <a:gd name="T44" fmla="*/ 106 w 118"/>
                  <a:gd name="T45" fmla="*/ 14 h 70"/>
                  <a:gd name="T46" fmla="*/ 109 w 118"/>
                  <a:gd name="T47" fmla="*/ 12 h 70"/>
                  <a:gd name="T48" fmla="*/ 112 w 118"/>
                  <a:gd name="T49" fmla="*/ 11 h 70"/>
                  <a:gd name="T50" fmla="*/ 115 w 118"/>
                  <a:gd name="T51" fmla="*/ 10 h 70"/>
                  <a:gd name="T52" fmla="*/ 118 w 118"/>
                  <a:gd name="T53" fmla="*/ 9 h 70"/>
                  <a:gd name="T54" fmla="*/ 70 w 118"/>
                  <a:gd name="T55" fmla="*/ 0 h 70"/>
                  <a:gd name="T56" fmla="*/ 69 w 118"/>
                  <a:gd name="T57" fmla="*/ 0 h 70"/>
                  <a:gd name="T58" fmla="*/ 68 w 118"/>
                  <a:gd name="T59" fmla="*/ 0 h 70"/>
                  <a:gd name="T60" fmla="*/ 66 w 118"/>
                  <a:gd name="T61" fmla="*/ 1 h 70"/>
                  <a:gd name="T62" fmla="*/ 64 w 118"/>
                  <a:gd name="T63" fmla="*/ 3 h 70"/>
                  <a:gd name="T64" fmla="*/ 61 w 118"/>
                  <a:gd name="T65" fmla="*/ 4 h 70"/>
                  <a:gd name="T66" fmla="*/ 57 w 118"/>
                  <a:gd name="T67" fmla="*/ 6 h 70"/>
                  <a:gd name="T68" fmla="*/ 53 w 118"/>
                  <a:gd name="T69" fmla="*/ 9 h 70"/>
                  <a:gd name="T70" fmla="*/ 50 w 118"/>
                  <a:gd name="T71" fmla="*/ 11 h 70"/>
                  <a:gd name="T72" fmla="*/ 45 w 118"/>
                  <a:gd name="T73" fmla="*/ 13 h 70"/>
                  <a:gd name="T74" fmla="*/ 41 w 118"/>
                  <a:gd name="T75" fmla="*/ 16 h 70"/>
                  <a:gd name="T76" fmla="*/ 36 w 118"/>
                  <a:gd name="T77" fmla="*/ 18 h 70"/>
                  <a:gd name="T78" fmla="*/ 33 w 118"/>
                  <a:gd name="T79" fmla="*/ 22 h 70"/>
                  <a:gd name="T80" fmla="*/ 29 w 118"/>
                  <a:gd name="T81" fmla="*/ 24 h 70"/>
                  <a:gd name="T82" fmla="*/ 26 w 118"/>
                  <a:gd name="T83" fmla="*/ 26 h 70"/>
                  <a:gd name="T84" fmla="*/ 23 w 118"/>
                  <a:gd name="T85" fmla="*/ 28 h 70"/>
                  <a:gd name="T86" fmla="*/ 22 w 118"/>
                  <a:gd name="T87" fmla="*/ 31 h 70"/>
                  <a:gd name="T88" fmla="*/ 18 w 118"/>
                  <a:gd name="T89" fmla="*/ 34 h 70"/>
                  <a:gd name="T90" fmla="*/ 14 w 118"/>
                  <a:gd name="T91" fmla="*/ 38 h 70"/>
                  <a:gd name="T92" fmla="*/ 10 w 118"/>
                  <a:gd name="T93" fmla="*/ 42 h 70"/>
                  <a:gd name="T94" fmla="*/ 8 w 118"/>
                  <a:gd name="T95" fmla="*/ 46 h 70"/>
                  <a:gd name="T96" fmla="*/ 4 w 118"/>
                  <a:gd name="T97" fmla="*/ 49 h 70"/>
                  <a:gd name="T98" fmla="*/ 2 w 118"/>
                  <a:gd name="T99" fmla="*/ 52 h 70"/>
                  <a:gd name="T100" fmla="*/ 0 w 118"/>
                  <a:gd name="T101" fmla="*/ 54 h 70"/>
                  <a:gd name="T102" fmla="*/ 0 w 118"/>
                  <a:gd name="T103" fmla="*/ 55 h 70"/>
                  <a:gd name="T104" fmla="*/ 42 w 118"/>
                  <a:gd name="T105" fmla="*/ 70 h 70"/>
                  <a:gd name="T106" fmla="*/ 42 w 118"/>
                  <a:gd name="T10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8" h="70">
                    <a:moveTo>
                      <a:pt x="42" y="70"/>
                    </a:moveTo>
                    <a:lnTo>
                      <a:pt x="42" y="69"/>
                    </a:lnTo>
                    <a:lnTo>
                      <a:pt x="42" y="67"/>
                    </a:lnTo>
                    <a:lnTo>
                      <a:pt x="43" y="65"/>
                    </a:lnTo>
                    <a:lnTo>
                      <a:pt x="46" y="61"/>
                    </a:lnTo>
                    <a:lnTo>
                      <a:pt x="47" y="58"/>
                    </a:lnTo>
                    <a:lnTo>
                      <a:pt x="48" y="56"/>
                    </a:lnTo>
                    <a:lnTo>
                      <a:pt x="51" y="54"/>
                    </a:lnTo>
                    <a:lnTo>
                      <a:pt x="53" y="52"/>
                    </a:lnTo>
                    <a:lnTo>
                      <a:pt x="56" y="48"/>
                    </a:lnTo>
                    <a:lnTo>
                      <a:pt x="58" y="46"/>
                    </a:lnTo>
                    <a:lnTo>
                      <a:pt x="62" y="43"/>
                    </a:lnTo>
                    <a:lnTo>
                      <a:pt x="66" y="40"/>
                    </a:lnTo>
                    <a:lnTo>
                      <a:pt x="69" y="37"/>
                    </a:lnTo>
                    <a:lnTo>
                      <a:pt x="74" y="34"/>
                    </a:lnTo>
                    <a:lnTo>
                      <a:pt x="77" y="31"/>
                    </a:lnTo>
                    <a:lnTo>
                      <a:pt x="81" y="27"/>
                    </a:lnTo>
                    <a:lnTo>
                      <a:pt x="86" y="25"/>
                    </a:lnTo>
                    <a:lnTo>
                      <a:pt x="90" y="22"/>
                    </a:lnTo>
                    <a:lnTo>
                      <a:pt x="95" y="20"/>
                    </a:lnTo>
                    <a:lnTo>
                      <a:pt x="99" y="17"/>
                    </a:lnTo>
                    <a:lnTo>
                      <a:pt x="102" y="15"/>
                    </a:lnTo>
                    <a:lnTo>
                      <a:pt x="106" y="14"/>
                    </a:lnTo>
                    <a:lnTo>
                      <a:pt x="109" y="12"/>
                    </a:lnTo>
                    <a:lnTo>
                      <a:pt x="112" y="11"/>
                    </a:lnTo>
                    <a:lnTo>
                      <a:pt x="115" y="10"/>
                    </a:lnTo>
                    <a:lnTo>
                      <a:pt x="118" y="9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6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57" y="6"/>
                    </a:lnTo>
                    <a:lnTo>
                      <a:pt x="53" y="9"/>
                    </a:lnTo>
                    <a:lnTo>
                      <a:pt x="50" y="11"/>
                    </a:lnTo>
                    <a:lnTo>
                      <a:pt x="45" y="13"/>
                    </a:lnTo>
                    <a:lnTo>
                      <a:pt x="41" y="16"/>
                    </a:lnTo>
                    <a:lnTo>
                      <a:pt x="36" y="18"/>
                    </a:lnTo>
                    <a:lnTo>
                      <a:pt x="33" y="22"/>
                    </a:lnTo>
                    <a:lnTo>
                      <a:pt x="29" y="24"/>
                    </a:lnTo>
                    <a:lnTo>
                      <a:pt x="26" y="26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18" y="34"/>
                    </a:lnTo>
                    <a:lnTo>
                      <a:pt x="14" y="38"/>
                    </a:lnTo>
                    <a:lnTo>
                      <a:pt x="10" y="42"/>
                    </a:lnTo>
                    <a:lnTo>
                      <a:pt x="8" y="46"/>
                    </a:lnTo>
                    <a:lnTo>
                      <a:pt x="4" y="49"/>
                    </a:lnTo>
                    <a:lnTo>
                      <a:pt x="2" y="52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42" y="70"/>
                    </a:lnTo>
                    <a:lnTo>
                      <a:pt x="42" y="7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4333876" y="1090613"/>
                <a:ext cx="31750" cy="60325"/>
              </a:xfrm>
              <a:custGeom>
                <a:avLst/>
                <a:gdLst>
                  <a:gd name="T0" fmla="*/ 65 w 78"/>
                  <a:gd name="T1" fmla="*/ 150 h 150"/>
                  <a:gd name="T2" fmla="*/ 47 w 78"/>
                  <a:gd name="T3" fmla="*/ 86 h 150"/>
                  <a:gd name="T4" fmla="*/ 56 w 78"/>
                  <a:gd name="T5" fmla="*/ 48 h 150"/>
                  <a:gd name="T6" fmla="*/ 40 w 78"/>
                  <a:gd name="T7" fmla="*/ 34 h 150"/>
                  <a:gd name="T8" fmla="*/ 73 w 78"/>
                  <a:gd name="T9" fmla="*/ 30 h 150"/>
                  <a:gd name="T10" fmla="*/ 78 w 78"/>
                  <a:gd name="T11" fmla="*/ 15 h 150"/>
                  <a:gd name="T12" fmla="*/ 27 w 78"/>
                  <a:gd name="T13" fmla="*/ 0 h 150"/>
                  <a:gd name="T14" fmla="*/ 1 w 78"/>
                  <a:gd name="T15" fmla="*/ 4 h 150"/>
                  <a:gd name="T16" fmla="*/ 0 w 78"/>
                  <a:gd name="T17" fmla="*/ 24 h 150"/>
                  <a:gd name="T18" fmla="*/ 25 w 78"/>
                  <a:gd name="T19" fmla="*/ 35 h 150"/>
                  <a:gd name="T20" fmla="*/ 22 w 78"/>
                  <a:gd name="T21" fmla="*/ 82 h 150"/>
                  <a:gd name="T22" fmla="*/ 33 w 78"/>
                  <a:gd name="T23" fmla="*/ 138 h 150"/>
                  <a:gd name="T24" fmla="*/ 65 w 78"/>
                  <a:gd name="T25" fmla="*/ 150 h 150"/>
                  <a:gd name="T26" fmla="*/ 65 w 78"/>
                  <a:gd name="T2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150">
                    <a:moveTo>
                      <a:pt x="65" y="150"/>
                    </a:moveTo>
                    <a:lnTo>
                      <a:pt x="47" y="86"/>
                    </a:lnTo>
                    <a:lnTo>
                      <a:pt x="56" y="48"/>
                    </a:lnTo>
                    <a:lnTo>
                      <a:pt x="40" y="34"/>
                    </a:lnTo>
                    <a:lnTo>
                      <a:pt x="73" y="30"/>
                    </a:lnTo>
                    <a:lnTo>
                      <a:pt x="78" y="15"/>
                    </a:lnTo>
                    <a:lnTo>
                      <a:pt x="27" y="0"/>
                    </a:lnTo>
                    <a:lnTo>
                      <a:pt x="1" y="4"/>
                    </a:lnTo>
                    <a:lnTo>
                      <a:pt x="0" y="24"/>
                    </a:lnTo>
                    <a:lnTo>
                      <a:pt x="25" y="35"/>
                    </a:lnTo>
                    <a:lnTo>
                      <a:pt x="22" y="82"/>
                    </a:lnTo>
                    <a:lnTo>
                      <a:pt x="33" y="138"/>
                    </a:lnTo>
                    <a:lnTo>
                      <a:pt x="65" y="150"/>
                    </a:lnTo>
                    <a:lnTo>
                      <a:pt x="65" y="15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4206876" y="1243013"/>
                <a:ext cx="101600" cy="233363"/>
              </a:xfrm>
              <a:custGeom>
                <a:avLst/>
                <a:gdLst>
                  <a:gd name="T0" fmla="*/ 248 w 254"/>
                  <a:gd name="T1" fmla="*/ 59 h 585"/>
                  <a:gd name="T2" fmla="*/ 230 w 254"/>
                  <a:gd name="T3" fmla="*/ 81 h 585"/>
                  <a:gd name="T4" fmla="*/ 213 w 254"/>
                  <a:gd name="T5" fmla="*/ 101 h 585"/>
                  <a:gd name="T6" fmla="*/ 199 w 254"/>
                  <a:gd name="T7" fmla="*/ 116 h 585"/>
                  <a:gd name="T8" fmla="*/ 183 w 254"/>
                  <a:gd name="T9" fmla="*/ 133 h 585"/>
                  <a:gd name="T10" fmla="*/ 166 w 254"/>
                  <a:gd name="T11" fmla="*/ 148 h 585"/>
                  <a:gd name="T12" fmla="*/ 150 w 254"/>
                  <a:gd name="T13" fmla="*/ 163 h 585"/>
                  <a:gd name="T14" fmla="*/ 133 w 254"/>
                  <a:gd name="T15" fmla="*/ 175 h 585"/>
                  <a:gd name="T16" fmla="*/ 117 w 254"/>
                  <a:gd name="T17" fmla="*/ 185 h 585"/>
                  <a:gd name="T18" fmla="*/ 101 w 254"/>
                  <a:gd name="T19" fmla="*/ 195 h 585"/>
                  <a:gd name="T20" fmla="*/ 78 w 254"/>
                  <a:gd name="T21" fmla="*/ 211 h 585"/>
                  <a:gd name="T22" fmla="*/ 56 w 254"/>
                  <a:gd name="T23" fmla="*/ 230 h 585"/>
                  <a:gd name="T24" fmla="*/ 38 w 254"/>
                  <a:gd name="T25" fmla="*/ 248 h 585"/>
                  <a:gd name="T26" fmla="*/ 32 w 254"/>
                  <a:gd name="T27" fmla="*/ 259 h 585"/>
                  <a:gd name="T28" fmla="*/ 41 w 254"/>
                  <a:gd name="T29" fmla="*/ 278 h 585"/>
                  <a:gd name="T30" fmla="*/ 46 w 254"/>
                  <a:gd name="T31" fmla="*/ 293 h 585"/>
                  <a:gd name="T32" fmla="*/ 54 w 254"/>
                  <a:gd name="T33" fmla="*/ 310 h 585"/>
                  <a:gd name="T34" fmla="*/ 62 w 254"/>
                  <a:gd name="T35" fmla="*/ 329 h 585"/>
                  <a:gd name="T36" fmla="*/ 69 w 254"/>
                  <a:gd name="T37" fmla="*/ 349 h 585"/>
                  <a:gd name="T38" fmla="*/ 77 w 254"/>
                  <a:gd name="T39" fmla="*/ 370 h 585"/>
                  <a:gd name="T40" fmla="*/ 85 w 254"/>
                  <a:gd name="T41" fmla="*/ 392 h 585"/>
                  <a:gd name="T42" fmla="*/ 90 w 254"/>
                  <a:gd name="T43" fmla="*/ 412 h 585"/>
                  <a:gd name="T44" fmla="*/ 96 w 254"/>
                  <a:gd name="T45" fmla="*/ 431 h 585"/>
                  <a:gd name="T46" fmla="*/ 99 w 254"/>
                  <a:gd name="T47" fmla="*/ 449 h 585"/>
                  <a:gd name="T48" fmla="*/ 102 w 254"/>
                  <a:gd name="T49" fmla="*/ 466 h 585"/>
                  <a:gd name="T50" fmla="*/ 106 w 254"/>
                  <a:gd name="T51" fmla="*/ 484 h 585"/>
                  <a:gd name="T52" fmla="*/ 107 w 254"/>
                  <a:gd name="T53" fmla="*/ 508 h 585"/>
                  <a:gd name="T54" fmla="*/ 107 w 254"/>
                  <a:gd name="T55" fmla="*/ 524 h 585"/>
                  <a:gd name="T56" fmla="*/ 112 w 254"/>
                  <a:gd name="T57" fmla="*/ 559 h 585"/>
                  <a:gd name="T58" fmla="*/ 21 w 254"/>
                  <a:gd name="T59" fmla="*/ 533 h 585"/>
                  <a:gd name="T60" fmla="*/ 16 w 254"/>
                  <a:gd name="T61" fmla="*/ 512 h 585"/>
                  <a:gd name="T62" fmla="*/ 12 w 254"/>
                  <a:gd name="T63" fmla="*/ 494 h 585"/>
                  <a:gd name="T64" fmla="*/ 9 w 254"/>
                  <a:gd name="T65" fmla="*/ 478 h 585"/>
                  <a:gd name="T66" fmla="*/ 7 w 254"/>
                  <a:gd name="T67" fmla="*/ 460 h 585"/>
                  <a:gd name="T68" fmla="*/ 3 w 254"/>
                  <a:gd name="T69" fmla="*/ 441 h 585"/>
                  <a:gd name="T70" fmla="*/ 1 w 254"/>
                  <a:gd name="T71" fmla="*/ 420 h 585"/>
                  <a:gd name="T72" fmla="*/ 0 w 254"/>
                  <a:gd name="T73" fmla="*/ 400 h 585"/>
                  <a:gd name="T74" fmla="*/ 0 w 254"/>
                  <a:gd name="T75" fmla="*/ 376 h 585"/>
                  <a:gd name="T76" fmla="*/ 0 w 254"/>
                  <a:gd name="T77" fmla="*/ 353 h 585"/>
                  <a:gd name="T78" fmla="*/ 0 w 254"/>
                  <a:gd name="T79" fmla="*/ 331 h 585"/>
                  <a:gd name="T80" fmla="*/ 0 w 254"/>
                  <a:gd name="T81" fmla="*/ 309 h 585"/>
                  <a:gd name="T82" fmla="*/ 2 w 254"/>
                  <a:gd name="T83" fmla="*/ 289 h 585"/>
                  <a:gd name="T84" fmla="*/ 3 w 254"/>
                  <a:gd name="T85" fmla="*/ 272 h 585"/>
                  <a:gd name="T86" fmla="*/ 3 w 254"/>
                  <a:gd name="T87" fmla="*/ 256 h 585"/>
                  <a:gd name="T88" fmla="*/ 6 w 254"/>
                  <a:gd name="T89" fmla="*/ 235 h 585"/>
                  <a:gd name="T90" fmla="*/ 11 w 254"/>
                  <a:gd name="T91" fmla="*/ 222 h 585"/>
                  <a:gd name="T92" fmla="*/ 27 w 254"/>
                  <a:gd name="T93" fmla="*/ 199 h 585"/>
                  <a:gd name="T94" fmla="*/ 38 w 254"/>
                  <a:gd name="T95" fmla="*/ 184 h 585"/>
                  <a:gd name="T96" fmla="*/ 50 w 254"/>
                  <a:gd name="T97" fmla="*/ 167 h 585"/>
                  <a:gd name="T98" fmla="*/ 63 w 254"/>
                  <a:gd name="T99" fmla="*/ 148 h 585"/>
                  <a:gd name="T100" fmla="*/ 78 w 254"/>
                  <a:gd name="T101" fmla="*/ 131 h 585"/>
                  <a:gd name="T102" fmla="*/ 94 w 254"/>
                  <a:gd name="T103" fmla="*/ 112 h 585"/>
                  <a:gd name="T104" fmla="*/ 110 w 254"/>
                  <a:gd name="T105" fmla="*/ 93 h 585"/>
                  <a:gd name="T106" fmla="*/ 128 w 254"/>
                  <a:gd name="T107" fmla="*/ 78 h 585"/>
                  <a:gd name="T108" fmla="*/ 144 w 254"/>
                  <a:gd name="T109" fmla="*/ 64 h 585"/>
                  <a:gd name="T110" fmla="*/ 160 w 254"/>
                  <a:gd name="T111" fmla="*/ 50 h 585"/>
                  <a:gd name="T112" fmla="*/ 176 w 254"/>
                  <a:gd name="T113" fmla="*/ 38 h 585"/>
                  <a:gd name="T114" fmla="*/ 191 w 254"/>
                  <a:gd name="T115" fmla="*/ 28 h 585"/>
                  <a:gd name="T116" fmla="*/ 213 w 254"/>
                  <a:gd name="T117" fmla="*/ 15 h 585"/>
                  <a:gd name="T118" fmla="*/ 233 w 254"/>
                  <a:gd name="T119" fmla="*/ 4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4" h="585">
                    <a:moveTo>
                      <a:pt x="244" y="0"/>
                    </a:moveTo>
                    <a:lnTo>
                      <a:pt x="254" y="50"/>
                    </a:lnTo>
                    <a:lnTo>
                      <a:pt x="253" y="51"/>
                    </a:lnTo>
                    <a:lnTo>
                      <a:pt x="251" y="55"/>
                    </a:lnTo>
                    <a:lnTo>
                      <a:pt x="249" y="57"/>
                    </a:lnTo>
                    <a:lnTo>
                      <a:pt x="248" y="59"/>
                    </a:lnTo>
                    <a:lnTo>
                      <a:pt x="245" y="61"/>
                    </a:lnTo>
                    <a:lnTo>
                      <a:pt x="243" y="66"/>
                    </a:lnTo>
                    <a:lnTo>
                      <a:pt x="240" y="68"/>
                    </a:lnTo>
                    <a:lnTo>
                      <a:pt x="237" y="72"/>
                    </a:lnTo>
                    <a:lnTo>
                      <a:pt x="232" y="77"/>
                    </a:lnTo>
                    <a:lnTo>
                      <a:pt x="230" y="81"/>
                    </a:lnTo>
                    <a:lnTo>
                      <a:pt x="226" y="86"/>
                    </a:lnTo>
                    <a:lnTo>
                      <a:pt x="221" y="91"/>
                    </a:lnTo>
                    <a:lnTo>
                      <a:pt x="219" y="93"/>
                    </a:lnTo>
                    <a:lnTo>
                      <a:pt x="217" y="96"/>
                    </a:lnTo>
                    <a:lnTo>
                      <a:pt x="215" y="99"/>
                    </a:lnTo>
                    <a:lnTo>
                      <a:pt x="213" y="101"/>
                    </a:lnTo>
                    <a:lnTo>
                      <a:pt x="210" y="103"/>
                    </a:lnTo>
                    <a:lnTo>
                      <a:pt x="208" y="107"/>
                    </a:lnTo>
                    <a:lnTo>
                      <a:pt x="206" y="109"/>
                    </a:lnTo>
                    <a:lnTo>
                      <a:pt x="204" y="112"/>
                    </a:lnTo>
                    <a:lnTo>
                      <a:pt x="201" y="114"/>
                    </a:lnTo>
                    <a:lnTo>
                      <a:pt x="199" y="116"/>
                    </a:lnTo>
                    <a:lnTo>
                      <a:pt x="196" y="120"/>
                    </a:lnTo>
                    <a:lnTo>
                      <a:pt x="194" y="122"/>
                    </a:lnTo>
                    <a:lnTo>
                      <a:pt x="191" y="125"/>
                    </a:lnTo>
                    <a:lnTo>
                      <a:pt x="188" y="127"/>
                    </a:lnTo>
                    <a:lnTo>
                      <a:pt x="186" y="131"/>
                    </a:lnTo>
                    <a:lnTo>
                      <a:pt x="183" y="133"/>
                    </a:lnTo>
                    <a:lnTo>
                      <a:pt x="180" y="135"/>
                    </a:lnTo>
                    <a:lnTo>
                      <a:pt x="178" y="138"/>
                    </a:lnTo>
                    <a:lnTo>
                      <a:pt x="175" y="141"/>
                    </a:lnTo>
                    <a:lnTo>
                      <a:pt x="173" y="144"/>
                    </a:lnTo>
                    <a:lnTo>
                      <a:pt x="169" y="146"/>
                    </a:lnTo>
                    <a:lnTo>
                      <a:pt x="166" y="148"/>
                    </a:lnTo>
                    <a:lnTo>
                      <a:pt x="164" y="151"/>
                    </a:lnTo>
                    <a:lnTo>
                      <a:pt x="161" y="153"/>
                    </a:lnTo>
                    <a:lnTo>
                      <a:pt x="158" y="156"/>
                    </a:lnTo>
                    <a:lnTo>
                      <a:pt x="155" y="157"/>
                    </a:lnTo>
                    <a:lnTo>
                      <a:pt x="153" y="159"/>
                    </a:lnTo>
                    <a:lnTo>
                      <a:pt x="150" y="163"/>
                    </a:lnTo>
                    <a:lnTo>
                      <a:pt x="146" y="165"/>
                    </a:lnTo>
                    <a:lnTo>
                      <a:pt x="144" y="167"/>
                    </a:lnTo>
                    <a:lnTo>
                      <a:pt x="141" y="169"/>
                    </a:lnTo>
                    <a:lnTo>
                      <a:pt x="139" y="172"/>
                    </a:lnTo>
                    <a:lnTo>
                      <a:pt x="135" y="173"/>
                    </a:lnTo>
                    <a:lnTo>
                      <a:pt x="133" y="175"/>
                    </a:lnTo>
                    <a:lnTo>
                      <a:pt x="130" y="176"/>
                    </a:lnTo>
                    <a:lnTo>
                      <a:pt x="128" y="178"/>
                    </a:lnTo>
                    <a:lnTo>
                      <a:pt x="124" y="180"/>
                    </a:lnTo>
                    <a:lnTo>
                      <a:pt x="122" y="181"/>
                    </a:lnTo>
                    <a:lnTo>
                      <a:pt x="119" y="184"/>
                    </a:lnTo>
                    <a:lnTo>
                      <a:pt x="117" y="185"/>
                    </a:lnTo>
                    <a:lnTo>
                      <a:pt x="113" y="187"/>
                    </a:lnTo>
                    <a:lnTo>
                      <a:pt x="111" y="188"/>
                    </a:lnTo>
                    <a:lnTo>
                      <a:pt x="108" y="190"/>
                    </a:lnTo>
                    <a:lnTo>
                      <a:pt x="106" y="192"/>
                    </a:lnTo>
                    <a:lnTo>
                      <a:pt x="104" y="194"/>
                    </a:lnTo>
                    <a:lnTo>
                      <a:pt x="101" y="195"/>
                    </a:lnTo>
                    <a:lnTo>
                      <a:pt x="98" y="197"/>
                    </a:lnTo>
                    <a:lnTo>
                      <a:pt x="96" y="199"/>
                    </a:lnTo>
                    <a:lnTo>
                      <a:pt x="91" y="201"/>
                    </a:lnTo>
                    <a:lnTo>
                      <a:pt x="87" y="206"/>
                    </a:lnTo>
                    <a:lnTo>
                      <a:pt x="83" y="208"/>
                    </a:lnTo>
                    <a:lnTo>
                      <a:pt x="78" y="211"/>
                    </a:lnTo>
                    <a:lnTo>
                      <a:pt x="74" y="214"/>
                    </a:lnTo>
                    <a:lnTo>
                      <a:pt x="71" y="218"/>
                    </a:lnTo>
                    <a:lnTo>
                      <a:pt x="66" y="221"/>
                    </a:lnTo>
                    <a:lnTo>
                      <a:pt x="63" y="224"/>
                    </a:lnTo>
                    <a:lnTo>
                      <a:pt x="60" y="227"/>
                    </a:lnTo>
                    <a:lnTo>
                      <a:pt x="56" y="230"/>
                    </a:lnTo>
                    <a:lnTo>
                      <a:pt x="53" y="232"/>
                    </a:lnTo>
                    <a:lnTo>
                      <a:pt x="51" y="235"/>
                    </a:lnTo>
                    <a:lnTo>
                      <a:pt x="47" y="238"/>
                    </a:lnTo>
                    <a:lnTo>
                      <a:pt x="45" y="240"/>
                    </a:lnTo>
                    <a:lnTo>
                      <a:pt x="41" y="244"/>
                    </a:lnTo>
                    <a:lnTo>
                      <a:pt x="38" y="248"/>
                    </a:lnTo>
                    <a:lnTo>
                      <a:pt x="34" y="251"/>
                    </a:lnTo>
                    <a:lnTo>
                      <a:pt x="32" y="253"/>
                    </a:lnTo>
                    <a:lnTo>
                      <a:pt x="30" y="254"/>
                    </a:lnTo>
                    <a:lnTo>
                      <a:pt x="30" y="255"/>
                    </a:lnTo>
                    <a:lnTo>
                      <a:pt x="30" y="256"/>
                    </a:lnTo>
                    <a:lnTo>
                      <a:pt x="32" y="259"/>
                    </a:lnTo>
                    <a:lnTo>
                      <a:pt x="32" y="261"/>
                    </a:lnTo>
                    <a:lnTo>
                      <a:pt x="34" y="264"/>
                    </a:lnTo>
                    <a:lnTo>
                      <a:pt x="35" y="266"/>
                    </a:lnTo>
                    <a:lnTo>
                      <a:pt x="38" y="271"/>
                    </a:lnTo>
                    <a:lnTo>
                      <a:pt x="39" y="274"/>
                    </a:lnTo>
                    <a:lnTo>
                      <a:pt x="41" y="278"/>
                    </a:lnTo>
                    <a:lnTo>
                      <a:pt x="42" y="281"/>
                    </a:lnTo>
                    <a:lnTo>
                      <a:pt x="42" y="283"/>
                    </a:lnTo>
                    <a:lnTo>
                      <a:pt x="43" y="285"/>
                    </a:lnTo>
                    <a:lnTo>
                      <a:pt x="44" y="288"/>
                    </a:lnTo>
                    <a:lnTo>
                      <a:pt x="45" y="290"/>
                    </a:lnTo>
                    <a:lnTo>
                      <a:pt x="46" y="293"/>
                    </a:lnTo>
                    <a:lnTo>
                      <a:pt x="47" y="296"/>
                    </a:lnTo>
                    <a:lnTo>
                      <a:pt x="49" y="298"/>
                    </a:lnTo>
                    <a:lnTo>
                      <a:pt x="51" y="302"/>
                    </a:lnTo>
                    <a:lnTo>
                      <a:pt x="52" y="305"/>
                    </a:lnTo>
                    <a:lnTo>
                      <a:pt x="53" y="307"/>
                    </a:lnTo>
                    <a:lnTo>
                      <a:pt x="54" y="310"/>
                    </a:lnTo>
                    <a:lnTo>
                      <a:pt x="55" y="314"/>
                    </a:lnTo>
                    <a:lnTo>
                      <a:pt x="56" y="316"/>
                    </a:lnTo>
                    <a:lnTo>
                      <a:pt x="57" y="319"/>
                    </a:lnTo>
                    <a:lnTo>
                      <a:pt x="60" y="322"/>
                    </a:lnTo>
                    <a:lnTo>
                      <a:pt x="61" y="326"/>
                    </a:lnTo>
                    <a:lnTo>
                      <a:pt x="62" y="329"/>
                    </a:lnTo>
                    <a:lnTo>
                      <a:pt x="63" y="332"/>
                    </a:lnTo>
                    <a:lnTo>
                      <a:pt x="64" y="336"/>
                    </a:lnTo>
                    <a:lnTo>
                      <a:pt x="65" y="339"/>
                    </a:lnTo>
                    <a:lnTo>
                      <a:pt x="67" y="342"/>
                    </a:lnTo>
                    <a:lnTo>
                      <a:pt x="68" y="346"/>
                    </a:lnTo>
                    <a:lnTo>
                      <a:pt x="69" y="349"/>
                    </a:lnTo>
                    <a:lnTo>
                      <a:pt x="71" y="352"/>
                    </a:lnTo>
                    <a:lnTo>
                      <a:pt x="72" y="357"/>
                    </a:lnTo>
                    <a:lnTo>
                      <a:pt x="74" y="360"/>
                    </a:lnTo>
                    <a:lnTo>
                      <a:pt x="75" y="363"/>
                    </a:lnTo>
                    <a:lnTo>
                      <a:pt x="76" y="366"/>
                    </a:lnTo>
                    <a:lnTo>
                      <a:pt x="77" y="370"/>
                    </a:lnTo>
                    <a:lnTo>
                      <a:pt x="78" y="373"/>
                    </a:lnTo>
                    <a:lnTo>
                      <a:pt x="79" y="378"/>
                    </a:lnTo>
                    <a:lnTo>
                      <a:pt x="80" y="381"/>
                    </a:lnTo>
                    <a:lnTo>
                      <a:pt x="82" y="384"/>
                    </a:lnTo>
                    <a:lnTo>
                      <a:pt x="83" y="387"/>
                    </a:lnTo>
                    <a:lnTo>
                      <a:pt x="85" y="392"/>
                    </a:lnTo>
                    <a:lnTo>
                      <a:pt x="85" y="394"/>
                    </a:lnTo>
                    <a:lnTo>
                      <a:pt x="86" y="398"/>
                    </a:lnTo>
                    <a:lnTo>
                      <a:pt x="87" y="402"/>
                    </a:lnTo>
                    <a:lnTo>
                      <a:pt x="88" y="405"/>
                    </a:lnTo>
                    <a:lnTo>
                      <a:pt x="89" y="408"/>
                    </a:lnTo>
                    <a:lnTo>
                      <a:pt x="90" y="412"/>
                    </a:lnTo>
                    <a:lnTo>
                      <a:pt x="91" y="415"/>
                    </a:lnTo>
                    <a:lnTo>
                      <a:pt x="93" y="419"/>
                    </a:lnTo>
                    <a:lnTo>
                      <a:pt x="94" y="422"/>
                    </a:lnTo>
                    <a:lnTo>
                      <a:pt x="94" y="425"/>
                    </a:lnTo>
                    <a:lnTo>
                      <a:pt x="95" y="428"/>
                    </a:lnTo>
                    <a:lnTo>
                      <a:pt x="96" y="431"/>
                    </a:lnTo>
                    <a:lnTo>
                      <a:pt x="96" y="434"/>
                    </a:lnTo>
                    <a:lnTo>
                      <a:pt x="97" y="437"/>
                    </a:lnTo>
                    <a:lnTo>
                      <a:pt x="97" y="440"/>
                    </a:lnTo>
                    <a:lnTo>
                      <a:pt x="98" y="444"/>
                    </a:lnTo>
                    <a:lnTo>
                      <a:pt x="99" y="446"/>
                    </a:lnTo>
                    <a:lnTo>
                      <a:pt x="99" y="449"/>
                    </a:lnTo>
                    <a:lnTo>
                      <a:pt x="99" y="451"/>
                    </a:lnTo>
                    <a:lnTo>
                      <a:pt x="100" y="455"/>
                    </a:lnTo>
                    <a:lnTo>
                      <a:pt x="101" y="457"/>
                    </a:lnTo>
                    <a:lnTo>
                      <a:pt x="101" y="460"/>
                    </a:lnTo>
                    <a:lnTo>
                      <a:pt x="101" y="462"/>
                    </a:lnTo>
                    <a:lnTo>
                      <a:pt x="102" y="466"/>
                    </a:lnTo>
                    <a:lnTo>
                      <a:pt x="102" y="468"/>
                    </a:lnTo>
                    <a:lnTo>
                      <a:pt x="102" y="470"/>
                    </a:lnTo>
                    <a:lnTo>
                      <a:pt x="104" y="472"/>
                    </a:lnTo>
                    <a:lnTo>
                      <a:pt x="104" y="476"/>
                    </a:lnTo>
                    <a:lnTo>
                      <a:pt x="105" y="480"/>
                    </a:lnTo>
                    <a:lnTo>
                      <a:pt x="106" y="484"/>
                    </a:lnTo>
                    <a:lnTo>
                      <a:pt x="106" y="489"/>
                    </a:lnTo>
                    <a:lnTo>
                      <a:pt x="106" y="493"/>
                    </a:lnTo>
                    <a:lnTo>
                      <a:pt x="106" y="498"/>
                    </a:lnTo>
                    <a:lnTo>
                      <a:pt x="107" y="501"/>
                    </a:lnTo>
                    <a:lnTo>
                      <a:pt x="107" y="504"/>
                    </a:lnTo>
                    <a:lnTo>
                      <a:pt x="107" y="508"/>
                    </a:lnTo>
                    <a:lnTo>
                      <a:pt x="107" y="511"/>
                    </a:lnTo>
                    <a:lnTo>
                      <a:pt x="107" y="514"/>
                    </a:lnTo>
                    <a:lnTo>
                      <a:pt x="107" y="516"/>
                    </a:lnTo>
                    <a:lnTo>
                      <a:pt x="107" y="519"/>
                    </a:lnTo>
                    <a:lnTo>
                      <a:pt x="107" y="521"/>
                    </a:lnTo>
                    <a:lnTo>
                      <a:pt x="107" y="524"/>
                    </a:lnTo>
                    <a:lnTo>
                      <a:pt x="107" y="527"/>
                    </a:lnTo>
                    <a:lnTo>
                      <a:pt x="107" y="530"/>
                    </a:lnTo>
                    <a:lnTo>
                      <a:pt x="107" y="531"/>
                    </a:lnTo>
                    <a:lnTo>
                      <a:pt x="107" y="532"/>
                    </a:lnTo>
                    <a:lnTo>
                      <a:pt x="54" y="528"/>
                    </a:lnTo>
                    <a:lnTo>
                      <a:pt x="112" y="559"/>
                    </a:lnTo>
                    <a:lnTo>
                      <a:pt x="108" y="585"/>
                    </a:lnTo>
                    <a:lnTo>
                      <a:pt x="23" y="543"/>
                    </a:lnTo>
                    <a:lnTo>
                      <a:pt x="23" y="543"/>
                    </a:lnTo>
                    <a:lnTo>
                      <a:pt x="23" y="541"/>
                    </a:lnTo>
                    <a:lnTo>
                      <a:pt x="21" y="536"/>
                    </a:lnTo>
                    <a:lnTo>
                      <a:pt x="21" y="533"/>
                    </a:lnTo>
                    <a:lnTo>
                      <a:pt x="20" y="530"/>
                    </a:lnTo>
                    <a:lnTo>
                      <a:pt x="19" y="527"/>
                    </a:lnTo>
                    <a:lnTo>
                      <a:pt x="18" y="523"/>
                    </a:lnTo>
                    <a:lnTo>
                      <a:pt x="18" y="520"/>
                    </a:lnTo>
                    <a:lnTo>
                      <a:pt x="17" y="516"/>
                    </a:lnTo>
                    <a:lnTo>
                      <a:pt x="16" y="512"/>
                    </a:lnTo>
                    <a:lnTo>
                      <a:pt x="14" y="509"/>
                    </a:lnTo>
                    <a:lnTo>
                      <a:pt x="14" y="504"/>
                    </a:lnTo>
                    <a:lnTo>
                      <a:pt x="13" y="502"/>
                    </a:lnTo>
                    <a:lnTo>
                      <a:pt x="12" y="499"/>
                    </a:lnTo>
                    <a:lnTo>
                      <a:pt x="12" y="496"/>
                    </a:lnTo>
                    <a:lnTo>
                      <a:pt x="12" y="494"/>
                    </a:lnTo>
                    <a:lnTo>
                      <a:pt x="11" y="491"/>
                    </a:lnTo>
                    <a:lnTo>
                      <a:pt x="11" y="489"/>
                    </a:lnTo>
                    <a:lnTo>
                      <a:pt x="10" y="485"/>
                    </a:lnTo>
                    <a:lnTo>
                      <a:pt x="10" y="483"/>
                    </a:lnTo>
                    <a:lnTo>
                      <a:pt x="9" y="481"/>
                    </a:lnTo>
                    <a:lnTo>
                      <a:pt x="9" y="478"/>
                    </a:lnTo>
                    <a:lnTo>
                      <a:pt x="8" y="474"/>
                    </a:lnTo>
                    <a:lnTo>
                      <a:pt x="8" y="472"/>
                    </a:lnTo>
                    <a:lnTo>
                      <a:pt x="8" y="469"/>
                    </a:lnTo>
                    <a:lnTo>
                      <a:pt x="7" y="467"/>
                    </a:lnTo>
                    <a:lnTo>
                      <a:pt x="7" y="463"/>
                    </a:lnTo>
                    <a:lnTo>
                      <a:pt x="7" y="460"/>
                    </a:lnTo>
                    <a:lnTo>
                      <a:pt x="6" y="457"/>
                    </a:lnTo>
                    <a:lnTo>
                      <a:pt x="6" y="454"/>
                    </a:lnTo>
                    <a:lnTo>
                      <a:pt x="5" y="451"/>
                    </a:lnTo>
                    <a:lnTo>
                      <a:pt x="5" y="448"/>
                    </a:lnTo>
                    <a:lnTo>
                      <a:pt x="3" y="445"/>
                    </a:lnTo>
                    <a:lnTo>
                      <a:pt x="3" y="441"/>
                    </a:lnTo>
                    <a:lnTo>
                      <a:pt x="3" y="437"/>
                    </a:lnTo>
                    <a:lnTo>
                      <a:pt x="3" y="435"/>
                    </a:lnTo>
                    <a:lnTo>
                      <a:pt x="2" y="430"/>
                    </a:lnTo>
                    <a:lnTo>
                      <a:pt x="2" y="427"/>
                    </a:lnTo>
                    <a:lnTo>
                      <a:pt x="1" y="424"/>
                    </a:lnTo>
                    <a:lnTo>
                      <a:pt x="1" y="420"/>
                    </a:lnTo>
                    <a:lnTo>
                      <a:pt x="1" y="417"/>
                    </a:lnTo>
                    <a:lnTo>
                      <a:pt x="1" y="414"/>
                    </a:lnTo>
                    <a:lnTo>
                      <a:pt x="1" y="411"/>
                    </a:lnTo>
                    <a:lnTo>
                      <a:pt x="1" y="407"/>
                    </a:lnTo>
                    <a:lnTo>
                      <a:pt x="0" y="403"/>
                    </a:lnTo>
                    <a:lnTo>
                      <a:pt x="0" y="400"/>
                    </a:lnTo>
                    <a:lnTo>
                      <a:pt x="0" y="395"/>
                    </a:lnTo>
                    <a:lnTo>
                      <a:pt x="0" y="392"/>
                    </a:lnTo>
                    <a:lnTo>
                      <a:pt x="0" y="387"/>
                    </a:lnTo>
                    <a:lnTo>
                      <a:pt x="0" y="384"/>
                    </a:lnTo>
                    <a:lnTo>
                      <a:pt x="0" y="381"/>
                    </a:lnTo>
                    <a:lnTo>
                      <a:pt x="0" y="376"/>
                    </a:lnTo>
                    <a:lnTo>
                      <a:pt x="0" y="373"/>
                    </a:lnTo>
                    <a:lnTo>
                      <a:pt x="0" y="369"/>
                    </a:lnTo>
                    <a:lnTo>
                      <a:pt x="0" y="364"/>
                    </a:lnTo>
                    <a:lnTo>
                      <a:pt x="0" y="361"/>
                    </a:lnTo>
                    <a:lnTo>
                      <a:pt x="0" y="357"/>
                    </a:lnTo>
                    <a:lnTo>
                      <a:pt x="0" y="353"/>
                    </a:lnTo>
                    <a:lnTo>
                      <a:pt x="0" y="350"/>
                    </a:lnTo>
                    <a:lnTo>
                      <a:pt x="0" y="346"/>
                    </a:lnTo>
                    <a:lnTo>
                      <a:pt x="0" y="342"/>
                    </a:lnTo>
                    <a:lnTo>
                      <a:pt x="0" y="338"/>
                    </a:lnTo>
                    <a:lnTo>
                      <a:pt x="0" y="335"/>
                    </a:lnTo>
                    <a:lnTo>
                      <a:pt x="0" y="331"/>
                    </a:lnTo>
                    <a:lnTo>
                      <a:pt x="0" y="327"/>
                    </a:lnTo>
                    <a:lnTo>
                      <a:pt x="0" y="324"/>
                    </a:lnTo>
                    <a:lnTo>
                      <a:pt x="0" y="320"/>
                    </a:lnTo>
                    <a:lnTo>
                      <a:pt x="0" y="316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6"/>
                    </a:lnTo>
                    <a:lnTo>
                      <a:pt x="1" y="303"/>
                    </a:lnTo>
                    <a:lnTo>
                      <a:pt x="1" y="299"/>
                    </a:lnTo>
                    <a:lnTo>
                      <a:pt x="1" y="296"/>
                    </a:lnTo>
                    <a:lnTo>
                      <a:pt x="1" y="293"/>
                    </a:lnTo>
                    <a:lnTo>
                      <a:pt x="2" y="289"/>
                    </a:lnTo>
                    <a:lnTo>
                      <a:pt x="2" y="286"/>
                    </a:lnTo>
                    <a:lnTo>
                      <a:pt x="2" y="283"/>
                    </a:lnTo>
                    <a:lnTo>
                      <a:pt x="2" y="279"/>
                    </a:lnTo>
                    <a:lnTo>
                      <a:pt x="2" y="277"/>
                    </a:lnTo>
                    <a:lnTo>
                      <a:pt x="2" y="274"/>
                    </a:lnTo>
                    <a:lnTo>
                      <a:pt x="3" y="272"/>
                    </a:lnTo>
                    <a:lnTo>
                      <a:pt x="3" y="268"/>
                    </a:lnTo>
                    <a:lnTo>
                      <a:pt x="3" y="266"/>
                    </a:lnTo>
                    <a:lnTo>
                      <a:pt x="3" y="263"/>
                    </a:lnTo>
                    <a:lnTo>
                      <a:pt x="3" y="261"/>
                    </a:lnTo>
                    <a:lnTo>
                      <a:pt x="3" y="259"/>
                    </a:lnTo>
                    <a:lnTo>
                      <a:pt x="3" y="256"/>
                    </a:lnTo>
                    <a:lnTo>
                      <a:pt x="5" y="252"/>
                    </a:lnTo>
                    <a:lnTo>
                      <a:pt x="5" y="248"/>
                    </a:lnTo>
                    <a:lnTo>
                      <a:pt x="5" y="244"/>
                    </a:lnTo>
                    <a:lnTo>
                      <a:pt x="5" y="240"/>
                    </a:lnTo>
                    <a:lnTo>
                      <a:pt x="5" y="238"/>
                    </a:lnTo>
                    <a:lnTo>
                      <a:pt x="6" y="235"/>
                    </a:lnTo>
                    <a:lnTo>
                      <a:pt x="6" y="232"/>
                    </a:lnTo>
                    <a:lnTo>
                      <a:pt x="6" y="231"/>
                    </a:lnTo>
                    <a:lnTo>
                      <a:pt x="7" y="230"/>
                    </a:lnTo>
                    <a:lnTo>
                      <a:pt x="8" y="227"/>
                    </a:lnTo>
                    <a:lnTo>
                      <a:pt x="9" y="224"/>
                    </a:lnTo>
                    <a:lnTo>
                      <a:pt x="11" y="222"/>
                    </a:lnTo>
                    <a:lnTo>
                      <a:pt x="12" y="219"/>
                    </a:lnTo>
                    <a:lnTo>
                      <a:pt x="16" y="216"/>
                    </a:lnTo>
                    <a:lnTo>
                      <a:pt x="18" y="212"/>
                    </a:lnTo>
                    <a:lnTo>
                      <a:pt x="20" y="208"/>
                    </a:lnTo>
                    <a:lnTo>
                      <a:pt x="23" y="203"/>
                    </a:lnTo>
                    <a:lnTo>
                      <a:pt x="27" y="199"/>
                    </a:lnTo>
                    <a:lnTo>
                      <a:pt x="28" y="197"/>
                    </a:lnTo>
                    <a:lnTo>
                      <a:pt x="30" y="194"/>
                    </a:lnTo>
                    <a:lnTo>
                      <a:pt x="31" y="191"/>
                    </a:lnTo>
                    <a:lnTo>
                      <a:pt x="33" y="189"/>
                    </a:lnTo>
                    <a:lnTo>
                      <a:pt x="35" y="186"/>
                    </a:lnTo>
                    <a:lnTo>
                      <a:pt x="38" y="184"/>
                    </a:lnTo>
                    <a:lnTo>
                      <a:pt x="39" y="180"/>
                    </a:lnTo>
                    <a:lnTo>
                      <a:pt x="42" y="178"/>
                    </a:lnTo>
                    <a:lnTo>
                      <a:pt x="43" y="176"/>
                    </a:lnTo>
                    <a:lnTo>
                      <a:pt x="45" y="173"/>
                    </a:lnTo>
                    <a:lnTo>
                      <a:pt x="47" y="169"/>
                    </a:lnTo>
                    <a:lnTo>
                      <a:pt x="50" y="167"/>
                    </a:lnTo>
                    <a:lnTo>
                      <a:pt x="52" y="164"/>
                    </a:lnTo>
                    <a:lnTo>
                      <a:pt x="54" y="161"/>
                    </a:lnTo>
                    <a:lnTo>
                      <a:pt x="56" y="157"/>
                    </a:lnTo>
                    <a:lnTo>
                      <a:pt x="58" y="155"/>
                    </a:lnTo>
                    <a:lnTo>
                      <a:pt x="61" y="151"/>
                    </a:lnTo>
                    <a:lnTo>
                      <a:pt x="63" y="148"/>
                    </a:lnTo>
                    <a:lnTo>
                      <a:pt x="65" y="145"/>
                    </a:lnTo>
                    <a:lnTo>
                      <a:pt x="68" y="142"/>
                    </a:lnTo>
                    <a:lnTo>
                      <a:pt x="71" y="140"/>
                    </a:lnTo>
                    <a:lnTo>
                      <a:pt x="73" y="136"/>
                    </a:lnTo>
                    <a:lnTo>
                      <a:pt x="76" y="133"/>
                    </a:lnTo>
                    <a:lnTo>
                      <a:pt x="78" y="131"/>
                    </a:lnTo>
                    <a:lnTo>
                      <a:pt x="80" y="126"/>
                    </a:lnTo>
                    <a:lnTo>
                      <a:pt x="83" y="123"/>
                    </a:lnTo>
                    <a:lnTo>
                      <a:pt x="86" y="121"/>
                    </a:lnTo>
                    <a:lnTo>
                      <a:pt x="88" y="118"/>
                    </a:lnTo>
                    <a:lnTo>
                      <a:pt x="91" y="114"/>
                    </a:lnTo>
                    <a:lnTo>
                      <a:pt x="94" y="112"/>
                    </a:lnTo>
                    <a:lnTo>
                      <a:pt x="96" y="109"/>
                    </a:lnTo>
                    <a:lnTo>
                      <a:pt x="99" y="105"/>
                    </a:lnTo>
                    <a:lnTo>
                      <a:pt x="102" y="102"/>
                    </a:lnTo>
                    <a:lnTo>
                      <a:pt x="105" y="100"/>
                    </a:lnTo>
                    <a:lnTo>
                      <a:pt x="108" y="97"/>
                    </a:lnTo>
                    <a:lnTo>
                      <a:pt x="110" y="93"/>
                    </a:lnTo>
                    <a:lnTo>
                      <a:pt x="113" y="91"/>
                    </a:lnTo>
                    <a:lnTo>
                      <a:pt x="117" y="89"/>
                    </a:lnTo>
                    <a:lnTo>
                      <a:pt x="119" y="86"/>
                    </a:lnTo>
                    <a:lnTo>
                      <a:pt x="122" y="83"/>
                    </a:lnTo>
                    <a:lnTo>
                      <a:pt x="124" y="80"/>
                    </a:lnTo>
                    <a:lnTo>
                      <a:pt x="128" y="78"/>
                    </a:lnTo>
                    <a:lnTo>
                      <a:pt x="130" y="76"/>
                    </a:lnTo>
                    <a:lnTo>
                      <a:pt x="133" y="72"/>
                    </a:lnTo>
                    <a:lnTo>
                      <a:pt x="135" y="70"/>
                    </a:lnTo>
                    <a:lnTo>
                      <a:pt x="138" y="68"/>
                    </a:lnTo>
                    <a:lnTo>
                      <a:pt x="141" y="66"/>
                    </a:lnTo>
                    <a:lnTo>
                      <a:pt x="144" y="64"/>
                    </a:lnTo>
                    <a:lnTo>
                      <a:pt x="146" y="60"/>
                    </a:lnTo>
                    <a:lnTo>
                      <a:pt x="149" y="58"/>
                    </a:lnTo>
                    <a:lnTo>
                      <a:pt x="152" y="56"/>
                    </a:lnTo>
                    <a:lnTo>
                      <a:pt x="155" y="54"/>
                    </a:lnTo>
                    <a:lnTo>
                      <a:pt x="157" y="51"/>
                    </a:lnTo>
                    <a:lnTo>
                      <a:pt x="160" y="50"/>
                    </a:lnTo>
                    <a:lnTo>
                      <a:pt x="163" y="47"/>
                    </a:lnTo>
                    <a:lnTo>
                      <a:pt x="166" y="46"/>
                    </a:lnTo>
                    <a:lnTo>
                      <a:pt x="168" y="44"/>
                    </a:lnTo>
                    <a:lnTo>
                      <a:pt x="171" y="42"/>
                    </a:lnTo>
                    <a:lnTo>
                      <a:pt x="174" y="39"/>
                    </a:lnTo>
                    <a:lnTo>
                      <a:pt x="176" y="38"/>
                    </a:lnTo>
                    <a:lnTo>
                      <a:pt x="178" y="36"/>
                    </a:lnTo>
                    <a:lnTo>
                      <a:pt x="180" y="34"/>
                    </a:lnTo>
                    <a:lnTo>
                      <a:pt x="184" y="33"/>
                    </a:lnTo>
                    <a:lnTo>
                      <a:pt x="186" y="32"/>
                    </a:lnTo>
                    <a:lnTo>
                      <a:pt x="188" y="29"/>
                    </a:lnTo>
                    <a:lnTo>
                      <a:pt x="191" y="28"/>
                    </a:lnTo>
                    <a:lnTo>
                      <a:pt x="194" y="26"/>
                    </a:lnTo>
                    <a:lnTo>
                      <a:pt x="196" y="25"/>
                    </a:lnTo>
                    <a:lnTo>
                      <a:pt x="200" y="22"/>
                    </a:lnTo>
                    <a:lnTo>
                      <a:pt x="206" y="21"/>
                    </a:lnTo>
                    <a:lnTo>
                      <a:pt x="209" y="17"/>
                    </a:lnTo>
                    <a:lnTo>
                      <a:pt x="213" y="15"/>
                    </a:lnTo>
                    <a:lnTo>
                      <a:pt x="217" y="13"/>
                    </a:lnTo>
                    <a:lnTo>
                      <a:pt x="221" y="11"/>
                    </a:lnTo>
                    <a:lnTo>
                      <a:pt x="223" y="8"/>
                    </a:lnTo>
                    <a:lnTo>
                      <a:pt x="227" y="7"/>
                    </a:lnTo>
                    <a:lnTo>
                      <a:pt x="230" y="6"/>
                    </a:lnTo>
                    <a:lnTo>
                      <a:pt x="233" y="4"/>
                    </a:lnTo>
                    <a:lnTo>
                      <a:pt x="238" y="2"/>
                    </a:lnTo>
                    <a:lnTo>
                      <a:pt x="241" y="1"/>
                    </a:lnTo>
                    <a:lnTo>
                      <a:pt x="243" y="0"/>
                    </a:lnTo>
                    <a:lnTo>
                      <a:pt x="244" y="0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4375151" y="1462088"/>
                <a:ext cx="50800" cy="103188"/>
              </a:xfrm>
              <a:custGeom>
                <a:avLst/>
                <a:gdLst>
                  <a:gd name="T0" fmla="*/ 1 w 130"/>
                  <a:gd name="T1" fmla="*/ 1 h 261"/>
                  <a:gd name="T2" fmla="*/ 7 w 130"/>
                  <a:gd name="T3" fmla="*/ 7 h 261"/>
                  <a:gd name="T4" fmla="*/ 15 w 130"/>
                  <a:gd name="T5" fmla="*/ 16 h 261"/>
                  <a:gd name="T6" fmla="*/ 20 w 130"/>
                  <a:gd name="T7" fmla="*/ 20 h 261"/>
                  <a:gd name="T8" fmla="*/ 26 w 130"/>
                  <a:gd name="T9" fmla="*/ 27 h 261"/>
                  <a:gd name="T10" fmla="*/ 31 w 130"/>
                  <a:gd name="T11" fmla="*/ 33 h 261"/>
                  <a:gd name="T12" fmla="*/ 37 w 130"/>
                  <a:gd name="T13" fmla="*/ 40 h 261"/>
                  <a:gd name="T14" fmla="*/ 42 w 130"/>
                  <a:gd name="T15" fmla="*/ 48 h 261"/>
                  <a:gd name="T16" fmla="*/ 50 w 130"/>
                  <a:gd name="T17" fmla="*/ 56 h 261"/>
                  <a:gd name="T18" fmla="*/ 55 w 130"/>
                  <a:gd name="T19" fmla="*/ 64 h 261"/>
                  <a:gd name="T20" fmla="*/ 62 w 130"/>
                  <a:gd name="T21" fmla="*/ 73 h 261"/>
                  <a:gd name="T22" fmla="*/ 67 w 130"/>
                  <a:gd name="T23" fmla="*/ 82 h 261"/>
                  <a:gd name="T24" fmla="*/ 71 w 130"/>
                  <a:gd name="T25" fmla="*/ 87 h 261"/>
                  <a:gd name="T26" fmla="*/ 74 w 130"/>
                  <a:gd name="T27" fmla="*/ 92 h 261"/>
                  <a:gd name="T28" fmla="*/ 79 w 130"/>
                  <a:gd name="T29" fmla="*/ 102 h 261"/>
                  <a:gd name="T30" fmla="*/ 82 w 130"/>
                  <a:gd name="T31" fmla="*/ 106 h 261"/>
                  <a:gd name="T32" fmla="*/ 84 w 130"/>
                  <a:gd name="T33" fmla="*/ 112 h 261"/>
                  <a:gd name="T34" fmla="*/ 86 w 130"/>
                  <a:gd name="T35" fmla="*/ 116 h 261"/>
                  <a:gd name="T36" fmla="*/ 88 w 130"/>
                  <a:gd name="T37" fmla="*/ 121 h 261"/>
                  <a:gd name="T38" fmla="*/ 90 w 130"/>
                  <a:gd name="T39" fmla="*/ 126 h 261"/>
                  <a:gd name="T40" fmla="*/ 93 w 130"/>
                  <a:gd name="T41" fmla="*/ 130 h 261"/>
                  <a:gd name="T42" fmla="*/ 97 w 130"/>
                  <a:gd name="T43" fmla="*/ 140 h 261"/>
                  <a:gd name="T44" fmla="*/ 100 w 130"/>
                  <a:gd name="T45" fmla="*/ 149 h 261"/>
                  <a:gd name="T46" fmla="*/ 104 w 130"/>
                  <a:gd name="T47" fmla="*/ 158 h 261"/>
                  <a:gd name="T48" fmla="*/ 107 w 130"/>
                  <a:gd name="T49" fmla="*/ 168 h 261"/>
                  <a:gd name="T50" fmla="*/ 109 w 130"/>
                  <a:gd name="T51" fmla="*/ 174 h 261"/>
                  <a:gd name="T52" fmla="*/ 111 w 130"/>
                  <a:gd name="T53" fmla="*/ 181 h 261"/>
                  <a:gd name="T54" fmla="*/ 114 w 130"/>
                  <a:gd name="T55" fmla="*/ 188 h 261"/>
                  <a:gd name="T56" fmla="*/ 116 w 130"/>
                  <a:gd name="T57" fmla="*/ 193 h 261"/>
                  <a:gd name="T58" fmla="*/ 118 w 130"/>
                  <a:gd name="T59" fmla="*/ 201 h 261"/>
                  <a:gd name="T60" fmla="*/ 118 w 130"/>
                  <a:gd name="T61" fmla="*/ 204 h 261"/>
                  <a:gd name="T62" fmla="*/ 130 w 130"/>
                  <a:gd name="T63" fmla="*/ 228 h 261"/>
                  <a:gd name="T64" fmla="*/ 15 w 130"/>
                  <a:gd name="T65" fmla="*/ 222 h 261"/>
                  <a:gd name="T66" fmla="*/ 33 w 130"/>
                  <a:gd name="T67" fmla="*/ 175 h 261"/>
                  <a:gd name="T68" fmla="*/ 0 w 130"/>
                  <a:gd name="T6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0" h="261">
                    <a:moveTo>
                      <a:pt x="0" y="0"/>
                    </a:moveTo>
                    <a:lnTo>
                      <a:pt x="1" y="1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5" y="16"/>
                    </a:lnTo>
                    <a:lnTo>
                      <a:pt x="17" y="18"/>
                    </a:lnTo>
                    <a:lnTo>
                      <a:pt x="20" y="20"/>
                    </a:lnTo>
                    <a:lnTo>
                      <a:pt x="22" y="23"/>
                    </a:lnTo>
                    <a:lnTo>
                      <a:pt x="26" y="27"/>
                    </a:lnTo>
                    <a:lnTo>
                      <a:pt x="28" y="30"/>
                    </a:lnTo>
                    <a:lnTo>
                      <a:pt x="31" y="33"/>
                    </a:lnTo>
                    <a:lnTo>
                      <a:pt x="33" y="37"/>
                    </a:lnTo>
                    <a:lnTo>
                      <a:pt x="37" y="40"/>
                    </a:lnTo>
                    <a:lnTo>
                      <a:pt x="40" y="43"/>
                    </a:lnTo>
                    <a:lnTo>
                      <a:pt x="42" y="48"/>
                    </a:lnTo>
                    <a:lnTo>
                      <a:pt x="45" y="52"/>
                    </a:lnTo>
                    <a:lnTo>
                      <a:pt x="50" y="56"/>
                    </a:lnTo>
                    <a:lnTo>
                      <a:pt x="52" y="60"/>
                    </a:lnTo>
                    <a:lnTo>
                      <a:pt x="55" y="64"/>
                    </a:lnTo>
                    <a:lnTo>
                      <a:pt x="59" y="69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7" y="82"/>
                    </a:lnTo>
                    <a:lnTo>
                      <a:pt x="70" y="84"/>
                    </a:lnTo>
                    <a:lnTo>
                      <a:pt x="71" y="87"/>
                    </a:lnTo>
                    <a:lnTo>
                      <a:pt x="73" y="89"/>
                    </a:lnTo>
                    <a:lnTo>
                      <a:pt x="74" y="92"/>
                    </a:lnTo>
                    <a:lnTo>
                      <a:pt x="76" y="96"/>
                    </a:lnTo>
                    <a:lnTo>
                      <a:pt x="79" y="102"/>
                    </a:lnTo>
                    <a:lnTo>
                      <a:pt x="81" y="104"/>
                    </a:lnTo>
                    <a:lnTo>
                      <a:pt x="82" y="106"/>
                    </a:lnTo>
                    <a:lnTo>
                      <a:pt x="83" y="108"/>
                    </a:lnTo>
                    <a:lnTo>
                      <a:pt x="84" y="112"/>
                    </a:lnTo>
                    <a:lnTo>
                      <a:pt x="85" y="114"/>
                    </a:lnTo>
                    <a:lnTo>
                      <a:pt x="86" y="116"/>
                    </a:lnTo>
                    <a:lnTo>
                      <a:pt x="87" y="118"/>
                    </a:lnTo>
                    <a:lnTo>
                      <a:pt x="88" y="121"/>
                    </a:lnTo>
                    <a:lnTo>
                      <a:pt x="89" y="124"/>
                    </a:lnTo>
                    <a:lnTo>
                      <a:pt x="90" y="126"/>
                    </a:lnTo>
                    <a:lnTo>
                      <a:pt x="92" y="128"/>
                    </a:lnTo>
                    <a:lnTo>
                      <a:pt x="93" y="130"/>
                    </a:lnTo>
                    <a:lnTo>
                      <a:pt x="95" y="135"/>
                    </a:lnTo>
                    <a:lnTo>
                      <a:pt x="97" y="140"/>
                    </a:lnTo>
                    <a:lnTo>
                      <a:pt x="98" y="145"/>
                    </a:lnTo>
                    <a:lnTo>
                      <a:pt x="100" y="149"/>
                    </a:lnTo>
                    <a:lnTo>
                      <a:pt x="101" y="153"/>
                    </a:lnTo>
                    <a:lnTo>
                      <a:pt x="104" y="158"/>
                    </a:lnTo>
                    <a:lnTo>
                      <a:pt x="105" y="162"/>
                    </a:lnTo>
                    <a:lnTo>
                      <a:pt x="107" y="168"/>
                    </a:lnTo>
                    <a:lnTo>
                      <a:pt x="108" y="171"/>
                    </a:lnTo>
                    <a:lnTo>
                      <a:pt x="109" y="174"/>
                    </a:lnTo>
                    <a:lnTo>
                      <a:pt x="110" y="178"/>
                    </a:lnTo>
                    <a:lnTo>
                      <a:pt x="111" y="181"/>
                    </a:lnTo>
                    <a:lnTo>
                      <a:pt x="112" y="184"/>
                    </a:lnTo>
                    <a:lnTo>
                      <a:pt x="114" y="188"/>
                    </a:lnTo>
                    <a:lnTo>
                      <a:pt x="115" y="190"/>
                    </a:lnTo>
                    <a:lnTo>
                      <a:pt x="116" y="193"/>
                    </a:lnTo>
                    <a:lnTo>
                      <a:pt x="116" y="197"/>
                    </a:lnTo>
                    <a:lnTo>
                      <a:pt x="118" y="201"/>
                    </a:lnTo>
                    <a:lnTo>
                      <a:pt x="118" y="203"/>
                    </a:lnTo>
                    <a:lnTo>
                      <a:pt x="118" y="204"/>
                    </a:lnTo>
                    <a:lnTo>
                      <a:pt x="75" y="206"/>
                    </a:lnTo>
                    <a:lnTo>
                      <a:pt x="130" y="228"/>
                    </a:lnTo>
                    <a:lnTo>
                      <a:pt x="121" y="261"/>
                    </a:lnTo>
                    <a:lnTo>
                      <a:pt x="15" y="222"/>
                    </a:lnTo>
                    <a:lnTo>
                      <a:pt x="17" y="178"/>
                    </a:lnTo>
                    <a:lnTo>
                      <a:pt x="33" y="175"/>
                    </a:lnTo>
                    <a:lnTo>
                      <a:pt x="20" y="8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4337051" y="1052513"/>
                <a:ext cx="12700" cy="30163"/>
              </a:xfrm>
              <a:custGeom>
                <a:avLst/>
                <a:gdLst>
                  <a:gd name="T0" fmla="*/ 0 w 34"/>
                  <a:gd name="T1" fmla="*/ 0 h 74"/>
                  <a:gd name="T2" fmla="*/ 34 w 34"/>
                  <a:gd name="T3" fmla="*/ 30 h 74"/>
                  <a:gd name="T4" fmla="*/ 23 w 34"/>
                  <a:gd name="T5" fmla="*/ 74 h 74"/>
                  <a:gd name="T6" fmla="*/ 0 w 34"/>
                  <a:gd name="T7" fmla="*/ 38 h 74"/>
                  <a:gd name="T8" fmla="*/ 0 w 34"/>
                  <a:gd name="T9" fmla="*/ 0 h 74"/>
                  <a:gd name="T10" fmla="*/ 0 w 3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74">
                    <a:moveTo>
                      <a:pt x="0" y="0"/>
                    </a:moveTo>
                    <a:lnTo>
                      <a:pt x="34" y="30"/>
                    </a:lnTo>
                    <a:lnTo>
                      <a:pt x="23" y="74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4343401" y="1311276"/>
                <a:ext cx="60325" cy="147638"/>
              </a:xfrm>
              <a:custGeom>
                <a:avLst/>
                <a:gdLst>
                  <a:gd name="T0" fmla="*/ 15 w 153"/>
                  <a:gd name="T1" fmla="*/ 6 h 375"/>
                  <a:gd name="T2" fmla="*/ 25 w 153"/>
                  <a:gd name="T3" fmla="*/ 13 h 375"/>
                  <a:gd name="T4" fmla="*/ 36 w 153"/>
                  <a:gd name="T5" fmla="*/ 24 h 375"/>
                  <a:gd name="T6" fmla="*/ 50 w 153"/>
                  <a:gd name="T7" fmla="*/ 37 h 375"/>
                  <a:gd name="T8" fmla="*/ 65 w 153"/>
                  <a:gd name="T9" fmla="*/ 52 h 375"/>
                  <a:gd name="T10" fmla="*/ 80 w 153"/>
                  <a:gd name="T11" fmla="*/ 71 h 375"/>
                  <a:gd name="T12" fmla="*/ 88 w 153"/>
                  <a:gd name="T13" fmla="*/ 81 h 375"/>
                  <a:gd name="T14" fmla="*/ 96 w 153"/>
                  <a:gd name="T15" fmla="*/ 92 h 375"/>
                  <a:gd name="T16" fmla="*/ 102 w 153"/>
                  <a:gd name="T17" fmla="*/ 103 h 375"/>
                  <a:gd name="T18" fmla="*/ 109 w 153"/>
                  <a:gd name="T19" fmla="*/ 115 h 375"/>
                  <a:gd name="T20" fmla="*/ 114 w 153"/>
                  <a:gd name="T21" fmla="*/ 127 h 375"/>
                  <a:gd name="T22" fmla="*/ 121 w 153"/>
                  <a:gd name="T23" fmla="*/ 140 h 375"/>
                  <a:gd name="T24" fmla="*/ 125 w 153"/>
                  <a:gd name="T25" fmla="*/ 152 h 375"/>
                  <a:gd name="T26" fmla="*/ 131 w 153"/>
                  <a:gd name="T27" fmla="*/ 167 h 375"/>
                  <a:gd name="T28" fmla="*/ 135 w 153"/>
                  <a:gd name="T29" fmla="*/ 180 h 375"/>
                  <a:gd name="T30" fmla="*/ 140 w 153"/>
                  <a:gd name="T31" fmla="*/ 193 h 375"/>
                  <a:gd name="T32" fmla="*/ 143 w 153"/>
                  <a:gd name="T33" fmla="*/ 205 h 375"/>
                  <a:gd name="T34" fmla="*/ 146 w 153"/>
                  <a:gd name="T35" fmla="*/ 219 h 375"/>
                  <a:gd name="T36" fmla="*/ 148 w 153"/>
                  <a:gd name="T37" fmla="*/ 232 h 375"/>
                  <a:gd name="T38" fmla="*/ 151 w 153"/>
                  <a:gd name="T39" fmla="*/ 245 h 375"/>
                  <a:gd name="T40" fmla="*/ 152 w 153"/>
                  <a:gd name="T41" fmla="*/ 256 h 375"/>
                  <a:gd name="T42" fmla="*/ 153 w 153"/>
                  <a:gd name="T43" fmla="*/ 268 h 375"/>
                  <a:gd name="T44" fmla="*/ 153 w 153"/>
                  <a:gd name="T45" fmla="*/ 280 h 375"/>
                  <a:gd name="T46" fmla="*/ 153 w 153"/>
                  <a:gd name="T47" fmla="*/ 291 h 375"/>
                  <a:gd name="T48" fmla="*/ 151 w 153"/>
                  <a:gd name="T49" fmla="*/ 301 h 375"/>
                  <a:gd name="T50" fmla="*/ 148 w 153"/>
                  <a:gd name="T51" fmla="*/ 311 h 375"/>
                  <a:gd name="T52" fmla="*/ 143 w 153"/>
                  <a:gd name="T53" fmla="*/ 327 h 375"/>
                  <a:gd name="T54" fmla="*/ 136 w 153"/>
                  <a:gd name="T55" fmla="*/ 342 h 375"/>
                  <a:gd name="T56" fmla="*/ 129 w 153"/>
                  <a:gd name="T57" fmla="*/ 354 h 375"/>
                  <a:gd name="T58" fmla="*/ 116 w 153"/>
                  <a:gd name="T59" fmla="*/ 369 h 375"/>
                  <a:gd name="T60" fmla="*/ 109 w 153"/>
                  <a:gd name="T61" fmla="*/ 375 h 375"/>
                  <a:gd name="T62" fmla="*/ 101 w 153"/>
                  <a:gd name="T63" fmla="*/ 369 h 375"/>
                  <a:gd name="T64" fmla="*/ 88 w 153"/>
                  <a:gd name="T65" fmla="*/ 359 h 375"/>
                  <a:gd name="T66" fmla="*/ 77 w 153"/>
                  <a:gd name="T67" fmla="*/ 349 h 375"/>
                  <a:gd name="T68" fmla="*/ 65 w 153"/>
                  <a:gd name="T69" fmla="*/ 337 h 375"/>
                  <a:gd name="T70" fmla="*/ 53 w 153"/>
                  <a:gd name="T71" fmla="*/ 322 h 375"/>
                  <a:gd name="T72" fmla="*/ 44 w 153"/>
                  <a:gd name="T73" fmla="*/ 309 h 375"/>
                  <a:gd name="T74" fmla="*/ 39 w 153"/>
                  <a:gd name="T75" fmla="*/ 300 h 375"/>
                  <a:gd name="T76" fmla="*/ 34 w 153"/>
                  <a:gd name="T77" fmla="*/ 288 h 375"/>
                  <a:gd name="T78" fmla="*/ 29 w 153"/>
                  <a:gd name="T79" fmla="*/ 277 h 375"/>
                  <a:gd name="T80" fmla="*/ 24 w 153"/>
                  <a:gd name="T81" fmla="*/ 263 h 375"/>
                  <a:gd name="T82" fmla="*/ 21 w 153"/>
                  <a:gd name="T83" fmla="*/ 251 h 375"/>
                  <a:gd name="T84" fmla="*/ 18 w 153"/>
                  <a:gd name="T85" fmla="*/ 237 h 375"/>
                  <a:gd name="T86" fmla="*/ 14 w 153"/>
                  <a:gd name="T87" fmla="*/ 224 h 375"/>
                  <a:gd name="T88" fmla="*/ 12 w 153"/>
                  <a:gd name="T89" fmla="*/ 210 h 375"/>
                  <a:gd name="T90" fmla="*/ 10 w 153"/>
                  <a:gd name="T91" fmla="*/ 195 h 375"/>
                  <a:gd name="T92" fmla="*/ 8 w 153"/>
                  <a:gd name="T93" fmla="*/ 181 h 375"/>
                  <a:gd name="T94" fmla="*/ 6 w 153"/>
                  <a:gd name="T95" fmla="*/ 167 h 375"/>
                  <a:gd name="T96" fmla="*/ 4 w 153"/>
                  <a:gd name="T97" fmla="*/ 152 h 375"/>
                  <a:gd name="T98" fmla="*/ 2 w 153"/>
                  <a:gd name="T99" fmla="*/ 139 h 375"/>
                  <a:gd name="T100" fmla="*/ 2 w 153"/>
                  <a:gd name="T101" fmla="*/ 125 h 375"/>
                  <a:gd name="T102" fmla="*/ 1 w 153"/>
                  <a:gd name="T103" fmla="*/ 111 h 375"/>
                  <a:gd name="T104" fmla="*/ 0 w 153"/>
                  <a:gd name="T105" fmla="*/ 99 h 375"/>
                  <a:gd name="T106" fmla="*/ 0 w 153"/>
                  <a:gd name="T107" fmla="*/ 88 h 375"/>
                  <a:gd name="T108" fmla="*/ 0 w 153"/>
                  <a:gd name="T109" fmla="*/ 77 h 375"/>
                  <a:gd name="T110" fmla="*/ 0 w 153"/>
                  <a:gd name="T111" fmla="*/ 66 h 375"/>
                  <a:gd name="T112" fmla="*/ 1 w 153"/>
                  <a:gd name="T113" fmla="*/ 52 h 375"/>
                  <a:gd name="T114" fmla="*/ 2 w 153"/>
                  <a:gd name="T115" fmla="*/ 37 h 375"/>
                  <a:gd name="T116" fmla="*/ 3 w 153"/>
                  <a:gd name="T117" fmla="*/ 23 h 375"/>
                  <a:gd name="T118" fmla="*/ 4 w 153"/>
                  <a:gd name="T119" fmla="*/ 13 h 375"/>
                  <a:gd name="T120" fmla="*/ 7 w 153"/>
                  <a:gd name="T121" fmla="*/ 4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3" h="375">
                    <a:moveTo>
                      <a:pt x="8" y="0"/>
                    </a:moveTo>
                    <a:lnTo>
                      <a:pt x="9" y="1"/>
                    </a:lnTo>
                    <a:lnTo>
                      <a:pt x="11" y="2"/>
                    </a:lnTo>
                    <a:lnTo>
                      <a:pt x="15" y="6"/>
                    </a:lnTo>
                    <a:lnTo>
                      <a:pt x="18" y="7"/>
                    </a:lnTo>
                    <a:lnTo>
                      <a:pt x="20" y="9"/>
                    </a:lnTo>
                    <a:lnTo>
                      <a:pt x="22" y="10"/>
                    </a:lnTo>
                    <a:lnTo>
                      <a:pt x="25" y="13"/>
                    </a:lnTo>
                    <a:lnTo>
                      <a:pt x="28" y="16"/>
                    </a:lnTo>
                    <a:lnTo>
                      <a:pt x="30" y="18"/>
                    </a:lnTo>
                    <a:lnTo>
                      <a:pt x="33" y="21"/>
                    </a:lnTo>
                    <a:lnTo>
                      <a:pt x="36" y="24"/>
                    </a:lnTo>
                    <a:lnTo>
                      <a:pt x="40" y="27"/>
                    </a:lnTo>
                    <a:lnTo>
                      <a:pt x="43" y="30"/>
                    </a:lnTo>
                    <a:lnTo>
                      <a:pt x="46" y="33"/>
                    </a:lnTo>
                    <a:lnTo>
                      <a:pt x="50" y="37"/>
                    </a:lnTo>
                    <a:lnTo>
                      <a:pt x="54" y="40"/>
                    </a:lnTo>
                    <a:lnTo>
                      <a:pt x="57" y="44"/>
                    </a:lnTo>
                    <a:lnTo>
                      <a:pt x="62" y="48"/>
                    </a:lnTo>
                    <a:lnTo>
                      <a:pt x="65" y="52"/>
                    </a:lnTo>
                    <a:lnTo>
                      <a:pt x="68" y="56"/>
                    </a:lnTo>
                    <a:lnTo>
                      <a:pt x="73" y="61"/>
                    </a:lnTo>
                    <a:lnTo>
                      <a:pt x="76" y="65"/>
                    </a:lnTo>
                    <a:lnTo>
                      <a:pt x="80" y="71"/>
                    </a:lnTo>
                    <a:lnTo>
                      <a:pt x="81" y="73"/>
                    </a:lnTo>
                    <a:lnTo>
                      <a:pt x="84" y="75"/>
                    </a:lnTo>
                    <a:lnTo>
                      <a:pt x="86" y="78"/>
                    </a:lnTo>
                    <a:lnTo>
                      <a:pt x="88" y="81"/>
                    </a:lnTo>
                    <a:lnTo>
                      <a:pt x="89" y="84"/>
                    </a:lnTo>
                    <a:lnTo>
                      <a:pt x="91" y="86"/>
                    </a:lnTo>
                    <a:lnTo>
                      <a:pt x="94" y="88"/>
                    </a:lnTo>
                    <a:lnTo>
                      <a:pt x="96" y="92"/>
                    </a:lnTo>
                    <a:lnTo>
                      <a:pt x="97" y="95"/>
                    </a:lnTo>
                    <a:lnTo>
                      <a:pt x="98" y="97"/>
                    </a:lnTo>
                    <a:lnTo>
                      <a:pt x="100" y="100"/>
                    </a:lnTo>
                    <a:lnTo>
                      <a:pt x="102" y="103"/>
                    </a:lnTo>
                    <a:lnTo>
                      <a:pt x="103" y="106"/>
                    </a:lnTo>
                    <a:lnTo>
                      <a:pt x="105" y="109"/>
                    </a:lnTo>
                    <a:lnTo>
                      <a:pt x="107" y="111"/>
                    </a:lnTo>
                    <a:lnTo>
                      <a:pt x="109" y="115"/>
                    </a:lnTo>
                    <a:lnTo>
                      <a:pt x="110" y="118"/>
                    </a:lnTo>
                    <a:lnTo>
                      <a:pt x="111" y="120"/>
                    </a:lnTo>
                    <a:lnTo>
                      <a:pt x="112" y="124"/>
                    </a:lnTo>
                    <a:lnTo>
                      <a:pt x="114" y="127"/>
                    </a:lnTo>
                    <a:lnTo>
                      <a:pt x="116" y="130"/>
                    </a:lnTo>
                    <a:lnTo>
                      <a:pt x="118" y="134"/>
                    </a:lnTo>
                    <a:lnTo>
                      <a:pt x="119" y="137"/>
                    </a:lnTo>
                    <a:lnTo>
                      <a:pt x="121" y="140"/>
                    </a:lnTo>
                    <a:lnTo>
                      <a:pt x="121" y="143"/>
                    </a:lnTo>
                    <a:lnTo>
                      <a:pt x="122" y="147"/>
                    </a:lnTo>
                    <a:lnTo>
                      <a:pt x="124" y="149"/>
                    </a:lnTo>
                    <a:lnTo>
                      <a:pt x="125" y="152"/>
                    </a:lnTo>
                    <a:lnTo>
                      <a:pt x="126" y="156"/>
                    </a:lnTo>
                    <a:lnTo>
                      <a:pt x="128" y="159"/>
                    </a:lnTo>
                    <a:lnTo>
                      <a:pt x="130" y="162"/>
                    </a:lnTo>
                    <a:lnTo>
                      <a:pt x="131" y="167"/>
                    </a:lnTo>
                    <a:lnTo>
                      <a:pt x="132" y="169"/>
                    </a:lnTo>
                    <a:lnTo>
                      <a:pt x="133" y="173"/>
                    </a:lnTo>
                    <a:lnTo>
                      <a:pt x="134" y="175"/>
                    </a:lnTo>
                    <a:lnTo>
                      <a:pt x="135" y="180"/>
                    </a:lnTo>
                    <a:lnTo>
                      <a:pt x="136" y="182"/>
                    </a:lnTo>
                    <a:lnTo>
                      <a:pt x="137" y="186"/>
                    </a:lnTo>
                    <a:lnTo>
                      <a:pt x="139" y="189"/>
                    </a:lnTo>
                    <a:lnTo>
                      <a:pt x="140" y="193"/>
                    </a:lnTo>
                    <a:lnTo>
                      <a:pt x="141" y="196"/>
                    </a:lnTo>
                    <a:lnTo>
                      <a:pt x="142" y="198"/>
                    </a:lnTo>
                    <a:lnTo>
                      <a:pt x="142" y="202"/>
                    </a:lnTo>
                    <a:lnTo>
                      <a:pt x="143" y="205"/>
                    </a:lnTo>
                    <a:lnTo>
                      <a:pt x="144" y="208"/>
                    </a:lnTo>
                    <a:lnTo>
                      <a:pt x="145" y="213"/>
                    </a:lnTo>
                    <a:lnTo>
                      <a:pt x="146" y="215"/>
                    </a:lnTo>
                    <a:lnTo>
                      <a:pt x="146" y="219"/>
                    </a:lnTo>
                    <a:lnTo>
                      <a:pt x="147" y="222"/>
                    </a:lnTo>
                    <a:lnTo>
                      <a:pt x="147" y="225"/>
                    </a:lnTo>
                    <a:lnTo>
                      <a:pt x="147" y="228"/>
                    </a:lnTo>
                    <a:lnTo>
                      <a:pt x="148" y="232"/>
                    </a:lnTo>
                    <a:lnTo>
                      <a:pt x="150" y="235"/>
                    </a:lnTo>
                    <a:lnTo>
                      <a:pt x="150" y="237"/>
                    </a:lnTo>
                    <a:lnTo>
                      <a:pt x="150" y="240"/>
                    </a:lnTo>
                    <a:lnTo>
                      <a:pt x="151" y="245"/>
                    </a:lnTo>
                    <a:lnTo>
                      <a:pt x="151" y="247"/>
                    </a:lnTo>
                    <a:lnTo>
                      <a:pt x="152" y="250"/>
                    </a:lnTo>
                    <a:lnTo>
                      <a:pt x="152" y="254"/>
                    </a:lnTo>
                    <a:lnTo>
                      <a:pt x="152" y="256"/>
                    </a:lnTo>
                    <a:lnTo>
                      <a:pt x="152" y="259"/>
                    </a:lnTo>
                    <a:lnTo>
                      <a:pt x="153" y="262"/>
                    </a:lnTo>
                    <a:lnTo>
                      <a:pt x="153" y="265"/>
                    </a:lnTo>
                    <a:lnTo>
                      <a:pt x="153" y="268"/>
                    </a:lnTo>
                    <a:lnTo>
                      <a:pt x="153" y="271"/>
                    </a:lnTo>
                    <a:lnTo>
                      <a:pt x="153" y="275"/>
                    </a:lnTo>
                    <a:lnTo>
                      <a:pt x="153" y="277"/>
                    </a:lnTo>
                    <a:lnTo>
                      <a:pt x="153" y="280"/>
                    </a:lnTo>
                    <a:lnTo>
                      <a:pt x="153" y="282"/>
                    </a:lnTo>
                    <a:lnTo>
                      <a:pt x="153" y="286"/>
                    </a:lnTo>
                    <a:lnTo>
                      <a:pt x="153" y="288"/>
                    </a:lnTo>
                    <a:lnTo>
                      <a:pt x="153" y="291"/>
                    </a:lnTo>
                    <a:lnTo>
                      <a:pt x="152" y="293"/>
                    </a:lnTo>
                    <a:lnTo>
                      <a:pt x="152" y="295"/>
                    </a:lnTo>
                    <a:lnTo>
                      <a:pt x="151" y="298"/>
                    </a:lnTo>
                    <a:lnTo>
                      <a:pt x="151" y="301"/>
                    </a:lnTo>
                    <a:lnTo>
                      <a:pt x="150" y="303"/>
                    </a:lnTo>
                    <a:lnTo>
                      <a:pt x="150" y="305"/>
                    </a:lnTo>
                    <a:lnTo>
                      <a:pt x="150" y="308"/>
                    </a:lnTo>
                    <a:lnTo>
                      <a:pt x="148" y="311"/>
                    </a:lnTo>
                    <a:lnTo>
                      <a:pt x="147" y="314"/>
                    </a:lnTo>
                    <a:lnTo>
                      <a:pt x="146" y="319"/>
                    </a:lnTo>
                    <a:lnTo>
                      <a:pt x="145" y="323"/>
                    </a:lnTo>
                    <a:lnTo>
                      <a:pt x="143" y="327"/>
                    </a:lnTo>
                    <a:lnTo>
                      <a:pt x="141" y="331"/>
                    </a:lnTo>
                    <a:lnTo>
                      <a:pt x="140" y="334"/>
                    </a:lnTo>
                    <a:lnTo>
                      <a:pt x="137" y="338"/>
                    </a:lnTo>
                    <a:lnTo>
                      <a:pt x="136" y="342"/>
                    </a:lnTo>
                    <a:lnTo>
                      <a:pt x="134" y="345"/>
                    </a:lnTo>
                    <a:lnTo>
                      <a:pt x="132" y="347"/>
                    </a:lnTo>
                    <a:lnTo>
                      <a:pt x="130" y="351"/>
                    </a:lnTo>
                    <a:lnTo>
                      <a:pt x="129" y="354"/>
                    </a:lnTo>
                    <a:lnTo>
                      <a:pt x="125" y="358"/>
                    </a:lnTo>
                    <a:lnTo>
                      <a:pt x="121" y="363"/>
                    </a:lnTo>
                    <a:lnTo>
                      <a:pt x="118" y="366"/>
                    </a:lnTo>
                    <a:lnTo>
                      <a:pt x="116" y="369"/>
                    </a:lnTo>
                    <a:lnTo>
                      <a:pt x="112" y="371"/>
                    </a:lnTo>
                    <a:lnTo>
                      <a:pt x="111" y="373"/>
                    </a:lnTo>
                    <a:lnTo>
                      <a:pt x="109" y="374"/>
                    </a:lnTo>
                    <a:lnTo>
                      <a:pt x="109" y="375"/>
                    </a:lnTo>
                    <a:lnTo>
                      <a:pt x="109" y="374"/>
                    </a:lnTo>
                    <a:lnTo>
                      <a:pt x="107" y="373"/>
                    </a:lnTo>
                    <a:lnTo>
                      <a:pt x="105" y="371"/>
                    </a:lnTo>
                    <a:lnTo>
                      <a:pt x="101" y="369"/>
                    </a:lnTo>
                    <a:lnTo>
                      <a:pt x="98" y="367"/>
                    </a:lnTo>
                    <a:lnTo>
                      <a:pt x="94" y="364"/>
                    </a:lnTo>
                    <a:lnTo>
                      <a:pt x="90" y="362"/>
                    </a:lnTo>
                    <a:lnTo>
                      <a:pt x="88" y="359"/>
                    </a:lnTo>
                    <a:lnTo>
                      <a:pt x="85" y="357"/>
                    </a:lnTo>
                    <a:lnTo>
                      <a:pt x="83" y="356"/>
                    </a:lnTo>
                    <a:lnTo>
                      <a:pt x="79" y="353"/>
                    </a:lnTo>
                    <a:lnTo>
                      <a:pt x="77" y="349"/>
                    </a:lnTo>
                    <a:lnTo>
                      <a:pt x="74" y="347"/>
                    </a:lnTo>
                    <a:lnTo>
                      <a:pt x="70" y="345"/>
                    </a:lnTo>
                    <a:lnTo>
                      <a:pt x="68" y="341"/>
                    </a:lnTo>
                    <a:lnTo>
                      <a:pt x="65" y="337"/>
                    </a:lnTo>
                    <a:lnTo>
                      <a:pt x="62" y="334"/>
                    </a:lnTo>
                    <a:lnTo>
                      <a:pt x="59" y="331"/>
                    </a:lnTo>
                    <a:lnTo>
                      <a:pt x="56" y="326"/>
                    </a:lnTo>
                    <a:lnTo>
                      <a:pt x="53" y="322"/>
                    </a:lnTo>
                    <a:lnTo>
                      <a:pt x="50" y="317"/>
                    </a:lnTo>
                    <a:lnTo>
                      <a:pt x="47" y="314"/>
                    </a:lnTo>
                    <a:lnTo>
                      <a:pt x="45" y="311"/>
                    </a:lnTo>
                    <a:lnTo>
                      <a:pt x="44" y="309"/>
                    </a:lnTo>
                    <a:lnTo>
                      <a:pt x="43" y="306"/>
                    </a:lnTo>
                    <a:lnTo>
                      <a:pt x="42" y="304"/>
                    </a:lnTo>
                    <a:lnTo>
                      <a:pt x="41" y="301"/>
                    </a:lnTo>
                    <a:lnTo>
                      <a:pt x="39" y="300"/>
                    </a:lnTo>
                    <a:lnTo>
                      <a:pt x="37" y="297"/>
                    </a:lnTo>
                    <a:lnTo>
                      <a:pt x="36" y="294"/>
                    </a:lnTo>
                    <a:lnTo>
                      <a:pt x="35" y="291"/>
                    </a:lnTo>
                    <a:lnTo>
                      <a:pt x="34" y="288"/>
                    </a:lnTo>
                    <a:lnTo>
                      <a:pt x="33" y="286"/>
                    </a:lnTo>
                    <a:lnTo>
                      <a:pt x="32" y="282"/>
                    </a:lnTo>
                    <a:lnTo>
                      <a:pt x="30" y="279"/>
                    </a:lnTo>
                    <a:lnTo>
                      <a:pt x="29" y="277"/>
                    </a:lnTo>
                    <a:lnTo>
                      <a:pt x="28" y="273"/>
                    </a:lnTo>
                    <a:lnTo>
                      <a:pt x="28" y="270"/>
                    </a:lnTo>
                    <a:lnTo>
                      <a:pt x="25" y="267"/>
                    </a:lnTo>
                    <a:lnTo>
                      <a:pt x="24" y="263"/>
                    </a:lnTo>
                    <a:lnTo>
                      <a:pt x="23" y="260"/>
                    </a:lnTo>
                    <a:lnTo>
                      <a:pt x="23" y="258"/>
                    </a:lnTo>
                    <a:lnTo>
                      <a:pt x="22" y="254"/>
                    </a:lnTo>
                    <a:lnTo>
                      <a:pt x="21" y="251"/>
                    </a:lnTo>
                    <a:lnTo>
                      <a:pt x="20" y="248"/>
                    </a:lnTo>
                    <a:lnTo>
                      <a:pt x="20" y="245"/>
                    </a:lnTo>
                    <a:lnTo>
                      <a:pt x="18" y="240"/>
                    </a:lnTo>
                    <a:lnTo>
                      <a:pt x="18" y="237"/>
                    </a:lnTo>
                    <a:lnTo>
                      <a:pt x="17" y="234"/>
                    </a:lnTo>
                    <a:lnTo>
                      <a:pt x="17" y="230"/>
                    </a:lnTo>
                    <a:lnTo>
                      <a:pt x="15" y="227"/>
                    </a:lnTo>
                    <a:lnTo>
                      <a:pt x="14" y="224"/>
                    </a:lnTo>
                    <a:lnTo>
                      <a:pt x="13" y="219"/>
                    </a:lnTo>
                    <a:lnTo>
                      <a:pt x="13" y="217"/>
                    </a:lnTo>
                    <a:lnTo>
                      <a:pt x="12" y="213"/>
                    </a:lnTo>
                    <a:lnTo>
                      <a:pt x="12" y="210"/>
                    </a:lnTo>
                    <a:lnTo>
                      <a:pt x="11" y="205"/>
                    </a:lnTo>
                    <a:lnTo>
                      <a:pt x="11" y="203"/>
                    </a:lnTo>
                    <a:lnTo>
                      <a:pt x="10" y="198"/>
                    </a:lnTo>
                    <a:lnTo>
                      <a:pt x="10" y="195"/>
                    </a:lnTo>
                    <a:lnTo>
                      <a:pt x="9" y="192"/>
                    </a:lnTo>
                    <a:lnTo>
                      <a:pt x="9" y="189"/>
                    </a:lnTo>
                    <a:lnTo>
                      <a:pt x="8" y="184"/>
                    </a:lnTo>
                    <a:lnTo>
                      <a:pt x="8" y="181"/>
                    </a:lnTo>
                    <a:lnTo>
                      <a:pt x="7" y="178"/>
                    </a:lnTo>
                    <a:lnTo>
                      <a:pt x="7" y="174"/>
                    </a:lnTo>
                    <a:lnTo>
                      <a:pt x="6" y="170"/>
                    </a:lnTo>
                    <a:lnTo>
                      <a:pt x="6" y="167"/>
                    </a:lnTo>
                    <a:lnTo>
                      <a:pt x="4" y="163"/>
                    </a:lnTo>
                    <a:lnTo>
                      <a:pt x="4" y="160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3" y="149"/>
                    </a:lnTo>
                    <a:lnTo>
                      <a:pt x="3" y="146"/>
                    </a:lnTo>
                    <a:lnTo>
                      <a:pt x="3" y="142"/>
                    </a:lnTo>
                    <a:lnTo>
                      <a:pt x="2" y="139"/>
                    </a:lnTo>
                    <a:lnTo>
                      <a:pt x="2" y="136"/>
                    </a:lnTo>
                    <a:lnTo>
                      <a:pt x="2" y="132"/>
                    </a:lnTo>
                    <a:lnTo>
                      <a:pt x="2" y="128"/>
                    </a:lnTo>
                    <a:lnTo>
                      <a:pt x="2" y="125"/>
                    </a:lnTo>
                    <a:lnTo>
                      <a:pt x="1" y="121"/>
                    </a:lnTo>
                    <a:lnTo>
                      <a:pt x="1" y="118"/>
                    </a:lnTo>
                    <a:lnTo>
                      <a:pt x="1" y="115"/>
                    </a:lnTo>
                    <a:lnTo>
                      <a:pt x="1" y="111"/>
                    </a:lnTo>
                    <a:lnTo>
                      <a:pt x="1" y="109"/>
                    </a:lnTo>
                    <a:lnTo>
                      <a:pt x="1" y="106"/>
                    </a:lnTo>
                    <a:lnTo>
                      <a:pt x="0" y="103"/>
                    </a:lnTo>
                    <a:lnTo>
                      <a:pt x="0" y="99"/>
                    </a:lnTo>
                    <a:lnTo>
                      <a:pt x="0" y="96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0" y="85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9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56"/>
                    </a:lnTo>
                    <a:lnTo>
                      <a:pt x="1" y="52"/>
                    </a:lnTo>
                    <a:lnTo>
                      <a:pt x="1" y="48"/>
                    </a:lnTo>
                    <a:lnTo>
                      <a:pt x="1" y="44"/>
                    </a:lnTo>
                    <a:lnTo>
                      <a:pt x="1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7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4" y="19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4300538" y="1069976"/>
                <a:ext cx="31750" cy="90488"/>
              </a:xfrm>
              <a:custGeom>
                <a:avLst/>
                <a:gdLst>
                  <a:gd name="T0" fmla="*/ 43 w 83"/>
                  <a:gd name="T1" fmla="*/ 18 h 228"/>
                  <a:gd name="T2" fmla="*/ 40 w 83"/>
                  <a:gd name="T3" fmla="*/ 26 h 228"/>
                  <a:gd name="T4" fmla="*/ 34 w 83"/>
                  <a:gd name="T5" fmla="*/ 37 h 228"/>
                  <a:gd name="T6" fmla="*/ 31 w 83"/>
                  <a:gd name="T7" fmla="*/ 46 h 228"/>
                  <a:gd name="T8" fmla="*/ 27 w 83"/>
                  <a:gd name="T9" fmla="*/ 56 h 228"/>
                  <a:gd name="T10" fmla="*/ 22 w 83"/>
                  <a:gd name="T11" fmla="*/ 65 h 228"/>
                  <a:gd name="T12" fmla="*/ 18 w 83"/>
                  <a:gd name="T13" fmla="*/ 76 h 228"/>
                  <a:gd name="T14" fmla="*/ 15 w 83"/>
                  <a:gd name="T15" fmla="*/ 89 h 228"/>
                  <a:gd name="T16" fmla="*/ 10 w 83"/>
                  <a:gd name="T17" fmla="*/ 101 h 228"/>
                  <a:gd name="T18" fmla="*/ 8 w 83"/>
                  <a:gd name="T19" fmla="*/ 113 h 228"/>
                  <a:gd name="T20" fmla="*/ 5 w 83"/>
                  <a:gd name="T21" fmla="*/ 124 h 228"/>
                  <a:gd name="T22" fmla="*/ 4 w 83"/>
                  <a:gd name="T23" fmla="*/ 136 h 228"/>
                  <a:gd name="T24" fmla="*/ 1 w 83"/>
                  <a:gd name="T25" fmla="*/ 146 h 228"/>
                  <a:gd name="T26" fmla="*/ 1 w 83"/>
                  <a:gd name="T27" fmla="*/ 156 h 228"/>
                  <a:gd name="T28" fmla="*/ 0 w 83"/>
                  <a:gd name="T29" fmla="*/ 165 h 228"/>
                  <a:gd name="T30" fmla="*/ 0 w 83"/>
                  <a:gd name="T31" fmla="*/ 172 h 228"/>
                  <a:gd name="T32" fmla="*/ 0 w 83"/>
                  <a:gd name="T33" fmla="*/ 183 h 228"/>
                  <a:gd name="T34" fmla="*/ 0 w 83"/>
                  <a:gd name="T35" fmla="*/ 188 h 228"/>
                  <a:gd name="T36" fmla="*/ 39 w 83"/>
                  <a:gd name="T37" fmla="*/ 226 h 228"/>
                  <a:gd name="T38" fmla="*/ 39 w 83"/>
                  <a:gd name="T39" fmla="*/ 216 h 228"/>
                  <a:gd name="T40" fmla="*/ 39 w 83"/>
                  <a:gd name="T41" fmla="*/ 208 h 228"/>
                  <a:gd name="T42" fmla="*/ 39 w 83"/>
                  <a:gd name="T43" fmla="*/ 197 h 228"/>
                  <a:gd name="T44" fmla="*/ 40 w 83"/>
                  <a:gd name="T45" fmla="*/ 184 h 228"/>
                  <a:gd name="T46" fmla="*/ 40 w 83"/>
                  <a:gd name="T47" fmla="*/ 173 h 228"/>
                  <a:gd name="T48" fmla="*/ 41 w 83"/>
                  <a:gd name="T49" fmla="*/ 166 h 228"/>
                  <a:gd name="T50" fmla="*/ 42 w 83"/>
                  <a:gd name="T51" fmla="*/ 159 h 228"/>
                  <a:gd name="T52" fmla="*/ 42 w 83"/>
                  <a:gd name="T53" fmla="*/ 151 h 228"/>
                  <a:gd name="T54" fmla="*/ 43 w 83"/>
                  <a:gd name="T55" fmla="*/ 143 h 228"/>
                  <a:gd name="T56" fmla="*/ 44 w 83"/>
                  <a:gd name="T57" fmla="*/ 136 h 228"/>
                  <a:gd name="T58" fmla="*/ 45 w 83"/>
                  <a:gd name="T59" fmla="*/ 127 h 228"/>
                  <a:gd name="T60" fmla="*/ 48 w 83"/>
                  <a:gd name="T61" fmla="*/ 119 h 228"/>
                  <a:gd name="T62" fmla="*/ 49 w 83"/>
                  <a:gd name="T63" fmla="*/ 112 h 228"/>
                  <a:gd name="T64" fmla="*/ 51 w 83"/>
                  <a:gd name="T65" fmla="*/ 104 h 228"/>
                  <a:gd name="T66" fmla="*/ 52 w 83"/>
                  <a:gd name="T67" fmla="*/ 96 h 228"/>
                  <a:gd name="T68" fmla="*/ 54 w 83"/>
                  <a:gd name="T69" fmla="*/ 87 h 228"/>
                  <a:gd name="T70" fmla="*/ 56 w 83"/>
                  <a:gd name="T71" fmla="*/ 80 h 228"/>
                  <a:gd name="T72" fmla="*/ 59 w 83"/>
                  <a:gd name="T73" fmla="*/ 72 h 228"/>
                  <a:gd name="T74" fmla="*/ 61 w 83"/>
                  <a:gd name="T75" fmla="*/ 64 h 228"/>
                  <a:gd name="T76" fmla="*/ 64 w 83"/>
                  <a:gd name="T77" fmla="*/ 53 h 228"/>
                  <a:gd name="T78" fmla="*/ 68 w 83"/>
                  <a:gd name="T79" fmla="*/ 40 h 228"/>
                  <a:gd name="T80" fmla="*/ 72 w 83"/>
                  <a:gd name="T81" fmla="*/ 28 h 228"/>
                  <a:gd name="T82" fmla="*/ 76 w 83"/>
                  <a:gd name="T83" fmla="*/ 18 h 228"/>
                  <a:gd name="T84" fmla="*/ 78 w 83"/>
                  <a:gd name="T85" fmla="*/ 10 h 228"/>
                  <a:gd name="T86" fmla="*/ 83 w 83"/>
                  <a:gd name="T8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3" h="228">
                    <a:moveTo>
                      <a:pt x="83" y="0"/>
                    </a:moveTo>
                    <a:lnTo>
                      <a:pt x="44" y="18"/>
                    </a:lnTo>
                    <a:lnTo>
                      <a:pt x="43" y="18"/>
                    </a:lnTo>
                    <a:lnTo>
                      <a:pt x="42" y="20"/>
                    </a:lnTo>
                    <a:lnTo>
                      <a:pt x="41" y="22"/>
                    </a:lnTo>
                    <a:lnTo>
                      <a:pt x="40" y="26"/>
                    </a:lnTo>
                    <a:lnTo>
                      <a:pt x="38" y="29"/>
                    </a:lnTo>
                    <a:lnTo>
                      <a:pt x="36" y="35"/>
                    </a:lnTo>
                    <a:lnTo>
                      <a:pt x="34" y="37"/>
                    </a:lnTo>
                    <a:lnTo>
                      <a:pt x="33" y="40"/>
                    </a:lnTo>
                    <a:lnTo>
                      <a:pt x="32" y="42"/>
                    </a:lnTo>
                    <a:lnTo>
                      <a:pt x="31" y="46"/>
                    </a:lnTo>
                    <a:lnTo>
                      <a:pt x="29" y="49"/>
                    </a:lnTo>
                    <a:lnTo>
                      <a:pt x="28" y="52"/>
                    </a:lnTo>
                    <a:lnTo>
                      <a:pt x="27" y="56"/>
                    </a:lnTo>
                    <a:lnTo>
                      <a:pt x="26" y="59"/>
                    </a:lnTo>
                    <a:lnTo>
                      <a:pt x="23" y="62"/>
                    </a:lnTo>
                    <a:lnTo>
                      <a:pt x="22" y="65"/>
                    </a:lnTo>
                    <a:lnTo>
                      <a:pt x="21" y="70"/>
                    </a:lnTo>
                    <a:lnTo>
                      <a:pt x="19" y="73"/>
                    </a:lnTo>
                    <a:lnTo>
                      <a:pt x="18" y="76"/>
                    </a:lnTo>
                    <a:lnTo>
                      <a:pt x="17" y="81"/>
                    </a:lnTo>
                    <a:lnTo>
                      <a:pt x="16" y="85"/>
                    </a:lnTo>
                    <a:lnTo>
                      <a:pt x="15" y="89"/>
                    </a:lnTo>
                    <a:lnTo>
                      <a:pt x="12" y="93"/>
                    </a:lnTo>
                    <a:lnTo>
                      <a:pt x="11" y="97"/>
                    </a:lnTo>
                    <a:lnTo>
                      <a:pt x="10" y="101"/>
                    </a:lnTo>
                    <a:lnTo>
                      <a:pt x="10" y="105"/>
                    </a:lnTo>
                    <a:lnTo>
                      <a:pt x="8" y="108"/>
                    </a:lnTo>
                    <a:lnTo>
                      <a:pt x="8" y="113"/>
                    </a:lnTo>
                    <a:lnTo>
                      <a:pt x="7" y="116"/>
                    </a:lnTo>
                    <a:lnTo>
                      <a:pt x="6" y="121"/>
                    </a:lnTo>
                    <a:lnTo>
                      <a:pt x="5" y="124"/>
                    </a:lnTo>
                    <a:lnTo>
                      <a:pt x="5" y="128"/>
                    </a:lnTo>
                    <a:lnTo>
                      <a:pt x="4" y="132"/>
                    </a:lnTo>
                    <a:lnTo>
                      <a:pt x="4" y="136"/>
                    </a:lnTo>
                    <a:lnTo>
                      <a:pt x="3" y="138"/>
                    </a:lnTo>
                    <a:lnTo>
                      <a:pt x="3" y="143"/>
                    </a:lnTo>
                    <a:lnTo>
                      <a:pt x="1" y="146"/>
                    </a:lnTo>
                    <a:lnTo>
                      <a:pt x="1" y="149"/>
                    </a:lnTo>
                    <a:lnTo>
                      <a:pt x="1" y="152"/>
                    </a:lnTo>
                    <a:lnTo>
                      <a:pt x="1" y="156"/>
                    </a:lnTo>
                    <a:lnTo>
                      <a:pt x="1" y="159"/>
                    </a:lnTo>
                    <a:lnTo>
                      <a:pt x="1" y="162"/>
                    </a:lnTo>
                    <a:lnTo>
                      <a:pt x="0" y="165"/>
                    </a:lnTo>
                    <a:lnTo>
                      <a:pt x="0" y="167"/>
                    </a:lnTo>
                    <a:lnTo>
                      <a:pt x="0" y="170"/>
                    </a:lnTo>
                    <a:lnTo>
                      <a:pt x="0" y="172"/>
                    </a:lnTo>
                    <a:lnTo>
                      <a:pt x="0" y="177"/>
                    </a:lnTo>
                    <a:lnTo>
                      <a:pt x="0" y="180"/>
                    </a:lnTo>
                    <a:lnTo>
                      <a:pt x="0" y="183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0" y="18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6"/>
                    </a:lnTo>
                    <a:lnTo>
                      <a:pt x="39" y="223"/>
                    </a:lnTo>
                    <a:lnTo>
                      <a:pt x="39" y="219"/>
                    </a:lnTo>
                    <a:lnTo>
                      <a:pt x="39" y="216"/>
                    </a:lnTo>
                    <a:lnTo>
                      <a:pt x="39" y="214"/>
                    </a:lnTo>
                    <a:lnTo>
                      <a:pt x="39" y="211"/>
                    </a:lnTo>
                    <a:lnTo>
                      <a:pt x="39" y="208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39" y="197"/>
                    </a:lnTo>
                    <a:lnTo>
                      <a:pt x="40" y="193"/>
                    </a:lnTo>
                    <a:lnTo>
                      <a:pt x="40" y="189"/>
                    </a:lnTo>
                    <a:lnTo>
                      <a:pt x="40" y="184"/>
                    </a:lnTo>
                    <a:lnTo>
                      <a:pt x="40" y="180"/>
                    </a:lnTo>
                    <a:lnTo>
                      <a:pt x="40" y="176"/>
                    </a:lnTo>
                    <a:lnTo>
                      <a:pt x="40" y="173"/>
                    </a:lnTo>
                    <a:lnTo>
                      <a:pt x="40" y="171"/>
                    </a:lnTo>
                    <a:lnTo>
                      <a:pt x="40" y="168"/>
                    </a:lnTo>
                    <a:lnTo>
                      <a:pt x="41" y="166"/>
                    </a:lnTo>
                    <a:lnTo>
                      <a:pt x="41" y="163"/>
                    </a:lnTo>
                    <a:lnTo>
                      <a:pt x="41" y="161"/>
                    </a:lnTo>
                    <a:lnTo>
                      <a:pt x="42" y="159"/>
                    </a:lnTo>
                    <a:lnTo>
                      <a:pt x="42" y="157"/>
                    </a:lnTo>
                    <a:lnTo>
                      <a:pt x="42" y="154"/>
                    </a:lnTo>
                    <a:lnTo>
                      <a:pt x="42" y="151"/>
                    </a:lnTo>
                    <a:lnTo>
                      <a:pt x="42" y="148"/>
                    </a:lnTo>
                    <a:lnTo>
                      <a:pt x="43" y="146"/>
                    </a:lnTo>
                    <a:lnTo>
                      <a:pt x="43" y="143"/>
                    </a:lnTo>
                    <a:lnTo>
                      <a:pt x="43" y="140"/>
                    </a:lnTo>
                    <a:lnTo>
                      <a:pt x="44" y="138"/>
                    </a:lnTo>
                    <a:lnTo>
                      <a:pt x="44" y="136"/>
                    </a:lnTo>
                    <a:lnTo>
                      <a:pt x="44" y="133"/>
                    </a:lnTo>
                    <a:lnTo>
                      <a:pt x="45" y="130"/>
                    </a:lnTo>
                    <a:lnTo>
                      <a:pt x="45" y="127"/>
                    </a:lnTo>
                    <a:lnTo>
                      <a:pt x="47" y="125"/>
                    </a:lnTo>
                    <a:lnTo>
                      <a:pt x="47" y="122"/>
                    </a:lnTo>
                    <a:lnTo>
                      <a:pt x="48" y="119"/>
                    </a:lnTo>
                    <a:lnTo>
                      <a:pt x="48" y="117"/>
                    </a:lnTo>
                    <a:lnTo>
                      <a:pt x="49" y="115"/>
                    </a:lnTo>
                    <a:lnTo>
                      <a:pt x="49" y="112"/>
                    </a:lnTo>
                    <a:lnTo>
                      <a:pt x="50" y="109"/>
                    </a:lnTo>
                    <a:lnTo>
                      <a:pt x="50" y="106"/>
                    </a:lnTo>
                    <a:lnTo>
                      <a:pt x="51" y="104"/>
                    </a:lnTo>
                    <a:lnTo>
                      <a:pt x="51" y="102"/>
                    </a:lnTo>
                    <a:lnTo>
                      <a:pt x="52" y="98"/>
                    </a:lnTo>
                    <a:lnTo>
                      <a:pt x="52" y="96"/>
                    </a:lnTo>
                    <a:lnTo>
                      <a:pt x="53" y="93"/>
                    </a:lnTo>
                    <a:lnTo>
                      <a:pt x="53" y="91"/>
                    </a:lnTo>
                    <a:lnTo>
                      <a:pt x="54" y="87"/>
                    </a:lnTo>
                    <a:lnTo>
                      <a:pt x="55" y="85"/>
                    </a:lnTo>
                    <a:lnTo>
                      <a:pt x="55" y="83"/>
                    </a:lnTo>
                    <a:lnTo>
                      <a:pt x="56" y="80"/>
                    </a:lnTo>
                    <a:lnTo>
                      <a:pt x="58" y="78"/>
                    </a:lnTo>
                    <a:lnTo>
                      <a:pt x="58" y="74"/>
                    </a:lnTo>
                    <a:lnTo>
                      <a:pt x="59" y="72"/>
                    </a:lnTo>
                    <a:lnTo>
                      <a:pt x="59" y="70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1" y="62"/>
                    </a:lnTo>
                    <a:lnTo>
                      <a:pt x="62" y="58"/>
                    </a:lnTo>
                    <a:lnTo>
                      <a:pt x="64" y="53"/>
                    </a:lnTo>
                    <a:lnTo>
                      <a:pt x="65" y="49"/>
                    </a:lnTo>
                    <a:lnTo>
                      <a:pt x="67" y="45"/>
                    </a:lnTo>
                    <a:lnTo>
                      <a:pt x="68" y="40"/>
                    </a:lnTo>
                    <a:lnTo>
                      <a:pt x="70" y="36"/>
                    </a:lnTo>
                    <a:lnTo>
                      <a:pt x="71" y="32"/>
                    </a:lnTo>
                    <a:lnTo>
                      <a:pt x="72" y="28"/>
                    </a:lnTo>
                    <a:lnTo>
                      <a:pt x="74" y="25"/>
                    </a:lnTo>
                    <a:lnTo>
                      <a:pt x="75" y="21"/>
                    </a:lnTo>
                    <a:lnTo>
                      <a:pt x="76" y="18"/>
                    </a:lnTo>
                    <a:lnTo>
                      <a:pt x="76" y="15"/>
                    </a:lnTo>
                    <a:lnTo>
                      <a:pt x="77" y="13"/>
                    </a:lnTo>
                    <a:lnTo>
                      <a:pt x="78" y="10"/>
                    </a:lnTo>
                    <a:lnTo>
                      <a:pt x="81" y="6"/>
                    </a:lnTo>
                    <a:lnTo>
                      <a:pt x="82" y="3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auto">
              <a:xfrm>
                <a:off x="4362451" y="974726"/>
                <a:ext cx="34925" cy="58738"/>
              </a:xfrm>
              <a:custGeom>
                <a:avLst/>
                <a:gdLst>
                  <a:gd name="T0" fmla="*/ 0 w 87"/>
                  <a:gd name="T1" fmla="*/ 87 h 148"/>
                  <a:gd name="T2" fmla="*/ 42 w 87"/>
                  <a:gd name="T3" fmla="*/ 63 h 148"/>
                  <a:gd name="T4" fmla="*/ 44 w 87"/>
                  <a:gd name="T5" fmla="*/ 65 h 148"/>
                  <a:gd name="T6" fmla="*/ 49 w 87"/>
                  <a:gd name="T7" fmla="*/ 72 h 148"/>
                  <a:gd name="T8" fmla="*/ 51 w 87"/>
                  <a:gd name="T9" fmla="*/ 81 h 148"/>
                  <a:gd name="T10" fmla="*/ 51 w 87"/>
                  <a:gd name="T11" fmla="*/ 86 h 148"/>
                  <a:gd name="T12" fmla="*/ 51 w 87"/>
                  <a:gd name="T13" fmla="*/ 92 h 148"/>
                  <a:gd name="T14" fmla="*/ 48 w 87"/>
                  <a:gd name="T15" fmla="*/ 96 h 148"/>
                  <a:gd name="T16" fmla="*/ 44 w 87"/>
                  <a:gd name="T17" fmla="*/ 100 h 148"/>
                  <a:gd name="T18" fmla="*/ 40 w 87"/>
                  <a:gd name="T19" fmla="*/ 106 h 148"/>
                  <a:gd name="T20" fmla="*/ 36 w 87"/>
                  <a:gd name="T21" fmla="*/ 110 h 148"/>
                  <a:gd name="T22" fmla="*/ 28 w 87"/>
                  <a:gd name="T23" fmla="*/ 116 h 148"/>
                  <a:gd name="T24" fmla="*/ 25 w 87"/>
                  <a:gd name="T25" fmla="*/ 119 h 148"/>
                  <a:gd name="T26" fmla="*/ 28 w 87"/>
                  <a:gd name="T27" fmla="*/ 147 h 148"/>
                  <a:gd name="T28" fmla="*/ 33 w 87"/>
                  <a:gd name="T29" fmla="*/ 143 h 148"/>
                  <a:gd name="T30" fmla="*/ 39 w 87"/>
                  <a:gd name="T31" fmla="*/ 140 h 148"/>
                  <a:gd name="T32" fmla="*/ 44 w 87"/>
                  <a:gd name="T33" fmla="*/ 136 h 148"/>
                  <a:gd name="T34" fmla="*/ 52 w 87"/>
                  <a:gd name="T35" fmla="*/ 130 h 148"/>
                  <a:gd name="T36" fmla="*/ 59 w 87"/>
                  <a:gd name="T37" fmla="*/ 125 h 148"/>
                  <a:gd name="T38" fmla="*/ 65 w 87"/>
                  <a:gd name="T39" fmla="*/ 118 h 148"/>
                  <a:gd name="T40" fmla="*/ 71 w 87"/>
                  <a:gd name="T41" fmla="*/ 110 h 148"/>
                  <a:gd name="T42" fmla="*/ 75 w 87"/>
                  <a:gd name="T43" fmla="*/ 103 h 148"/>
                  <a:gd name="T44" fmla="*/ 80 w 87"/>
                  <a:gd name="T45" fmla="*/ 94 h 148"/>
                  <a:gd name="T46" fmla="*/ 82 w 87"/>
                  <a:gd name="T47" fmla="*/ 86 h 148"/>
                  <a:gd name="T48" fmla="*/ 84 w 87"/>
                  <a:gd name="T49" fmla="*/ 79 h 148"/>
                  <a:gd name="T50" fmla="*/ 85 w 87"/>
                  <a:gd name="T51" fmla="*/ 74 h 148"/>
                  <a:gd name="T52" fmla="*/ 86 w 87"/>
                  <a:gd name="T53" fmla="*/ 68 h 148"/>
                  <a:gd name="T54" fmla="*/ 86 w 87"/>
                  <a:gd name="T55" fmla="*/ 66 h 148"/>
                  <a:gd name="T56" fmla="*/ 85 w 87"/>
                  <a:gd name="T57" fmla="*/ 62 h 148"/>
                  <a:gd name="T58" fmla="*/ 82 w 87"/>
                  <a:gd name="T59" fmla="*/ 55 h 148"/>
                  <a:gd name="T60" fmla="*/ 80 w 87"/>
                  <a:gd name="T61" fmla="*/ 51 h 148"/>
                  <a:gd name="T62" fmla="*/ 75 w 87"/>
                  <a:gd name="T63" fmla="*/ 45 h 148"/>
                  <a:gd name="T64" fmla="*/ 71 w 87"/>
                  <a:gd name="T65" fmla="*/ 40 h 148"/>
                  <a:gd name="T66" fmla="*/ 65 w 87"/>
                  <a:gd name="T67" fmla="*/ 33 h 148"/>
                  <a:gd name="T68" fmla="*/ 59 w 87"/>
                  <a:gd name="T69" fmla="*/ 27 h 148"/>
                  <a:gd name="T70" fmla="*/ 52 w 87"/>
                  <a:gd name="T71" fmla="*/ 20 h 148"/>
                  <a:gd name="T72" fmla="*/ 44 w 87"/>
                  <a:gd name="T73" fmla="*/ 14 h 148"/>
                  <a:gd name="T74" fmla="*/ 38 w 87"/>
                  <a:gd name="T75" fmla="*/ 9 h 148"/>
                  <a:gd name="T76" fmla="*/ 32 w 87"/>
                  <a:gd name="T77" fmla="*/ 4 h 148"/>
                  <a:gd name="T78" fmla="*/ 27 w 87"/>
                  <a:gd name="T79" fmla="*/ 1 h 148"/>
                  <a:gd name="T80" fmla="*/ 18 w 87"/>
                  <a:gd name="T81" fmla="*/ 30 h 148"/>
                  <a:gd name="T82" fmla="*/ 21 w 87"/>
                  <a:gd name="T83" fmla="*/ 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7" h="148">
                    <a:moveTo>
                      <a:pt x="21" y="47"/>
                    </a:moveTo>
                    <a:lnTo>
                      <a:pt x="0" y="87"/>
                    </a:lnTo>
                    <a:lnTo>
                      <a:pt x="11" y="94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4" y="65"/>
                    </a:lnTo>
                    <a:lnTo>
                      <a:pt x="47" y="67"/>
                    </a:lnTo>
                    <a:lnTo>
                      <a:pt x="49" y="72"/>
                    </a:lnTo>
                    <a:lnTo>
                      <a:pt x="50" y="75"/>
                    </a:lnTo>
                    <a:lnTo>
                      <a:pt x="51" y="81"/>
                    </a:lnTo>
                    <a:lnTo>
                      <a:pt x="51" y="83"/>
                    </a:lnTo>
                    <a:lnTo>
                      <a:pt x="51" y="86"/>
                    </a:lnTo>
                    <a:lnTo>
                      <a:pt x="51" y="88"/>
                    </a:lnTo>
                    <a:lnTo>
                      <a:pt x="51" y="92"/>
                    </a:lnTo>
                    <a:lnTo>
                      <a:pt x="50" y="94"/>
                    </a:lnTo>
                    <a:lnTo>
                      <a:pt x="48" y="96"/>
                    </a:lnTo>
                    <a:lnTo>
                      <a:pt x="47" y="98"/>
                    </a:lnTo>
                    <a:lnTo>
                      <a:pt x="44" y="100"/>
                    </a:lnTo>
                    <a:lnTo>
                      <a:pt x="42" y="103"/>
                    </a:lnTo>
                    <a:lnTo>
                      <a:pt x="40" y="106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1" y="114"/>
                    </a:lnTo>
                    <a:lnTo>
                      <a:pt x="28" y="116"/>
                    </a:lnTo>
                    <a:lnTo>
                      <a:pt x="26" y="118"/>
                    </a:lnTo>
                    <a:lnTo>
                      <a:pt x="25" y="119"/>
                    </a:lnTo>
                    <a:lnTo>
                      <a:pt x="27" y="148"/>
                    </a:lnTo>
                    <a:lnTo>
                      <a:pt x="28" y="147"/>
                    </a:lnTo>
                    <a:lnTo>
                      <a:pt x="31" y="144"/>
                    </a:lnTo>
                    <a:lnTo>
                      <a:pt x="33" y="143"/>
                    </a:lnTo>
                    <a:lnTo>
                      <a:pt x="36" y="141"/>
                    </a:lnTo>
                    <a:lnTo>
                      <a:pt x="39" y="140"/>
                    </a:lnTo>
                    <a:lnTo>
                      <a:pt x="42" y="138"/>
                    </a:lnTo>
                    <a:lnTo>
                      <a:pt x="44" y="136"/>
                    </a:lnTo>
                    <a:lnTo>
                      <a:pt x="48" y="133"/>
                    </a:lnTo>
                    <a:lnTo>
                      <a:pt x="52" y="130"/>
                    </a:lnTo>
                    <a:lnTo>
                      <a:pt x="55" y="128"/>
                    </a:lnTo>
                    <a:lnTo>
                      <a:pt x="59" y="125"/>
                    </a:lnTo>
                    <a:lnTo>
                      <a:pt x="62" y="121"/>
                    </a:lnTo>
                    <a:lnTo>
                      <a:pt x="65" y="118"/>
                    </a:lnTo>
                    <a:lnTo>
                      <a:pt x="69" y="115"/>
                    </a:lnTo>
                    <a:lnTo>
                      <a:pt x="71" y="110"/>
                    </a:lnTo>
                    <a:lnTo>
                      <a:pt x="73" y="106"/>
                    </a:lnTo>
                    <a:lnTo>
                      <a:pt x="75" y="103"/>
                    </a:lnTo>
                    <a:lnTo>
                      <a:pt x="77" y="98"/>
                    </a:lnTo>
                    <a:lnTo>
                      <a:pt x="80" y="94"/>
                    </a:lnTo>
                    <a:lnTo>
                      <a:pt x="81" y="90"/>
                    </a:lnTo>
                    <a:lnTo>
                      <a:pt x="82" y="86"/>
                    </a:lnTo>
                    <a:lnTo>
                      <a:pt x="84" y="83"/>
                    </a:lnTo>
                    <a:lnTo>
                      <a:pt x="84" y="79"/>
                    </a:lnTo>
                    <a:lnTo>
                      <a:pt x="85" y="77"/>
                    </a:lnTo>
                    <a:lnTo>
                      <a:pt x="85" y="74"/>
                    </a:lnTo>
                    <a:lnTo>
                      <a:pt x="86" y="72"/>
                    </a:lnTo>
                    <a:lnTo>
                      <a:pt x="86" y="68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6" y="65"/>
                    </a:lnTo>
                    <a:lnTo>
                      <a:pt x="85" y="62"/>
                    </a:lnTo>
                    <a:lnTo>
                      <a:pt x="84" y="58"/>
                    </a:lnTo>
                    <a:lnTo>
                      <a:pt x="82" y="55"/>
                    </a:lnTo>
                    <a:lnTo>
                      <a:pt x="81" y="53"/>
                    </a:lnTo>
                    <a:lnTo>
                      <a:pt x="80" y="51"/>
                    </a:lnTo>
                    <a:lnTo>
                      <a:pt x="77" y="47"/>
                    </a:lnTo>
                    <a:lnTo>
                      <a:pt x="75" y="45"/>
                    </a:lnTo>
                    <a:lnTo>
                      <a:pt x="73" y="42"/>
                    </a:lnTo>
                    <a:lnTo>
                      <a:pt x="71" y="40"/>
                    </a:lnTo>
                    <a:lnTo>
                      <a:pt x="69" y="36"/>
                    </a:lnTo>
                    <a:lnTo>
                      <a:pt x="65" y="33"/>
                    </a:lnTo>
                    <a:lnTo>
                      <a:pt x="62" y="30"/>
                    </a:lnTo>
                    <a:lnTo>
                      <a:pt x="59" y="27"/>
                    </a:lnTo>
                    <a:lnTo>
                      <a:pt x="55" y="23"/>
                    </a:lnTo>
                    <a:lnTo>
                      <a:pt x="52" y="20"/>
                    </a:lnTo>
                    <a:lnTo>
                      <a:pt x="48" y="17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6" y="7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18" y="30"/>
                    </a:lnTo>
                    <a:lnTo>
                      <a:pt x="21" y="47"/>
                    </a:lnTo>
                    <a:lnTo>
                      <a:pt x="21" y="47"/>
                    </a:lnTo>
                    <a:close/>
                  </a:path>
                </a:pathLst>
              </a:custGeom>
              <a:solidFill>
                <a:srgbClr val="786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auto">
              <a:xfrm>
                <a:off x="4306888" y="949326"/>
                <a:ext cx="61913" cy="26988"/>
              </a:xfrm>
              <a:custGeom>
                <a:avLst/>
                <a:gdLst>
                  <a:gd name="T0" fmla="*/ 65 w 156"/>
                  <a:gd name="T1" fmla="*/ 66 h 68"/>
                  <a:gd name="T2" fmla="*/ 67 w 156"/>
                  <a:gd name="T3" fmla="*/ 61 h 68"/>
                  <a:gd name="T4" fmla="*/ 72 w 156"/>
                  <a:gd name="T5" fmla="*/ 54 h 68"/>
                  <a:gd name="T6" fmla="*/ 77 w 156"/>
                  <a:gd name="T7" fmla="*/ 50 h 68"/>
                  <a:gd name="T8" fmla="*/ 83 w 156"/>
                  <a:gd name="T9" fmla="*/ 46 h 68"/>
                  <a:gd name="T10" fmla="*/ 90 w 156"/>
                  <a:gd name="T11" fmla="*/ 43 h 68"/>
                  <a:gd name="T12" fmla="*/ 99 w 156"/>
                  <a:gd name="T13" fmla="*/ 42 h 68"/>
                  <a:gd name="T14" fmla="*/ 105 w 156"/>
                  <a:gd name="T15" fmla="*/ 42 h 68"/>
                  <a:gd name="T16" fmla="*/ 111 w 156"/>
                  <a:gd name="T17" fmla="*/ 42 h 68"/>
                  <a:gd name="T18" fmla="*/ 116 w 156"/>
                  <a:gd name="T19" fmla="*/ 43 h 68"/>
                  <a:gd name="T20" fmla="*/ 122 w 156"/>
                  <a:gd name="T21" fmla="*/ 43 h 68"/>
                  <a:gd name="T22" fmla="*/ 126 w 156"/>
                  <a:gd name="T23" fmla="*/ 43 h 68"/>
                  <a:gd name="T24" fmla="*/ 131 w 156"/>
                  <a:gd name="T25" fmla="*/ 44 h 68"/>
                  <a:gd name="T26" fmla="*/ 137 w 156"/>
                  <a:gd name="T27" fmla="*/ 45 h 68"/>
                  <a:gd name="T28" fmla="*/ 146 w 156"/>
                  <a:gd name="T29" fmla="*/ 48 h 68"/>
                  <a:gd name="T30" fmla="*/ 151 w 156"/>
                  <a:gd name="T31" fmla="*/ 49 h 68"/>
                  <a:gd name="T32" fmla="*/ 155 w 156"/>
                  <a:gd name="T33" fmla="*/ 50 h 68"/>
                  <a:gd name="T34" fmla="*/ 155 w 156"/>
                  <a:gd name="T35" fmla="*/ 50 h 68"/>
                  <a:gd name="T36" fmla="*/ 151 w 156"/>
                  <a:gd name="T37" fmla="*/ 48 h 68"/>
                  <a:gd name="T38" fmla="*/ 144 w 156"/>
                  <a:gd name="T39" fmla="*/ 43 h 68"/>
                  <a:gd name="T40" fmla="*/ 137 w 156"/>
                  <a:gd name="T41" fmla="*/ 39 h 68"/>
                  <a:gd name="T42" fmla="*/ 132 w 156"/>
                  <a:gd name="T43" fmla="*/ 35 h 68"/>
                  <a:gd name="T44" fmla="*/ 126 w 156"/>
                  <a:gd name="T45" fmla="*/ 32 h 68"/>
                  <a:gd name="T46" fmla="*/ 121 w 156"/>
                  <a:gd name="T47" fmla="*/ 29 h 68"/>
                  <a:gd name="T48" fmla="*/ 114 w 156"/>
                  <a:gd name="T49" fmla="*/ 26 h 68"/>
                  <a:gd name="T50" fmla="*/ 109 w 156"/>
                  <a:gd name="T51" fmla="*/ 22 h 68"/>
                  <a:gd name="T52" fmla="*/ 102 w 156"/>
                  <a:gd name="T53" fmla="*/ 19 h 68"/>
                  <a:gd name="T54" fmla="*/ 95 w 156"/>
                  <a:gd name="T55" fmla="*/ 16 h 68"/>
                  <a:gd name="T56" fmla="*/ 89 w 156"/>
                  <a:gd name="T57" fmla="*/ 13 h 68"/>
                  <a:gd name="T58" fmla="*/ 82 w 156"/>
                  <a:gd name="T59" fmla="*/ 11 h 68"/>
                  <a:gd name="T60" fmla="*/ 77 w 156"/>
                  <a:gd name="T61" fmla="*/ 9 h 68"/>
                  <a:gd name="T62" fmla="*/ 70 w 156"/>
                  <a:gd name="T63" fmla="*/ 7 h 68"/>
                  <a:gd name="T64" fmla="*/ 65 w 156"/>
                  <a:gd name="T65" fmla="*/ 6 h 68"/>
                  <a:gd name="T66" fmla="*/ 60 w 156"/>
                  <a:gd name="T67" fmla="*/ 4 h 68"/>
                  <a:gd name="T68" fmla="*/ 54 w 156"/>
                  <a:gd name="T69" fmla="*/ 2 h 68"/>
                  <a:gd name="T70" fmla="*/ 46 w 156"/>
                  <a:gd name="T71" fmla="*/ 1 h 68"/>
                  <a:gd name="T72" fmla="*/ 39 w 156"/>
                  <a:gd name="T73" fmla="*/ 0 h 68"/>
                  <a:gd name="T74" fmla="*/ 33 w 156"/>
                  <a:gd name="T75" fmla="*/ 0 h 68"/>
                  <a:gd name="T76" fmla="*/ 28 w 156"/>
                  <a:gd name="T77" fmla="*/ 0 h 68"/>
                  <a:gd name="T78" fmla="*/ 23 w 156"/>
                  <a:gd name="T79" fmla="*/ 0 h 68"/>
                  <a:gd name="T80" fmla="*/ 16 w 156"/>
                  <a:gd name="T81" fmla="*/ 1 h 68"/>
                  <a:gd name="T82" fmla="*/ 9 w 156"/>
                  <a:gd name="T83" fmla="*/ 4 h 68"/>
                  <a:gd name="T84" fmla="*/ 3 w 156"/>
                  <a:gd name="T85" fmla="*/ 6 h 68"/>
                  <a:gd name="T86" fmla="*/ 0 w 156"/>
                  <a:gd name="T87" fmla="*/ 8 h 68"/>
                  <a:gd name="T88" fmla="*/ 0 w 156"/>
                  <a:gd name="T89" fmla="*/ 10 h 68"/>
                  <a:gd name="T90" fmla="*/ 1 w 156"/>
                  <a:gd name="T91" fmla="*/ 16 h 68"/>
                  <a:gd name="T92" fmla="*/ 4 w 156"/>
                  <a:gd name="T93" fmla="*/ 21 h 68"/>
                  <a:gd name="T94" fmla="*/ 9 w 156"/>
                  <a:gd name="T95" fmla="*/ 27 h 68"/>
                  <a:gd name="T96" fmla="*/ 14 w 156"/>
                  <a:gd name="T97" fmla="*/ 31 h 68"/>
                  <a:gd name="T98" fmla="*/ 22 w 156"/>
                  <a:gd name="T99" fmla="*/ 38 h 68"/>
                  <a:gd name="T100" fmla="*/ 31 w 156"/>
                  <a:gd name="T101" fmla="*/ 44 h 68"/>
                  <a:gd name="T102" fmla="*/ 39 w 156"/>
                  <a:gd name="T103" fmla="*/ 51 h 68"/>
                  <a:gd name="T104" fmla="*/ 47 w 156"/>
                  <a:gd name="T105" fmla="*/ 56 h 68"/>
                  <a:gd name="T106" fmla="*/ 55 w 156"/>
                  <a:gd name="T107" fmla="*/ 61 h 68"/>
                  <a:gd name="T108" fmla="*/ 60 w 156"/>
                  <a:gd name="T109" fmla="*/ 65 h 68"/>
                  <a:gd name="T110" fmla="*/ 63 w 156"/>
                  <a:gd name="T111" fmla="*/ 67 h 68"/>
                  <a:gd name="T112" fmla="*/ 65 w 156"/>
                  <a:gd name="T113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6" h="68">
                    <a:moveTo>
                      <a:pt x="65" y="68"/>
                    </a:moveTo>
                    <a:lnTo>
                      <a:pt x="65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71" y="57"/>
                    </a:lnTo>
                    <a:lnTo>
                      <a:pt x="72" y="54"/>
                    </a:lnTo>
                    <a:lnTo>
                      <a:pt x="74" y="52"/>
                    </a:lnTo>
                    <a:lnTo>
                      <a:pt x="77" y="50"/>
                    </a:lnTo>
                    <a:lnTo>
                      <a:pt x="80" y="49"/>
                    </a:lnTo>
                    <a:lnTo>
                      <a:pt x="83" y="46"/>
                    </a:lnTo>
                    <a:lnTo>
                      <a:pt x="87" y="45"/>
                    </a:lnTo>
                    <a:lnTo>
                      <a:pt x="90" y="43"/>
                    </a:lnTo>
                    <a:lnTo>
                      <a:pt x="94" y="43"/>
                    </a:lnTo>
                    <a:lnTo>
                      <a:pt x="99" y="42"/>
                    </a:lnTo>
                    <a:lnTo>
                      <a:pt x="103" y="42"/>
                    </a:lnTo>
                    <a:lnTo>
                      <a:pt x="105" y="42"/>
                    </a:lnTo>
                    <a:lnTo>
                      <a:pt x="109" y="42"/>
                    </a:lnTo>
                    <a:lnTo>
                      <a:pt x="111" y="42"/>
                    </a:lnTo>
                    <a:lnTo>
                      <a:pt x="114" y="43"/>
                    </a:lnTo>
                    <a:lnTo>
                      <a:pt x="116" y="43"/>
                    </a:lnTo>
                    <a:lnTo>
                      <a:pt x="118" y="43"/>
                    </a:lnTo>
                    <a:lnTo>
                      <a:pt x="122" y="43"/>
                    </a:lnTo>
                    <a:lnTo>
                      <a:pt x="124" y="43"/>
                    </a:lnTo>
                    <a:lnTo>
                      <a:pt x="126" y="43"/>
                    </a:lnTo>
                    <a:lnTo>
                      <a:pt x="128" y="44"/>
                    </a:lnTo>
                    <a:lnTo>
                      <a:pt x="131" y="44"/>
                    </a:lnTo>
                    <a:lnTo>
                      <a:pt x="134" y="45"/>
                    </a:lnTo>
                    <a:lnTo>
                      <a:pt x="137" y="45"/>
                    </a:lnTo>
                    <a:lnTo>
                      <a:pt x="142" y="46"/>
                    </a:lnTo>
                    <a:lnTo>
                      <a:pt x="146" y="48"/>
                    </a:lnTo>
                    <a:lnTo>
                      <a:pt x="149" y="49"/>
                    </a:lnTo>
                    <a:lnTo>
                      <a:pt x="151" y="49"/>
                    </a:lnTo>
                    <a:lnTo>
                      <a:pt x="154" y="50"/>
                    </a:lnTo>
                    <a:lnTo>
                      <a:pt x="155" y="50"/>
                    </a:lnTo>
                    <a:lnTo>
                      <a:pt x="156" y="50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151" y="48"/>
                    </a:lnTo>
                    <a:lnTo>
                      <a:pt x="148" y="45"/>
                    </a:lnTo>
                    <a:lnTo>
                      <a:pt x="144" y="43"/>
                    </a:lnTo>
                    <a:lnTo>
                      <a:pt x="140" y="41"/>
                    </a:lnTo>
                    <a:lnTo>
                      <a:pt x="137" y="39"/>
                    </a:lnTo>
                    <a:lnTo>
                      <a:pt x="135" y="38"/>
                    </a:lnTo>
                    <a:lnTo>
                      <a:pt x="132" y="35"/>
                    </a:lnTo>
                    <a:lnTo>
                      <a:pt x="129" y="34"/>
                    </a:lnTo>
                    <a:lnTo>
                      <a:pt x="126" y="32"/>
                    </a:lnTo>
                    <a:lnTo>
                      <a:pt x="124" y="31"/>
                    </a:lnTo>
                    <a:lnTo>
                      <a:pt x="121" y="29"/>
                    </a:lnTo>
                    <a:lnTo>
                      <a:pt x="117" y="28"/>
                    </a:lnTo>
                    <a:lnTo>
                      <a:pt x="114" y="26"/>
                    </a:lnTo>
                    <a:lnTo>
                      <a:pt x="112" y="24"/>
                    </a:lnTo>
                    <a:lnTo>
                      <a:pt x="109" y="22"/>
                    </a:lnTo>
                    <a:lnTo>
                      <a:pt x="105" y="21"/>
                    </a:lnTo>
                    <a:lnTo>
                      <a:pt x="102" y="19"/>
                    </a:lnTo>
                    <a:lnTo>
                      <a:pt x="99" y="18"/>
                    </a:lnTo>
                    <a:lnTo>
                      <a:pt x="95" y="16"/>
                    </a:lnTo>
                    <a:lnTo>
                      <a:pt x="92" y="15"/>
                    </a:lnTo>
                    <a:lnTo>
                      <a:pt x="89" y="13"/>
                    </a:lnTo>
                    <a:lnTo>
                      <a:pt x="85" y="12"/>
                    </a:lnTo>
                    <a:lnTo>
                      <a:pt x="82" y="11"/>
                    </a:lnTo>
                    <a:lnTo>
                      <a:pt x="80" y="10"/>
                    </a:lnTo>
                    <a:lnTo>
                      <a:pt x="77" y="9"/>
                    </a:lnTo>
                    <a:lnTo>
                      <a:pt x="73" y="8"/>
                    </a:lnTo>
                    <a:lnTo>
                      <a:pt x="70" y="7"/>
                    </a:lnTo>
                    <a:lnTo>
                      <a:pt x="68" y="6"/>
                    </a:lnTo>
                    <a:lnTo>
                      <a:pt x="65" y="6"/>
                    </a:lnTo>
                    <a:lnTo>
                      <a:pt x="62" y="5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4" y="2"/>
                    </a:lnTo>
                    <a:lnTo>
                      <a:pt x="49" y="1"/>
                    </a:lnTo>
                    <a:lnTo>
                      <a:pt x="46" y="1"/>
                    </a:lnTo>
                    <a:lnTo>
                      <a:pt x="43" y="1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3" y="1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6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4" y="31"/>
                    </a:lnTo>
                    <a:lnTo>
                      <a:pt x="18" y="34"/>
                    </a:lnTo>
                    <a:lnTo>
                      <a:pt x="22" y="38"/>
                    </a:lnTo>
                    <a:lnTo>
                      <a:pt x="26" y="41"/>
                    </a:lnTo>
                    <a:lnTo>
                      <a:pt x="31" y="44"/>
                    </a:lnTo>
                    <a:lnTo>
                      <a:pt x="35" y="48"/>
                    </a:lnTo>
                    <a:lnTo>
                      <a:pt x="39" y="51"/>
                    </a:lnTo>
                    <a:lnTo>
                      <a:pt x="44" y="54"/>
                    </a:lnTo>
                    <a:lnTo>
                      <a:pt x="47" y="56"/>
                    </a:lnTo>
                    <a:lnTo>
                      <a:pt x="51" y="59"/>
                    </a:lnTo>
                    <a:lnTo>
                      <a:pt x="55" y="61"/>
                    </a:lnTo>
                    <a:lnTo>
                      <a:pt x="58" y="63"/>
                    </a:lnTo>
                    <a:lnTo>
                      <a:pt x="60" y="65"/>
                    </a:lnTo>
                    <a:lnTo>
                      <a:pt x="62" y="66"/>
                    </a:lnTo>
                    <a:lnTo>
                      <a:pt x="63" y="67"/>
                    </a:lnTo>
                    <a:lnTo>
                      <a:pt x="65" y="68"/>
                    </a:lnTo>
                    <a:lnTo>
                      <a:pt x="65" y="68"/>
                    </a:lnTo>
                    <a:close/>
                  </a:path>
                </a:pathLst>
              </a:custGeom>
              <a:solidFill>
                <a:srgbClr val="A6BF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4391026" y="1081088"/>
                <a:ext cx="76200" cy="98425"/>
              </a:xfrm>
              <a:custGeom>
                <a:avLst/>
                <a:gdLst>
                  <a:gd name="T0" fmla="*/ 79 w 192"/>
                  <a:gd name="T1" fmla="*/ 69 h 249"/>
                  <a:gd name="T2" fmla="*/ 122 w 192"/>
                  <a:gd name="T3" fmla="*/ 48 h 249"/>
                  <a:gd name="T4" fmla="*/ 192 w 192"/>
                  <a:gd name="T5" fmla="*/ 26 h 249"/>
                  <a:gd name="T6" fmla="*/ 191 w 192"/>
                  <a:gd name="T7" fmla="*/ 28 h 249"/>
                  <a:gd name="T8" fmla="*/ 187 w 192"/>
                  <a:gd name="T9" fmla="*/ 30 h 249"/>
                  <a:gd name="T10" fmla="*/ 180 w 192"/>
                  <a:gd name="T11" fmla="*/ 33 h 249"/>
                  <a:gd name="T12" fmla="*/ 173 w 192"/>
                  <a:gd name="T13" fmla="*/ 39 h 249"/>
                  <a:gd name="T14" fmla="*/ 164 w 192"/>
                  <a:gd name="T15" fmla="*/ 44 h 249"/>
                  <a:gd name="T16" fmla="*/ 157 w 192"/>
                  <a:gd name="T17" fmla="*/ 53 h 249"/>
                  <a:gd name="T18" fmla="*/ 153 w 192"/>
                  <a:gd name="T19" fmla="*/ 56 h 249"/>
                  <a:gd name="T20" fmla="*/ 151 w 192"/>
                  <a:gd name="T21" fmla="*/ 62 h 249"/>
                  <a:gd name="T22" fmla="*/ 149 w 192"/>
                  <a:gd name="T23" fmla="*/ 67 h 249"/>
                  <a:gd name="T24" fmla="*/ 146 w 192"/>
                  <a:gd name="T25" fmla="*/ 73 h 249"/>
                  <a:gd name="T26" fmla="*/ 145 w 192"/>
                  <a:gd name="T27" fmla="*/ 78 h 249"/>
                  <a:gd name="T28" fmla="*/ 144 w 192"/>
                  <a:gd name="T29" fmla="*/ 84 h 249"/>
                  <a:gd name="T30" fmla="*/ 144 w 192"/>
                  <a:gd name="T31" fmla="*/ 89 h 249"/>
                  <a:gd name="T32" fmla="*/ 145 w 192"/>
                  <a:gd name="T33" fmla="*/ 96 h 249"/>
                  <a:gd name="T34" fmla="*/ 146 w 192"/>
                  <a:gd name="T35" fmla="*/ 102 h 249"/>
                  <a:gd name="T36" fmla="*/ 147 w 192"/>
                  <a:gd name="T37" fmla="*/ 109 h 249"/>
                  <a:gd name="T38" fmla="*/ 149 w 192"/>
                  <a:gd name="T39" fmla="*/ 116 h 249"/>
                  <a:gd name="T40" fmla="*/ 150 w 192"/>
                  <a:gd name="T41" fmla="*/ 122 h 249"/>
                  <a:gd name="T42" fmla="*/ 151 w 192"/>
                  <a:gd name="T43" fmla="*/ 129 h 249"/>
                  <a:gd name="T44" fmla="*/ 152 w 192"/>
                  <a:gd name="T45" fmla="*/ 135 h 249"/>
                  <a:gd name="T46" fmla="*/ 153 w 192"/>
                  <a:gd name="T47" fmla="*/ 141 h 249"/>
                  <a:gd name="T48" fmla="*/ 154 w 192"/>
                  <a:gd name="T49" fmla="*/ 148 h 249"/>
                  <a:gd name="T50" fmla="*/ 154 w 192"/>
                  <a:gd name="T51" fmla="*/ 154 h 249"/>
                  <a:gd name="T52" fmla="*/ 154 w 192"/>
                  <a:gd name="T53" fmla="*/ 160 h 249"/>
                  <a:gd name="T54" fmla="*/ 154 w 192"/>
                  <a:gd name="T55" fmla="*/ 165 h 249"/>
                  <a:gd name="T56" fmla="*/ 153 w 192"/>
                  <a:gd name="T57" fmla="*/ 170 h 249"/>
                  <a:gd name="T58" fmla="*/ 149 w 192"/>
                  <a:gd name="T59" fmla="*/ 178 h 249"/>
                  <a:gd name="T60" fmla="*/ 143 w 192"/>
                  <a:gd name="T61" fmla="*/ 186 h 249"/>
                  <a:gd name="T62" fmla="*/ 135 w 192"/>
                  <a:gd name="T63" fmla="*/ 193 h 249"/>
                  <a:gd name="T64" fmla="*/ 128 w 192"/>
                  <a:gd name="T65" fmla="*/ 197 h 249"/>
                  <a:gd name="T66" fmla="*/ 119 w 192"/>
                  <a:gd name="T67" fmla="*/ 202 h 249"/>
                  <a:gd name="T68" fmla="*/ 113 w 192"/>
                  <a:gd name="T69" fmla="*/ 205 h 249"/>
                  <a:gd name="T70" fmla="*/ 108 w 192"/>
                  <a:gd name="T71" fmla="*/ 206 h 249"/>
                  <a:gd name="T72" fmla="*/ 107 w 192"/>
                  <a:gd name="T73" fmla="*/ 206 h 249"/>
                  <a:gd name="T74" fmla="*/ 34 w 192"/>
                  <a:gd name="T75" fmla="*/ 178 h 249"/>
                  <a:gd name="T76" fmla="*/ 17 w 192"/>
                  <a:gd name="T77" fmla="*/ 10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2" h="249">
                    <a:moveTo>
                      <a:pt x="17" y="106"/>
                    </a:moveTo>
                    <a:lnTo>
                      <a:pt x="79" y="69"/>
                    </a:lnTo>
                    <a:lnTo>
                      <a:pt x="59" y="162"/>
                    </a:lnTo>
                    <a:lnTo>
                      <a:pt x="122" y="48"/>
                    </a:lnTo>
                    <a:lnTo>
                      <a:pt x="121" y="0"/>
                    </a:lnTo>
                    <a:lnTo>
                      <a:pt x="192" y="26"/>
                    </a:lnTo>
                    <a:lnTo>
                      <a:pt x="192" y="26"/>
                    </a:lnTo>
                    <a:lnTo>
                      <a:pt x="191" y="28"/>
                    </a:lnTo>
                    <a:lnTo>
                      <a:pt x="189" y="28"/>
                    </a:lnTo>
                    <a:lnTo>
                      <a:pt x="187" y="30"/>
                    </a:lnTo>
                    <a:lnTo>
                      <a:pt x="183" y="31"/>
                    </a:lnTo>
                    <a:lnTo>
                      <a:pt x="180" y="33"/>
                    </a:lnTo>
                    <a:lnTo>
                      <a:pt x="176" y="35"/>
                    </a:lnTo>
                    <a:lnTo>
                      <a:pt x="173" y="39"/>
                    </a:lnTo>
                    <a:lnTo>
                      <a:pt x="168" y="41"/>
                    </a:lnTo>
                    <a:lnTo>
                      <a:pt x="164" y="44"/>
                    </a:lnTo>
                    <a:lnTo>
                      <a:pt x="161" y="48"/>
                    </a:lnTo>
                    <a:lnTo>
                      <a:pt x="157" y="53"/>
                    </a:lnTo>
                    <a:lnTo>
                      <a:pt x="155" y="54"/>
                    </a:lnTo>
                    <a:lnTo>
                      <a:pt x="153" y="56"/>
                    </a:lnTo>
                    <a:lnTo>
                      <a:pt x="152" y="59"/>
                    </a:lnTo>
                    <a:lnTo>
                      <a:pt x="151" y="62"/>
                    </a:lnTo>
                    <a:lnTo>
                      <a:pt x="149" y="64"/>
                    </a:lnTo>
                    <a:lnTo>
                      <a:pt x="149" y="67"/>
                    </a:lnTo>
                    <a:lnTo>
                      <a:pt x="147" y="69"/>
                    </a:lnTo>
                    <a:lnTo>
                      <a:pt x="146" y="73"/>
                    </a:lnTo>
                    <a:lnTo>
                      <a:pt x="145" y="75"/>
                    </a:lnTo>
                    <a:lnTo>
                      <a:pt x="145" y="78"/>
                    </a:lnTo>
                    <a:lnTo>
                      <a:pt x="144" y="80"/>
                    </a:lnTo>
                    <a:lnTo>
                      <a:pt x="144" y="84"/>
                    </a:lnTo>
                    <a:lnTo>
                      <a:pt x="144" y="87"/>
                    </a:lnTo>
                    <a:lnTo>
                      <a:pt x="144" y="89"/>
                    </a:lnTo>
                    <a:lnTo>
                      <a:pt x="145" y="93"/>
                    </a:lnTo>
                    <a:lnTo>
                      <a:pt x="145" y="96"/>
                    </a:lnTo>
                    <a:lnTo>
                      <a:pt x="145" y="99"/>
                    </a:lnTo>
                    <a:lnTo>
                      <a:pt x="146" y="102"/>
                    </a:lnTo>
                    <a:lnTo>
                      <a:pt x="146" y="106"/>
                    </a:lnTo>
                    <a:lnTo>
                      <a:pt x="147" y="109"/>
                    </a:lnTo>
                    <a:lnTo>
                      <a:pt x="147" y="112"/>
                    </a:lnTo>
                    <a:lnTo>
                      <a:pt x="149" y="116"/>
                    </a:lnTo>
                    <a:lnTo>
                      <a:pt x="149" y="119"/>
                    </a:lnTo>
                    <a:lnTo>
                      <a:pt x="150" y="122"/>
                    </a:lnTo>
                    <a:lnTo>
                      <a:pt x="151" y="126"/>
                    </a:lnTo>
                    <a:lnTo>
                      <a:pt x="151" y="129"/>
                    </a:lnTo>
                    <a:lnTo>
                      <a:pt x="151" y="131"/>
                    </a:lnTo>
                    <a:lnTo>
                      <a:pt x="152" y="135"/>
                    </a:lnTo>
                    <a:lnTo>
                      <a:pt x="153" y="138"/>
                    </a:lnTo>
                    <a:lnTo>
                      <a:pt x="153" y="141"/>
                    </a:lnTo>
                    <a:lnTo>
                      <a:pt x="153" y="144"/>
                    </a:lnTo>
                    <a:lnTo>
                      <a:pt x="154" y="148"/>
                    </a:lnTo>
                    <a:lnTo>
                      <a:pt x="154" y="151"/>
                    </a:lnTo>
                    <a:lnTo>
                      <a:pt x="154" y="154"/>
                    </a:lnTo>
                    <a:lnTo>
                      <a:pt x="154" y="156"/>
                    </a:lnTo>
                    <a:lnTo>
                      <a:pt x="154" y="160"/>
                    </a:lnTo>
                    <a:lnTo>
                      <a:pt x="154" y="162"/>
                    </a:lnTo>
                    <a:lnTo>
                      <a:pt x="154" y="165"/>
                    </a:lnTo>
                    <a:lnTo>
                      <a:pt x="153" y="167"/>
                    </a:lnTo>
                    <a:lnTo>
                      <a:pt x="153" y="170"/>
                    </a:lnTo>
                    <a:lnTo>
                      <a:pt x="151" y="174"/>
                    </a:lnTo>
                    <a:lnTo>
                      <a:pt x="149" y="178"/>
                    </a:lnTo>
                    <a:lnTo>
                      <a:pt x="145" y="183"/>
                    </a:lnTo>
                    <a:lnTo>
                      <a:pt x="143" y="186"/>
                    </a:lnTo>
                    <a:lnTo>
                      <a:pt x="139" y="189"/>
                    </a:lnTo>
                    <a:lnTo>
                      <a:pt x="135" y="193"/>
                    </a:lnTo>
                    <a:lnTo>
                      <a:pt x="131" y="195"/>
                    </a:lnTo>
                    <a:lnTo>
                      <a:pt x="128" y="197"/>
                    </a:lnTo>
                    <a:lnTo>
                      <a:pt x="123" y="199"/>
                    </a:lnTo>
                    <a:lnTo>
                      <a:pt x="119" y="202"/>
                    </a:lnTo>
                    <a:lnTo>
                      <a:pt x="116" y="203"/>
                    </a:lnTo>
                    <a:lnTo>
                      <a:pt x="113" y="205"/>
                    </a:lnTo>
                    <a:lnTo>
                      <a:pt x="110" y="205"/>
                    </a:lnTo>
                    <a:lnTo>
                      <a:pt x="108" y="206"/>
                    </a:lnTo>
                    <a:lnTo>
                      <a:pt x="107" y="206"/>
                    </a:lnTo>
                    <a:lnTo>
                      <a:pt x="107" y="206"/>
                    </a:lnTo>
                    <a:lnTo>
                      <a:pt x="119" y="249"/>
                    </a:lnTo>
                    <a:lnTo>
                      <a:pt x="34" y="178"/>
                    </a:lnTo>
                    <a:lnTo>
                      <a:pt x="0" y="181"/>
                    </a:lnTo>
                    <a:lnTo>
                      <a:pt x="17" y="106"/>
                    </a:lnTo>
                    <a:lnTo>
                      <a:pt x="17" y="106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4367213" y="1177926"/>
                <a:ext cx="26988" cy="36513"/>
              </a:xfrm>
              <a:custGeom>
                <a:avLst/>
                <a:gdLst>
                  <a:gd name="T0" fmla="*/ 3 w 67"/>
                  <a:gd name="T1" fmla="*/ 0 h 91"/>
                  <a:gd name="T2" fmla="*/ 20 w 67"/>
                  <a:gd name="T3" fmla="*/ 35 h 91"/>
                  <a:gd name="T4" fmla="*/ 67 w 67"/>
                  <a:gd name="T5" fmla="*/ 51 h 91"/>
                  <a:gd name="T6" fmla="*/ 37 w 67"/>
                  <a:gd name="T7" fmla="*/ 91 h 91"/>
                  <a:gd name="T8" fmla="*/ 0 w 67"/>
                  <a:gd name="T9" fmla="*/ 41 h 91"/>
                  <a:gd name="T10" fmla="*/ 3 w 67"/>
                  <a:gd name="T11" fmla="*/ 0 h 91"/>
                  <a:gd name="T12" fmla="*/ 3 w 6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91">
                    <a:moveTo>
                      <a:pt x="3" y="0"/>
                    </a:moveTo>
                    <a:lnTo>
                      <a:pt x="20" y="35"/>
                    </a:lnTo>
                    <a:lnTo>
                      <a:pt x="67" y="51"/>
                    </a:lnTo>
                    <a:lnTo>
                      <a:pt x="37" y="91"/>
                    </a:lnTo>
                    <a:lnTo>
                      <a:pt x="0" y="4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4341813" y="1150938"/>
                <a:ext cx="36513" cy="79375"/>
              </a:xfrm>
              <a:custGeom>
                <a:avLst/>
                <a:gdLst>
                  <a:gd name="T0" fmla="*/ 39 w 92"/>
                  <a:gd name="T1" fmla="*/ 24 h 202"/>
                  <a:gd name="T2" fmla="*/ 39 w 92"/>
                  <a:gd name="T3" fmla="*/ 115 h 202"/>
                  <a:gd name="T4" fmla="*/ 38 w 92"/>
                  <a:gd name="T5" fmla="*/ 195 h 202"/>
                  <a:gd name="T6" fmla="*/ 37 w 92"/>
                  <a:gd name="T7" fmla="*/ 193 h 202"/>
                  <a:gd name="T8" fmla="*/ 34 w 92"/>
                  <a:gd name="T9" fmla="*/ 187 h 202"/>
                  <a:gd name="T10" fmla="*/ 32 w 92"/>
                  <a:gd name="T11" fmla="*/ 183 h 202"/>
                  <a:gd name="T12" fmla="*/ 29 w 92"/>
                  <a:gd name="T13" fmla="*/ 177 h 202"/>
                  <a:gd name="T14" fmla="*/ 26 w 92"/>
                  <a:gd name="T15" fmla="*/ 172 h 202"/>
                  <a:gd name="T16" fmla="*/ 24 w 92"/>
                  <a:gd name="T17" fmla="*/ 165 h 202"/>
                  <a:gd name="T18" fmla="*/ 21 w 92"/>
                  <a:gd name="T19" fmla="*/ 159 h 202"/>
                  <a:gd name="T20" fmla="*/ 18 w 92"/>
                  <a:gd name="T21" fmla="*/ 151 h 202"/>
                  <a:gd name="T22" fmla="*/ 16 w 92"/>
                  <a:gd name="T23" fmla="*/ 143 h 202"/>
                  <a:gd name="T24" fmla="*/ 13 w 92"/>
                  <a:gd name="T25" fmla="*/ 136 h 202"/>
                  <a:gd name="T26" fmla="*/ 11 w 92"/>
                  <a:gd name="T27" fmla="*/ 127 h 202"/>
                  <a:gd name="T28" fmla="*/ 9 w 92"/>
                  <a:gd name="T29" fmla="*/ 118 h 202"/>
                  <a:gd name="T30" fmla="*/ 6 w 92"/>
                  <a:gd name="T31" fmla="*/ 109 h 202"/>
                  <a:gd name="T32" fmla="*/ 5 w 92"/>
                  <a:gd name="T33" fmla="*/ 100 h 202"/>
                  <a:gd name="T34" fmla="*/ 3 w 92"/>
                  <a:gd name="T35" fmla="*/ 95 h 202"/>
                  <a:gd name="T36" fmla="*/ 3 w 92"/>
                  <a:gd name="T37" fmla="*/ 90 h 202"/>
                  <a:gd name="T38" fmla="*/ 2 w 92"/>
                  <a:gd name="T39" fmla="*/ 81 h 202"/>
                  <a:gd name="T40" fmla="*/ 1 w 92"/>
                  <a:gd name="T41" fmla="*/ 72 h 202"/>
                  <a:gd name="T42" fmla="*/ 1 w 92"/>
                  <a:gd name="T43" fmla="*/ 63 h 202"/>
                  <a:gd name="T44" fmla="*/ 0 w 92"/>
                  <a:gd name="T45" fmla="*/ 53 h 202"/>
                  <a:gd name="T46" fmla="*/ 0 w 92"/>
                  <a:gd name="T47" fmla="*/ 45 h 202"/>
                  <a:gd name="T48" fmla="*/ 1 w 92"/>
                  <a:gd name="T49" fmla="*/ 38 h 202"/>
                  <a:gd name="T50" fmla="*/ 1 w 92"/>
                  <a:gd name="T51" fmla="*/ 31 h 202"/>
                  <a:gd name="T52" fmla="*/ 2 w 92"/>
                  <a:gd name="T53" fmla="*/ 23 h 202"/>
                  <a:gd name="T54" fmla="*/ 3 w 92"/>
                  <a:gd name="T55" fmla="*/ 18 h 202"/>
                  <a:gd name="T56" fmla="*/ 3 w 92"/>
                  <a:gd name="T57" fmla="*/ 12 h 202"/>
                  <a:gd name="T58" fmla="*/ 4 w 92"/>
                  <a:gd name="T59" fmla="*/ 8 h 202"/>
                  <a:gd name="T60" fmla="*/ 5 w 92"/>
                  <a:gd name="T61" fmla="*/ 1 h 202"/>
                  <a:gd name="T62" fmla="*/ 5 w 92"/>
                  <a:gd name="T6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202">
                    <a:moveTo>
                      <a:pt x="5" y="0"/>
                    </a:moveTo>
                    <a:lnTo>
                      <a:pt x="39" y="24"/>
                    </a:lnTo>
                    <a:lnTo>
                      <a:pt x="45" y="68"/>
                    </a:lnTo>
                    <a:lnTo>
                      <a:pt x="39" y="115"/>
                    </a:lnTo>
                    <a:lnTo>
                      <a:pt x="92" y="202"/>
                    </a:lnTo>
                    <a:lnTo>
                      <a:pt x="38" y="195"/>
                    </a:lnTo>
                    <a:lnTo>
                      <a:pt x="38" y="194"/>
                    </a:lnTo>
                    <a:lnTo>
                      <a:pt x="37" y="193"/>
                    </a:lnTo>
                    <a:lnTo>
                      <a:pt x="35" y="190"/>
                    </a:lnTo>
                    <a:lnTo>
                      <a:pt x="34" y="187"/>
                    </a:lnTo>
                    <a:lnTo>
                      <a:pt x="33" y="185"/>
                    </a:lnTo>
                    <a:lnTo>
                      <a:pt x="32" y="183"/>
                    </a:lnTo>
                    <a:lnTo>
                      <a:pt x="31" y="180"/>
                    </a:lnTo>
                    <a:lnTo>
                      <a:pt x="29" y="177"/>
                    </a:lnTo>
                    <a:lnTo>
                      <a:pt x="28" y="174"/>
                    </a:lnTo>
                    <a:lnTo>
                      <a:pt x="26" y="172"/>
                    </a:lnTo>
                    <a:lnTo>
                      <a:pt x="25" y="169"/>
                    </a:lnTo>
                    <a:lnTo>
                      <a:pt x="24" y="165"/>
                    </a:lnTo>
                    <a:lnTo>
                      <a:pt x="23" y="162"/>
                    </a:lnTo>
                    <a:lnTo>
                      <a:pt x="21" y="159"/>
                    </a:lnTo>
                    <a:lnTo>
                      <a:pt x="20" y="154"/>
                    </a:lnTo>
                    <a:lnTo>
                      <a:pt x="18" y="151"/>
                    </a:lnTo>
                    <a:lnTo>
                      <a:pt x="17" y="147"/>
                    </a:lnTo>
                    <a:lnTo>
                      <a:pt x="16" y="143"/>
                    </a:lnTo>
                    <a:lnTo>
                      <a:pt x="14" y="139"/>
                    </a:lnTo>
                    <a:lnTo>
                      <a:pt x="13" y="136"/>
                    </a:lnTo>
                    <a:lnTo>
                      <a:pt x="12" y="130"/>
                    </a:lnTo>
                    <a:lnTo>
                      <a:pt x="11" y="127"/>
                    </a:lnTo>
                    <a:lnTo>
                      <a:pt x="10" y="121"/>
                    </a:lnTo>
                    <a:lnTo>
                      <a:pt x="9" y="118"/>
                    </a:lnTo>
                    <a:lnTo>
                      <a:pt x="7" y="112"/>
                    </a:lnTo>
                    <a:lnTo>
                      <a:pt x="6" y="109"/>
                    </a:lnTo>
                    <a:lnTo>
                      <a:pt x="5" y="104"/>
                    </a:lnTo>
                    <a:lnTo>
                      <a:pt x="5" y="100"/>
                    </a:lnTo>
                    <a:lnTo>
                      <a:pt x="4" y="97"/>
                    </a:lnTo>
                    <a:lnTo>
                      <a:pt x="3" y="95"/>
                    </a:lnTo>
                    <a:lnTo>
                      <a:pt x="3" y="93"/>
                    </a:lnTo>
                    <a:lnTo>
                      <a:pt x="3" y="90"/>
                    </a:lnTo>
                    <a:lnTo>
                      <a:pt x="2" y="85"/>
                    </a:lnTo>
                    <a:lnTo>
                      <a:pt x="2" y="81"/>
                    </a:lnTo>
                    <a:lnTo>
                      <a:pt x="1" y="76"/>
                    </a:lnTo>
                    <a:lnTo>
                      <a:pt x="1" y="72"/>
                    </a:lnTo>
                    <a:lnTo>
                      <a:pt x="1" y="66"/>
                    </a:lnTo>
                    <a:lnTo>
                      <a:pt x="1" y="63"/>
                    </a:lnTo>
                    <a:lnTo>
                      <a:pt x="0" y="57"/>
                    </a:lnTo>
                    <a:lnTo>
                      <a:pt x="0" y="53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0" y="41"/>
                    </a:lnTo>
                    <a:lnTo>
                      <a:pt x="1" y="38"/>
                    </a:lnTo>
                    <a:lnTo>
                      <a:pt x="1" y="34"/>
                    </a:lnTo>
                    <a:lnTo>
                      <a:pt x="1" y="31"/>
                    </a:lnTo>
                    <a:lnTo>
                      <a:pt x="1" y="27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5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38"/>
              <p:cNvSpPr>
                <a:spLocks/>
              </p:cNvSpPr>
              <p:nvPr/>
            </p:nvSpPr>
            <p:spPr bwMode="auto">
              <a:xfrm>
                <a:off x="4303713" y="1195388"/>
                <a:ext cx="22225" cy="34925"/>
              </a:xfrm>
              <a:custGeom>
                <a:avLst/>
                <a:gdLst>
                  <a:gd name="T0" fmla="*/ 0 w 57"/>
                  <a:gd name="T1" fmla="*/ 0 h 91"/>
                  <a:gd name="T2" fmla="*/ 42 w 57"/>
                  <a:gd name="T3" fmla="*/ 51 h 91"/>
                  <a:gd name="T4" fmla="*/ 57 w 57"/>
                  <a:gd name="T5" fmla="*/ 91 h 91"/>
                  <a:gd name="T6" fmla="*/ 19 w 57"/>
                  <a:gd name="T7" fmla="*/ 91 h 91"/>
                  <a:gd name="T8" fmla="*/ 4 w 57"/>
                  <a:gd name="T9" fmla="*/ 47 h 91"/>
                  <a:gd name="T10" fmla="*/ 0 w 57"/>
                  <a:gd name="T11" fmla="*/ 0 h 91"/>
                  <a:gd name="T12" fmla="*/ 0 w 5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91">
                    <a:moveTo>
                      <a:pt x="0" y="0"/>
                    </a:moveTo>
                    <a:lnTo>
                      <a:pt x="42" y="51"/>
                    </a:lnTo>
                    <a:lnTo>
                      <a:pt x="57" y="91"/>
                    </a:lnTo>
                    <a:lnTo>
                      <a:pt x="19" y="91"/>
                    </a:lnTo>
                    <a:lnTo>
                      <a:pt x="4" y="4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39"/>
              <p:cNvSpPr>
                <a:spLocks/>
              </p:cNvSpPr>
              <p:nvPr/>
            </p:nvSpPr>
            <p:spPr bwMode="auto">
              <a:xfrm>
                <a:off x="4365626" y="1085851"/>
                <a:ext cx="28575" cy="100013"/>
              </a:xfrm>
              <a:custGeom>
                <a:avLst/>
                <a:gdLst>
                  <a:gd name="T0" fmla="*/ 15 w 73"/>
                  <a:gd name="T1" fmla="*/ 30 h 249"/>
                  <a:gd name="T2" fmla="*/ 34 w 73"/>
                  <a:gd name="T3" fmla="*/ 39 h 249"/>
                  <a:gd name="T4" fmla="*/ 61 w 73"/>
                  <a:gd name="T5" fmla="*/ 0 h 249"/>
                  <a:gd name="T6" fmla="*/ 73 w 73"/>
                  <a:gd name="T7" fmla="*/ 18 h 249"/>
                  <a:gd name="T8" fmla="*/ 61 w 73"/>
                  <a:gd name="T9" fmla="*/ 56 h 249"/>
                  <a:gd name="T10" fmla="*/ 68 w 73"/>
                  <a:gd name="T11" fmla="*/ 101 h 249"/>
                  <a:gd name="T12" fmla="*/ 54 w 73"/>
                  <a:gd name="T13" fmla="*/ 144 h 249"/>
                  <a:gd name="T14" fmla="*/ 65 w 73"/>
                  <a:gd name="T15" fmla="*/ 184 h 249"/>
                  <a:gd name="T16" fmla="*/ 34 w 73"/>
                  <a:gd name="T17" fmla="*/ 249 h 249"/>
                  <a:gd name="T18" fmla="*/ 0 w 73"/>
                  <a:gd name="T19" fmla="*/ 172 h 249"/>
                  <a:gd name="T20" fmla="*/ 24 w 73"/>
                  <a:gd name="T21" fmla="*/ 132 h 249"/>
                  <a:gd name="T22" fmla="*/ 8 w 73"/>
                  <a:gd name="T23" fmla="*/ 97 h 249"/>
                  <a:gd name="T24" fmla="*/ 26 w 73"/>
                  <a:gd name="T25" fmla="*/ 66 h 249"/>
                  <a:gd name="T26" fmla="*/ 15 w 73"/>
                  <a:gd name="T27" fmla="*/ 30 h 249"/>
                  <a:gd name="T28" fmla="*/ 15 w 73"/>
                  <a:gd name="T29" fmla="*/ 3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249">
                    <a:moveTo>
                      <a:pt x="15" y="30"/>
                    </a:moveTo>
                    <a:lnTo>
                      <a:pt x="34" y="39"/>
                    </a:lnTo>
                    <a:lnTo>
                      <a:pt x="61" y="0"/>
                    </a:lnTo>
                    <a:lnTo>
                      <a:pt x="73" y="18"/>
                    </a:lnTo>
                    <a:lnTo>
                      <a:pt x="61" y="56"/>
                    </a:lnTo>
                    <a:lnTo>
                      <a:pt x="68" y="101"/>
                    </a:lnTo>
                    <a:lnTo>
                      <a:pt x="54" y="144"/>
                    </a:lnTo>
                    <a:lnTo>
                      <a:pt x="65" y="184"/>
                    </a:lnTo>
                    <a:lnTo>
                      <a:pt x="34" y="249"/>
                    </a:lnTo>
                    <a:lnTo>
                      <a:pt x="0" y="172"/>
                    </a:lnTo>
                    <a:lnTo>
                      <a:pt x="24" y="132"/>
                    </a:lnTo>
                    <a:lnTo>
                      <a:pt x="8" y="97"/>
                    </a:lnTo>
                    <a:lnTo>
                      <a:pt x="26" y="66"/>
                    </a:lnTo>
                    <a:lnTo>
                      <a:pt x="15" y="30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963D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Symmetric Functions </a:t>
            </a:r>
            <a:r>
              <a:rPr lang="en-US" sz="2400" dirty="0" smtClean="0"/>
              <a:t>[Feldman 2017]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395536" y="5251290"/>
            <a:ext cx="8255618" cy="12920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Plugging into the Differential Equation</a:t>
            </a:r>
            <a:endParaRPr lang="en-US" sz="2400" i="1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Solution: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0.5 ∙ (1 </a:t>
            </a:r>
            <a:r>
              <a:rPr lang="en-US" sz="2400" dirty="0">
                <a:sym typeface="Symbol" panose="05050102010706020507" pitchFamily="18" charset="2"/>
              </a:rPr>
              <a:t>-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-2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</a:t>
            </a:r>
            <a:r>
              <a:rPr lang="en-US" sz="2400" dirty="0">
                <a:sym typeface="Symbol" panose="05050102010706020507" pitchFamily="18" charset="2"/>
              </a:rPr>
              <a:t>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</a:t>
            </a:r>
            <a:r>
              <a:rPr lang="en-US" sz="2400" i="1" dirty="0" smtClean="0">
                <a:sym typeface="Symbol" panose="05050102010706020507" pitchFamily="18" charset="2"/>
              </a:rPr>
              <a:t>.</a:t>
            </a:r>
            <a:endParaRPr lang="en-US" sz="2400" i="1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1, the approximation ratio is </a:t>
            </a:r>
            <a:r>
              <a:rPr lang="en-US" sz="2400" dirty="0" smtClean="0">
                <a:sym typeface="Symbol" panose="05050102010706020507" pitchFamily="18" charset="2"/>
              </a:rPr>
              <a:t>(1 –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-2</a:t>
            </a:r>
            <a:r>
              <a:rPr lang="en-US" sz="2400" dirty="0" smtClean="0">
                <a:sym typeface="Symbol" panose="05050102010706020507" pitchFamily="18" charset="2"/>
              </a:rPr>
              <a:t>)/2 ≈ 0.432.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ounded Rectangle 67"/>
              <p:cNvSpPr/>
              <p:nvPr/>
            </p:nvSpPr>
            <p:spPr>
              <a:xfrm>
                <a:off x="431182" y="2708920"/>
                <a:ext cx="8255618" cy="2470362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 smtClean="0">
                    <a:sym typeface="Wingdings" pitchFamily="2" charset="2"/>
                  </a:rPr>
                  <a:t>For Symmetric Functions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The algorithm decreases coordinates if that improves the solution.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Then,</a:t>
                </a:r>
              </a:p>
              <a:p>
                <a:pPr marL="457200"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ym typeface="Symbol" panose="05050102010706020507" pitchFamily="18" charset="2"/>
                            </a:rPr>
                            <m:t>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 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𝑆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2574925"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 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∅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 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𝑆</m:t>
                            </m:r>
                          </m:e>
                        </m:acc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68" name="Rounded 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82" y="2708920"/>
                <a:ext cx="8255618" cy="247036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ounded Rectangle 68"/>
              <p:cNvSpPr/>
              <p:nvPr/>
            </p:nvSpPr>
            <p:spPr>
              <a:xfrm>
                <a:off x="420838" y="1340768"/>
                <a:ext cx="8255618" cy="129202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 smtClean="0">
                    <a:sym typeface="Wingdings" pitchFamily="2" charset="2"/>
                  </a:rPr>
                  <a:t>Definition</a:t>
                </a:r>
              </a:p>
              <a:p>
                <a:pPr algn="just"/>
                <a:r>
                  <a:rPr lang="en-US" sz="2400" dirty="0" smtClean="0">
                    <a:sym typeface="Wingdings" pitchFamily="2" charset="2"/>
                  </a:rPr>
                  <a:t>For every set </a:t>
                </a:r>
                <a:r>
                  <a:rPr lang="en-US" sz="2400" i="1" dirty="0" smtClean="0">
                    <a:sym typeface="Wingdings" pitchFamily="2" charset="2"/>
                  </a:rPr>
                  <a:t>S</a:t>
                </a:r>
                <a:r>
                  <a:rPr lang="en-US" sz="2400" dirty="0" smtClean="0">
                    <a:sym typeface="Wingdings" pitchFamily="2" charset="2"/>
                  </a:rPr>
                  <a:t> 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 </a:t>
                </a:r>
                <a:r>
                  <a:rPr lang="en-US" sz="2400" i="1" dirty="0" smtClean="0">
                    <a:sym typeface="Symbol" panose="05050102010706020507" pitchFamily="18" charset="2"/>
                  </a:rPr>
                  <a:t>N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,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𝑆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.</m:t>
                      </m:r>
                    </m:oMath>
                  </m:oMathPara>
                </a14:m>
                <a:endParaRPr lang="en-US" sz="2400" i="1" dirty="0" smtClean="0"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69" name="Rounded 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38" y="1340768"/>
                <a:ext cx="8255618" cy="129202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2771800" y="4335487"/>
            <a:ext cx="394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/>
              <a:t>F</a:t>
            </a:r>
            <a:r>
              <a:rPr lang="en-US" sz="2800" dirty="0">
                <a:sym typeface="Symbol" panose="05050102010706020507" pitchFamily="18" charset="2"/>
              </a:rPr>
              <a:t>(</a:t>
            </a:r>
            <a:r>
              <a:rPr lang="en-US" sz="2800" i="1" dirty="0">
                <a:sym typeface="Symbol" panose="05050102010706020507" pitchFamily="18" charset="2"/>
              </a:rPr>
              <a:t>y</a:t>
            </a:r>
            <a:r>
              <a:rPr lang="en-US" sz="2800" dirty="0">
                <a:sym typeface="Symbol" panose="05050102010706020507" pitchFamily="18" charset="2"/>
              </a:rPr>
              <a:t>  </a:t>
            </a:r>
            <a:r>
              <a:rPr lang="en-US" sz="2800" i="1" dirty="0">
                <a:sym typeface="Symbol" panose="05050102010706020507" pitchFamily="18" charset="2"/>
              </a:rPr>
              <a:t>OPT</a:t>
            </a:r>
            <a:r>
              <a:rPr lang="en-US" sz="2800" dirty="0">
                <a:sym typeface="Symbol" panose="05050102010706020507" pitchFamily="18" charset="2"/>
              </a:rPr>
              <a:t>) ≥ </a:t>
            </a:r>
            <a:r>
              <a:rPr lang="en-US" sz="2800" i="1" dirty="0">
                <a:sym typeface="Symbol" panose="05050102010706020507" pitchFamily="18" charset="2"/>
              </a:rPr>
              <a:t>f</a:t>
            </a:r>
            <a:r>
              <a:rPr lang="en-US" sz="2800" dirty="0">
                <a:sym typeface="Symbol" panose="05050102010706020507" pitchFamily="18" charset="2"/>
              </a:rPr>
              <a:t>(</a:t>
            </a:r>
            <a:r>
              <a:rPr lang="en-US" sz="2800" i="1" dirty="0">
                <a:sym typeface="Symbol" panose="05050102010706020507" pitchFamily="18" charset="2"/>
              </a:rPr>
              <a:t>OPT</a:t>
            </a:r>
            <a:r>
              <a:rPr lang="en-US" sz="2800" dirty="0">
                <a:sym typeface="Symbol" panose="05050102010706020507" pitchFamily="18" charset="2"/>
              </a:rPr>
              <a:t>) – </a:t>
            </a:r>
            <a:r>
              <a:rPr lang="en-US" sz="2800" i="1" dirty="0">
                <a:sym typeface="Symbol" panose="05050102010706020507" pitchFamily="18" charset="2"/>
              </a:rPr>
              <a:t>F(y</a:t>
            </a:r>
            <a:r>
              <a:rPr lang="en-US" sz="2800" dirty="0" smtClean="0">
                <a:sym typeface="Symbol" panose="05050102010706020507" pitchFamily="18" charset="2"/>
              </a:rPr>
              <a:t>).</a:t>
            </a:r>
            <a:endParaRPr lang="en-US" sz="28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7596336" y="413302"/>
            <a:ext cx="1207517" cy="999474"/>
            <a:chOff x="4500563" y="2789076"/>
            <a:chExt cx="1439862" cy="121986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220072" y="2789076"/>
              <a:ext cx="0" cy="121986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 flipH="1">
              <a:off x="5338763" y="2789238"/>
              <a:ext cx="601662" cy="1216025"/>
              <a:chOff x="3363" y="1757"/>
              <a:chExt cx="379" cy="766"/>
            </a:xfrm>
          </p:grpSpPr>
          <p:sp>
            <p:nvSpPr>
              <p:cNvPr id="1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363" y="1757"/>
                <a:ext cx="379" cy="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3615" y="1821"/>
                <a:ext cx="75" cy="33"/>
              </a:xfrm>
              <a:custGeom>
                <a:avLst/>
                <a:gdLst>
                  <a:gd name="T0" fmla="*/ 193 w 297"/>
                  <a:gd name="T1" fmla="*/ 0 h 133"/>
                  <a:gd name="T2" fmla="*/ 169 w 297"/>
                  <a:gd name="T3" fmla="*/ 2 h 133"/>
                  <a:gd name="T4" fmla="*/ 142 w 297"/>
                  <a:gd name="T5" fmla="*/ 13 h 133"/>
                  <a:gd name="T6" fmla="*/ 111 w 297"/>
                  <a:gd name="T7" fmla="*/ 30 h 133"/>
                  <a:gd name="T8" fmla="*/ 38 w 297"/>
                  <a:gd name="T9" fmla="*/ 91 h 133"/>
                  <a:gd name="T10" fmla="*/ 0 w 297"/>
                  <a:gd name="T11" fmla="*/ 133 h 133"/>
                  <a:gd name="T12" fmla="*/ 36 w 297"/>
                  <a:gd name="T13" fmla="*/ 122 h 133"/>
                  <a:gd name="T14" fmla="*/ 105 w 297"/>
                  <a:gd name="T15" fmla="*/ 111 h 133"/>
                  <a:gd name="T16" fmla="*/ 205 w 297"/>
                  <a:gd name="T17" fmla="*/ 105 h 133"/>
                  <a:gd name="T18" fmla="*/ 275 w 297"/>
                  <a:gd name="T19" fmla="*/ 95 h 133"/>
                  <a:gd name="T20" fmla="*/ 286 w 297"/>
                  <a:gd name="T21" fmla="*/ 93 h 133"/>
                  <a:gd name="T22" fmla="*/ 296 w 297"/>
                  <a:gd name="T23" fmla="*/ 85 h 133"/>
                  <a:gd name="T24" fmla="*/ 297 w 297"/>
                  <a:gd name="T25" fmla="*/ 69 h 133"/>
                  <a:gd name="T26" fmla="*/ 292 w 297"/>
                  <a:gd name="T27" fmla="*/ 61 h 133"/>
                  <a:gd name="T28" fmla="*/ 289 w 297"/>
                  <a:gd name="T29" fmla="*/ 54 h 133"/>
                  <a:gd name="T30" fmla="*/ 286 w 297"/>
                  <a:gd name="T31" fmla="*/ 48 h 133"/>
                  <a:gd name="T32" fmla="*/ 286 w 297"/>
                  <a:gd name="T33" fmla="*/ 48 h 133"/>
                  <a:gd name="T34" fmla="*/ 285 w 297"/>
                  <a:gd name="T35" fmla="*/ 47 h 133"/>
                  <a:gd name="T36" fmla="*/ 276 w 297"/>
                  <a:gd name="T37" fmla="*/ 36 h 133"/>
                  <a:gd name="T38" fmla="*/ 244 w 297"/>
                  <a:gd name="T39" fmla="*/ 12 h 133"/>
                  <a:gd name="T40" fmla="*/ 218 w 297"/>
                  <a:gd name="T41" fmla="*/ 3 h 133"/>
                  <a:gd name="T42" fmla="*/ 206 w 297"/>
                  <a:gd name="T43" fmla="*/ 0 h 133"/>
                  <a:gd name="T44" fmla="*/ 193 w 297"/>
                  <a:gd name="T4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97" h="133">
                    <a:moveTo>
                      <a:pt x="193" y="0"/>
                    </a:moveTo>
                    <a:lnTo>
                      <a:pt x="169" y="2"/>
                    </a:lnTo>
                    <a:lnTo>
                      <a:pt x="142" y="13"/>
                    </a:lnTo>
                    <a:lnTo>
                      <a:pt x="111" y="30"/>
                    </a:lnTo>
                    <a:lnTo>
                      <a:pt x="38" y="91"/>
                    </a:lnTo>
                    <a:lnTo>
                      <a:pt x="0" y="133"/>
                    </a:lnTo>
                    <a:lnTo>
                      <a:pt x="36" y="122"/>
                    </a:lnTo>
                    <a:lnTo>
                      <a:pt x="105" y="111"/>
                    </a:lnTo>
                    <a:lnTo>
                      <a:pt x="205" y="105"/>
                    </a:lnTo>
                    <a:lnTo>
                      <a:pt x="275" y="95"/>
                    </a:lnTo>
                    <a:lnTo>
                      <a:pt x="286" y="93"/>
                    </a:lnTo>
                    <a:lnTo>
                      <a:pt x="296" y="85"/>
                    </a:lnTo>
                    <a:lnTo>
                      <a:pt x="297" y="69"/>
                    </a:lnTo>
                    <a:lnTo>
                      <a:pt x="292" y="61"/>
                    </a:lnTo>
                    <a:lnTo>
                      <a:pt x="289" y="54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5" y="47"/>
                    </a:lnTo>
                    <a:lnTo>
                      <a:pt x="276" y="36"/>
                    </a:lnTo>
                    <a:lnTo>
                      <a:pt x="244" y="12"/>
                    </a:lnTo>
                    <a:lnTo>
                      <a:pt x="218" y="3"/>
                    </a:lnTo>
                    <a:lnTo>
                      <a:pt x="206" y="0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B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3365" y="1969"/>
                <a:ext cx="375" cy="553"/>
              </a:xfrm>
              <a:custGeom>
                <a:avLst/>
                <a:gdLst>
                  <a:gd name="T0" fmla="*/ 617 w 1502"/>
                  <a:gd name="T1" fmla="*/ 57 h 2212"/>
                  <a:gd name="T2" fmla="*/ 572 w 1502"/>
                  <a:gd name="T3" fmla="*/ 98 h 2212"/>
                  <a:gd name="T4" fmla="*/ 396 w 1502"/>
                  <a:gd name="T5" fmla="*/ 129 h 2212"/>
                  <a:gd name="T6" fmla="*/ 318 w 1502"/>
                  <a:gd name="T7" fmla="*/ 180 h 2212"/>
                  <a:gd name="T8" fmla="*/ 166 w 1502"/>
                  <a:gd name="T9" fmla="*/ 336 h 2212"/>
                  <a:gd name="T10" fmla="*/ 179 w 1502"/>
                  <a:gd name="T11" fmla="*/ 400 h 2212"/>
                  <a:gd name="T12" fmla="*/ 379 w 1502"/>
                  <a:gd name="T13" fmla="*/ 498 h 2212"/>
                  <a:gd name="T14" fmla="*/ 358 w 1502"/>
                  <a:gd name="T15" fmla="*/ 781 h 2212"/>
                  <a:gd name="T16" fmla="*/ 288 w 1502"/>
                  <a:gd name="T17" fmla="*/ 1070 h 2212"/>
                  <a:gd name="T18" fmla="*/ 230 w 1502"/>
                  <a:gd name="T19" fmla="*/ 1411 h 2212"/>
                  <a:gd name="T20" fmla="*/ 207 w 1502"/>
                  <a:gd name="T21" fmla="*/ 1449 h 2212"/>
                  <a:gd name="T22" fmla="*/ 86 w 1502"/>
                  <a:gd name="T23" fmla="*/ 1464 h 2212"/>
                  <a:gd name="T24" fmla="*/ 42 w 1502"/>
                  <a:gd name="T25" fmla="*/ 1511 h 2212"/>
                  <a:gd name="T26" fmla="*/ 3 w 1502"/>
                  <a:gd name="T27" fmla="*/ 1694 h 2212"/>
                  <a:gd name="T28" fmla="*/ 16 w 1502"/>
                  <a:gd name="T29" fmla="*/ 1891 h 2212"/>
                  <a:gd name="T30" fmla="*/ 51 w 1502"/>
                  <a:gd name="T31" fmla="*/ 1940 h 2212"/>
                  <a:gd name="T32" fmla="*/ 181 w 1502"/>
                  <a:gd name="T33" fmla="*/ 1976 h 2212"/>
                  <a:gd name="T34" fmla="*/ 243 w 1502"/>
                  <a:gd name="T35" fmla="*/ 1940 h 2212"/>
                  <a:gd name="T36" fmla="*/ 257 w 1502"/>
                  <a:gd name="T37" fmla="*/ 1693 h 2212"/>
                  <a:gd name="T38" fmla="*/ 288 w 1502"/>
                  <a:gd name="T39" fmla="*/ 1659 h 2212"/>
                  <a:gd name="T40" fmla="*/ 345 w 1502"/>
                  <a:gd name="T41" fmla="*/ 1612 h 2212"/>
                  <a:gd name="T42" fmla="*/ 514 w 1502"/>
                  <a:gd name="T43" fmla="*/ 1268 h 2212"/>
                  <a:gd name="T44" fmla="*/ 609 w 1502"/>
                  <a:gd name="T45" fmla="*/ 1125 h 2212"/>
                  <a:gd name="T46" fmla="*/ 643 w 1502"/>
                  <a:gd name="T47" fmla="*/ 1182 h 2212"/>
                  <a:gd name="T48" fmla="*/ 727 w 1502"/>
                  <a:gd name="T49" fmla="*/ 1534 h 2212"/>
                  <a:gd name="T50" fmla="*/ 760 w 1502"/>
                  <a:gd name="T51" fmla="*/ 1920 h 2212"/>
                  <a:gd name="T52" fmla="*/ 753 w 1502"/>
                  <a:gd name="T53" fmla="*/ 2019 h 2212"/>
                  <a:gd name="T54" fmla="*/ 824 w 1502"/>
                  <a:gd name="T55" fmla="*/ 2119 h 2212"/>
                  <a:gd name="T56" fmla="*/ 1048 w 1502"/>
                  <a:gd name="T57" fmla="*/ 2205 h 2212"/>
                  <a:gd name="T58" fmla="*/ 1156 w 1502"/>
                  <a:gd name="T59" fmla="*/ 2201 h 2212"/>
                  <a:gd name="T60" fmla="*/ 1183 w 1502"/>
                  <a:gd name="T61" fmla="*/ 2085 h 2212"/>
                  <a:gd name="T62" fmla="*/ 1149 w 1502"/>
                  <a:gd name="T63" fmla="*/ 2001 h 2212"/>
                  <a:gd name="T64" fmla="*/ 1065 w 1502"/>
                  <a:gd name="T65" fmla="*/ 1970 h 2212"/>
                  <a:gd name="T66" fmla="*/ 999 w 1502"/>
                  <a:gd name="T67" fmla="*/ 1921 h 2212"/>
                  <a:gd name="T68" fmla="*/ 953 w 1502"/>
                  <a:gd name="T69" fmla="*/ 1611 h 2212"/>
                  <a:gd name="T70" fmla="*/ 911 w 1502"/>
                  <a:gd name="T71" fmla="*/ 897 h 2212"/>
                  <a:gd name="T72" fmla="*/ 933 w 1502"/>
                  <a:gd name="T73" fmla="*/ 433 h 2212"/>
                  <a:gd name="T74" fmla="*/ 1066 w 1502"/>
                  <a:gd name="T75" fmla="*/ 537 h 2212"/>
                  <a:gd name="T76" fmla="*/ 1168 w 1502"/>
                  <a:gd name="T77" fmla="*/ 598 h 2212"/>
                  <a:gd name="T78" fmla="*/ 1273 w 1502"/>
                  <a:gd name="T79" fmla="*/ 594 h 2212"/>
                  <a:gd name="T80" fmla="*/ 1303 w 1502"/>
                  <a:gd name="T81" fmla="*/ 653 h 2212"/>
                  <a:gd name="T82" fmla="*/ 1396 w 1502"/>
                  <a:gd name="T83" fmla="*/ 678 h 2212"/>
                  <a:gd name="T84" fmla="*/ 1459 w 1502"/>
                  <a:gd name="T85" fmla="*/ 633 h 2212"/>
                  <a:gd name="T86" fmla="*/ 1502 w 1502"/>
                  <a:gd name="T87" fmla="*/ 521 h 2212"/>
                  <a:gd name="T88" fmla="*/ 1465 w 1502"/>
                  <a:gd name="T89" fmla="*/ 460 h 2212"/>
                  <a:gd name="T90" fmla="*/ 1389 w 1502"/>
                  <a:gd name="T91" fmla="*/ 407 h 2212"/>
                  <a:gd name="T92" fmla="*/ 1317 w 1502"/>
                  <a:gd name="T93" fmla="*/ 409 h 2212"/>
                  <a:gd name="T94" fmla="*/ 1217 w 1502"/>
                  <a:gd name="T95" fmla="*/ 409 h 2212"/>
                  <a:gd name="T96" fmla="*/ 1015 w 1502"/>
                  <a:gd name="T97" fmla="*/ 212 h 2212"/>
                  <a:gd name="T98" fmla="*/ 880 w 1502"/>
                  <a:gd name="T99" fmla="*/ 152 h 2212"/>
                  <a:gd name="T100" fmla="*/ 842 w 1502"/>
                  <a:gd name="T101" fmla="*/ 102 h 2212"/>
                  <a:gd name="T102" fmla="*/ 798 w 1502"/>
                  <a:gd name="T103" fmla="*/ 7 h 2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02" h="2212">
                    <a:moveTo>
                      <a:pt x="601" y="22"/>
                    </a:moveTo>
                    <a:lnTo>
                      <a:pt x="605" y="32"/>
                    </a:lnTo>
                    <a:lnTo>
                      <a:pt x="617" y="57"/>
                    </a:lnTo>
                    <a:lnTo>
                      <a:pt x="609" y="78"/>
                    </a:lnTo>
                    <a:lnTo>
                      <a:pt x="593" y="89"/>
                    </a:lnTo>
                    <a:lnTo>
                      <a:pt x="572" y="98"/>
                    </a:lnTo>
                    <a:lnTo>
                      <a:pt x="510" y="110"/>
                    </a:lnTo>
                    <a:lnTo>
                      <a:pt x="441" y="119"/>
                    </a:lnTo>
                    <a:lnTo>
                      <a:pt x="396" y="129"/>
                    </a:lnTo>
                    <a:lnTo>
                      <a:pt x="374" y="138"/>
                    </a:lnTo>
                    <a:lnTo>
                      <a:pt x="367" y="143"/>
                    </a:lnTo>
                    <a:lnTo>
                      <a:pt x="318" y="180"/>
                    </a:lnTo>
                    <a:lnTo>
                      <a:pt x="219" y="264"/>
                    </a:lnTo>
                    <a:lnTo>
                      <a:pt x="187" y="300"/>
                    </a:lnTo>
                    <a:lnTo>
                      <a:pt x="166" y="336"/>
                    </a:lnTo>
                    <a:lnTo>
                      <a:pt x="163" y="370"/>
                    </a:lnTo>
                    <a:lnTo>
                      <a:pt x="169" y="386"/>
                    </a:lnTo>
                    <a:lnTo>
                      <a:pt x="179" y="400"/>
                    </a:lnTo>
                    <a:lnTo>
                      <a:pt x="208" y="426"/>
                    </a:lnTo>
                    <a:lnTo>
                      <a:pt x="262" y="459"/>
                    </a:lnTo>
                    <a:lnTo>
                      <a:pt x="379" y="498"/>
                    </a:lnTo>
                    <a:lnTo>
                      <a:pt x="402" y="503"/>
                    </a:lnTo>
                    <a:lnTo>
                      <a:pt x="396" y="547"/>
                    </a:lnTo>
                    <a:lnTo>
                      <a:pt x="358" y="781"/>
                    </a:lnTo>
                    <a:lnTo>
                      <a:pt x="324" y="946"/>
                    </a:lnTo>
                    <a:lnTo>
                      <a:pt x="305" y="1009"/>
                    </a:lnTo>
                    <a:lnTo>
                      <a:pt x="288" y="1070"/>
                    </a:lnTo>
                    <a:lnTo>
                      <a:pt x="261" y="1209"/>
                    </a:lnTo>
                    <a:lnTo>
                      <a:pt x="243" y="1340"/>
                    </a:lnTo>
                    <a:lnTo>
                      <a:pt x="230" y="1411"/>
                    </a:lnTo>
                    <a:lnTo>
                      <a:pt x="222" y="1438"/>
                    </a:lnTo>
                    <a:lnTo>
                      <a:pt x="218" y="1444"/>
                    </a:lnTo>
                    <a:lnTo>
                      <a:pt x="207" y="1449"/>
                    </a:lnTo>
                    <a:lnTo>
                      <a:pt x="169" y="1448"/>
                    </a:lnTo>
                    <a:lnTo>
                      <a:pt x="123" y="1450"/>
                    </a:lnTo>
                    <a:lnTo>
                      <a:pt x="86" y="1464"/>
                    </a:lnTo>
                    <a:lnTo>
                      <a:pt x="63" y="1482"/>
                    </a:lnTo>
                    <a:lnTo>
                      <a:pt x="53" y="1495"/>
                    </a:lnTo>
                    <a:lnTo>
                      <a:pt x="42" y="1511"/>
                    </a:lnTo>
                    <a:lnTo>
                      <a:pt x="25" y="1559"/>
                    </a:lnTo>
                    <a:lnTo>
                      <a:pt x="12" y="1622"/>
                    </a:lnTo>
                    <a:lnTo>
                      <a:pt x="3" y="1694"/>
                    </a:lnTo>
                    <a:lnTo>
                      <a:pt x="0" y="1766"/>
                    </a:lnTo>
                    <a:lnTo>
                      <a:pt x="4" y="1835"/>
                    </a:lnTo>
                    <a:lnTo>
                      <a:pt x="16" y="1891"/>
                    </a:lnTo>
                    <a:lnTo>
                      <a:pt x="31" y="1922"/>
                    </a:lnTo>
                    <a:lnTo>
                      <a:pt x="43" y="1936"/>
                    </a:lnTo>
                    <a:lnTo>
                      <a:pt x="51" y="1940"/>
                    </a:lnTo>
                    <a:lnTo>
                      <a:pt x="81" y="1954"/>
                    </a:lnTo>
                    <a:lnTo>
                      <a:pt x="135" y="1973"/>
                    </a:lnTo>
                    <a:lnTo>
                      <a:pt x="181" y="1976"/>
                    </a:lnTo>
                    <a:lnTo>
                      <a:pt x="220" y="1964"/>
                    </a:lnTo>
                    <a:lnTo>
                      <a:pt x="235" y="1950"/>
                    </a:lnTo>
                    <a:lnTo>
                      <a:pt x="243" y="1940"/>
                    </a:lnTo>
                    <a:lnTo>
                      <a:pt x="252" y="1908"/>
                    </a:lnTo>
                    <a:lnTo>
                      <a:pt x="259" y="1841"/>
                    </a:lnTo>
                    <a:lnTo>
                      <a:pt x="257" y="1693"/>
                    </a:lnTo>
                    <a:lnTo>
                      <a:pt x="254" y="1661"/>
                    </a:lnTo>
                    <a:lnTo>
                      <a:pt x="258" y="1664"/>
                    </a:lnTo>
                    <a:lnTo>
                      <a:pt x="288" y="1659"/>
                    </a:lnTo>
                    <a:lnTo>
                      <a:pt x="317" y="1642"/>
                    </a:lnTo>
                    <a:lnTo>
                      <a:pt x="335" y="1626"/>
                    </a:lnTo>
                    <a:lnTo>
                      <a:pt x="345" y="1612"/>
                    </a:lnTo>
                    <a:lnTo>
                      <a:pt x="374" y="1561"/>
                    </a:lnTo>
                    <a:lnTo>
                      <a:pt x="430" y="1446"/>
                    </a:lnTo>
                    <a:lnTo>
                      <a:pt x="514" y="1268"/>
                    </a:lnTo>
                    <a:lnTo>
                      <a:pt x="570" y="1166"/>
                    </a:lnTo>
                    <a:lnTo>
                      <a:pt x="599" y="1128"/>
                    </a:lnTo>
                    <a:lnTo>
                      <a:pt x="609" y="1125"/>
                    </a:lnTo>
                    <a:lnTo>
                      <a:pt x="613" y="1126"/>
                    </a:lnTo>
                    <a:lnTo>
                      <a:pt x="623" y="1140"/>
                    </a:lnTo>
                    <a:lnTo>
                      <a:pt x="643" y="1182"/>
                    </a:lnTo>
                    <a:lnTo>
                      <a:pt x="671" y="1275"/>
                    </a:lnTo>
                    <a:lnTo>
                      <a:pt x="701" y="1397"/>
                    </a:lnTo>
                    <a:lnTo>
                      <a:pt x="727" y="1534"/>
                    </a:lnTo>
                    <a:lnTo>
                      <a:pt x="749" y="1676"/>
                    </a:lnTo>
                    <a:lnTo>
                      <a:pt x="761" y="1807"/>
                    </a:lnTo>
                    <a:lnTo>
                      <a:pt x="760" y="1920"/>
                    </a:lnTo>
                    <a:lnTo>
                      <a:pt x="754" y="1962"/>
                    </a:lnTo>
                    <a:lnTo>
                      <a:pt x="751" y="1982"/>
                    </a:lnTo>
                    <a:lnTo>
                      <a:pt x="753" y="2019"/>
                    </a:lnTo>
                    <a:lnTo>
                      <a:pt x="765" y="2051"/>
                    </a:lnTo>
                    <a:lnTo>
                      <a:pt x="784" y="2081"/>
                    </a:lnTo>
                    <a:lnTo>
                      <a:pt x="824" y="2119"/>
                    </a:lnTo>
                    <a:lnTo>
                      <a:pt x="894" y="2159"/>
                    </a:lnTo>
                    <a:lnTo>
                      <a:pt x="972" y="2188"/>
                    </a:lnTo>
                    <a:lnTo>
                      <a:pt x="1048" y="2205"/>
                    </a:lnTo>
                    <a:lnTo>
                      <a:pt x="1110" y="2212"/>
                    </a:lnTo>
                    <a:lnTo>
                      <a:pt x="1150" y="2207"/>
                    </a:lnTo>
                    <a:lnTo>
                      <a:pt x="1156" y="2201"/>
                    </a:lnTo>
                    <a:lnTo>
                      <a:pt x="1162" y="2184"/>
                    </a:lnTo>
                    <a:lnTo>
                      <a:pt x="1177" y="2132"/>
                    </a:lnTo>
                    <a:lnTo>
                      <a:pt x="1183" y="2085"/>
                    </a:lnTo>
                    <a:lnTo>
                      <a:pt x="1179" y="2055"/>
                    </a:lnTo>
                    <a:lnTo>
                      <a:pt x="1168" y="2026"/>
                    </a:lnTo>
                    <a:lnTo>
                      <a:pt x="1149" y="2001"/>
                    </a:lnTo>
                    <a:lnTo>
                      <a:pt x="1133" y="1992"/>
                    </a:lnTo>
                    <a:lnTo>
                      <a:pt x="1105" y="1977"/>
                    </a:lnTo>
                    <a:lnTo>
                      <a:pt x="1065" y="1970"/>
                    </a:lnTo>
                    <a:lnTo>
                      <a:pt x="1038" y="1968"/>
                    </a:lnTo>
                    <a:lnTo>
                      <a:pt x="1014" y="1948"/>
                    </a:lnTo>
                    <a:lnTo>
                      <a:pt x="999" y="1921"/>
                    </a:lnTo>
                    <a:lnTo>
                      <a:pt x="991" y="1899"/>
                    </a:lnTo>
                    <a:lnTo>
                      <a:pt x="976" y="1812"/>
                    </a:lnTo>
                    <a:lnTo>
                      <a:pt x="953" y="1611"/>
                    </a:lnTo>
                    <a:lnTo>
                      <a:pt x="927" y="1278"/>
                    </a:lnTo>
                    <a:lnTo>
                      <a:pt x="912" y="984"/>
                    </a:lnTo>
                    <a:lnTo>
                      <a:pt x="911" y="897"/>
                    </a:lnTo>
                    <a:lnTo>
                      <a:pt x="912" y="745"/>
                    </a:lnTo>
                    <a:lnTo>
                      <a:pt x="924" y="523"/>
                    </a:lnTo>
                    <a:lnTo>
                      <a:pt x="933" y="433"/>
                    </a:lnTo>
                    <a:lnTo>
                      <a:pt x="938" y="424"/>
                    </a:lnTo>
                    <a:lnTo>
                      <a:pt x="966" y="444"/>
                    </a:lnTo>
                    <a:lnTo>
                      <a:pt x="1066" y="537"/>
                    </a:lnTo>
                    <a:lnTo>
                      <a:pt x="1123" y="586"/>
                    </a:lnTo>
                    <a:lnTo>
                      <a:pt x="1138" y="595"/>
                    </a:lnTo>
                    <a:lnTo>
                      <a:pt x="1168" y="598"/>
                    </a:lnTo>
                    <a:lnTo>
                      <a:pt x="1261" y="591"/>
                    </a:lnTo>
                    <a:lnTo>
                      <a:pt x="1276" y="589"/>
                    </a:lnTo>
                    <a:lnTo>
                      <a:pt x="1273" y="594"/>
                    </a:lnTo>
                    <a:lnTo>
                      <a:pt x="1273" y="623"/>
                    </a:lnTo>
                    <a:lnTo>
                      <a:pt x="1288" y="644"/>
                    </a:lnTo>
                    <a:lnTo>
                      <a:pt x="1303" y="653"/>
                    </a:lnTo>
                    <a:lnTo>
                      <a:pt x="1322" y="662"/>
                    </a:lnTo>
                    <a:lnTo>
                      <a:pt x="1358" y="676"/>
                    </a:lnTo>
                    <a:lnTo>
                      <a:pt x="1396" y="678"/>
                    </a:lnTo>
                    <a:lnTo>
                      <a:pt x="1426" y="664"/>
                    </a:lnTo>
                    <a:lnTo>
                      <a:pt x="1448" y="645"/>
                    </a:lnTo>
                    <a:lnTo>
                      <a:pt x="1459" y="633"/>
                    </a:lnTo>
                    <a:lnTo>
                      <a:pt x="1478" y="606"/>
                    </a:lnTo>
                    <a:lnTo>
                      <a:pt x="1501" y="556"/>
                    </a:lnTo>
                    <a:lnTo>
                      <a:pt x="1502" y="521"/>
                    </a:lnTo>
                    <a:lnTo>
                      <a:pt x="1496" y="499"/>
                    </a:lnTo>
                    <a:lnTo>
                      <a:pt x="1484" y="480"/>
                    </a:lnTo>
                    <a:lnTo>
                      <a:pt x="1465" y="460"/>
                    </a:lnTo>
                    <a:lnTo>
                      <a:pt x="1453" y="451"/>
                    </a:lnTo>
                    <a:lnTo>
                      <a:pt x="1413" y="423"/>
                    </a:lnTo>
                    <a:lnTo>
                      <a:pt x="1389" y="407"/>
                    </a:lnTo>
                    <a:lnTo>
                      <a:pt x="1370" y="406"/>
                    </a:lnTo>
                    <a:lnTo>
                      <a:pt x="1355" y="406"/>
                    </a:lnTo>
                    <a:lnTo>
                      <a:pt x="1317" y="409"/>
                    </a:lnTo>
                    <a:lnTo>
                      <a:pt x="1257" y="413"/>
                    </a:lnTo>
                    <a:lnTo>
                      <a:pt x="1226" y="413"/>
                    </a:lnTo>
                    <a:lnTo>
                      <a:pt x="1217" y="409"/>
                    </a:lnTo>
                    <a:lnTo>
                      <a:pt x="1185" y="381"/>
                    </a:lnTo>
                    <a:lnTo>
                      <a:pt x="1080" y="271"/>
                    </a:lnTo>
                    <a:lnTo>
                      <a:pt x="1015" y="212"/>
                    </a:lnTo>
                    <a:lnTo>
                      <a:pt x="993" y="201"/>
                    </a:lnTo>
                    <a:lnTo>
                      <a:pt x="951" y="186"/>
                    </a:lnTo>
                    <a:lnTo>
                      <a:pt x="880" y="152"/>
                    </a:lnTo>
                    <a:lnTo>
                      <a:pt x="855" y="129"/>
                    </a:lnTo>
                    <a:lnTo>
                      <a:pt x="844" y="112"/>
                    </a:lnTo>
                    <a:lnTo>
                      <a:pt x="842" y="102"/>
                    </a:lnTo>
                    <a:lnTo>
                      <a:pt x="839" y="81"/>
                    </a:lnTo>
                    <a:lnTo>
                      <a:pt x="823" y="46"/>
                    </a:lnTo>
                    <a:lnTo>
                      <a:pt x="798" y="7"/>
                    </a:lnTo>
                    <a:lnTo>
                      <a:pt x="793" y="0"/>
                    </a:lnTo>
                    <a:lnTo>
                      <a:pt x="601" y="22"/>
                    </a:lnTo>
                    <a:close/>
                  </a:path>
                </a:pathLst>
              </a:custGeom>
              <a:solidFill>
                <a:srgbClr val="EDEDED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7"/>
              <p:cNvSpPr>
                <a:spLocks/>
              </p:cNvSpPr>
              <p:nvPr/>
            </p:nvSpPr>
            <p:spPr bwMode="auto">
              <a:xfrm>
                <a:off x="3434" y="1978"/>
                <a:ext cx="138" cy="62"/>
              </a:xfrm>
              <a:custGeom>
                <a:avLst/>
                <a:gdLst>
                  <a:gd name="T0" fmla="*/ 323 w 555"/>
                  <a:gd name="T1" fmla="*/ 25 h 249"/>
                  <a:gd name="T2" fmla="*/ 312 w 555"/>
                  <a:gd name="T3" fmla="*/ 62 h 249"/>
                  <a:gd name="T4" fmla="*/ 174 w 555"/>
                  <a:gd name="T5" fmla="*/ 93 h 249"/>
                  <a:gd name="T6" fmla="*/ 83 w 555"/>
                  <a:gd name="T7" fmla="*/ 106 h 249"/>
                  <a:gd name="T8" fmla="*/ 0 w 555"/>
                  <a:gd name="T9" fmla="*/ 181 h 249"/>
                  <a:gd name="T10" fmla="*/ 5 w 555"/>
                  <a:gd name="T11" fmla="*/ 190 h 249"/>
                  <a:gd name="T12" fmla="*/ 62 w 555"/>
                  <a:gd name="T13" fmla="*/ 229 h 249"/>
                  <a:gd name="T14" fmla="*/ 115 w 555"/>
                  <a:gd name="T15" fmla="*/ 244 h 249"/>
                  <a:gd name="T16" fmla="*/ 158 w 555"/>
                  <a:gd name="T17" fmla="*/ 249 h 249"/>
                  <a:gd name="T18" fmla="*/ 185 w 555"/>
                  <a:gd name="T19" fmla="*/ 249 h 249"/>
                  <a:gd name="T20" fmla="*/ 288 w 555"/>
                  <a:gd name="T21" fmla="*/ 248 h 249"/>
                  <a:gd name="T22" fmla="*/ 409 w 555"/>
                  <a:gd name="T23" fmla="*/ 242 h 249"/>
                  <a:gd name="T24" fmla="*/ 459 w 555"/>
                  <a:gd name="T25" fmla="*/ 234 h 249"/>
                  <a:gd name="T26" fmla="*/ 468 w 555"/>
                  <a:gd name="T27" fmla="*/ 228 h 249"/>
                  <a:gd name="T28" fmla="*/ 475 w 555"/>
                  <a:gd name="T29" fmla="*/ 220 h 249"/>
                  <a:gd name="T30" fmla="*/ 484 w 555"/>
                  <a:gd name="T31" fmla="*/ 194 h 249"/>
                  <a:gd name="T32" fmla="*/ 494 w 555"/>
                  <a:gd name="T33" fmla="*/ 149 h 249"/>
                  <a:gd name="T34" fmla="*/ 502 w 555"/>
                  <a:gd name="T35" fmla="*/ 132 h 249"/>
                  <a:gd name="T36" fmla="*/ 535 w 555"/>
                  <a:gd name="T37" fmla="*/ 104 h 249"/>
                  <a:gd name="T38" fmla="*/ 555 w 555"/>
                  <a:gd name="T39" fmla="*/ 91 h 249"/>
                  <a:gd name="T40" fmla="*/ 531 w 555"/>
                  <a:gd name="T41" fmla="*/ 0 h 249"/>
                  <a:gd name="T42" fmla="*/ 323 w 555"/>
                  <a:gd name="T43" fmla="*/ 25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55" h="249">
                    <a:moveTo>
                      <a:pt x="323" y="25"/>
                    </a:moveTo>
                    <a:lnTo>
                      <a:pt x="312" y="62"/>
                    </a:lnTo>
                    <a:lnTo>
                      <a:pt x="174" y="93"/>
                    </a:lnTo>
                    <a:lnTo>
                      <a:pt x="83" y="106"/>
                    </a:lnTo>
                    <a:lnTo>
                      <a:pt x="0" y="181"/>
                    </a:lnTo>
                    <a:lnTo>
                      <a:pt x="5" y="190"/>
                    </a:lnTo>
                    <a:lnTo>
                      <a:pt x="62" y="229"/>
                    </a:lnTo>
                    <a:lnTo>
                      <a:pt x="115" y="244"/>
                    </a:lnTo>
                    <a:lnTo>
                      <a:pt x="158" y="249"/>
                    </a:lnTo>
                    <a:lnTo>
                      <a:pt x="185" y="249"/>
                    </a:lnTo>
                    <a:lnTo>
                      <a:pt x="288" y="248"/>
                    </a:lnTo>
                    <a:lnTo>
                      <a:pt x="409" y="242"/>
                    </a:lnTo>
                    <a:lnTo>
                      <a:pt x="459" y="234"/>
                    </a:lnTo>
                    <a:lnTo>
                      <a:pt x="468" y="228"/>
                    </a:lnTo>
                    <a:lnTo>
                      <a:pt x="475" y="220"/>
                    </a:lnTo>
                    <a:lnTo>
                      <a:pt x="484" y="194"/>
                    </a:lnTo>
                    <a:lnTo>
                      <a:pt x="494" y="149"/>
                    </a:lnTo>
                    <a:lnTo>
                      <a:pt x="502" y="132"/>
                    </a:lnTo>
                    <a:lnTo>
                      <a:pt x="535" y="104"/>
                    </a:lnTo>
                    <a:lnTo>
                      <a:pt x="555" y="91"/>
                    </a:lnTo>
                    <a:lnTo>
                      <a:pt x="531" y="0"/>
                    </a:lnTo>
                    <a:lnTo>
                      <a:pt x="323" y="25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3476" y="2028"/>
                <a:ext cx="13" cy="20"/>
              </a:xfrm>
              <a:custGeom>
                <a:avLst/>
                <a:gdLst>
                  <a:gd name="T0" fmla="*/ 53 w 53"/>
                  <a:gd name="T1" fmla="*/ 0 h 78"/>
                  <a:gd name="T2" fmla="*/ 44 w 53"/>
                  <a:gd name="T3" fmla="*/ 22 h 78"/>
                  <a:gd name="T4" fmla="*/ 30 w 53"/>
                  <a:gd name="T5" fmla="*/ 52 h 78"/>
                  <a:gd name="T6" fmla="*/ 22 w 53"/>
                  <a:gd name="T7" fmla="*/ 65 h 78"/>
                  <a:gd name="T8" fmla="*/ 3 w 53"/>
                  <a:gd name="T9" fmla="*/ 78 h 78"/>
                  <a:gd name="T10" fmla="*/ 0 w 53"/>
                  <a:gd name="T11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8">
                    <a:moveTo>
                      <a:pt x="53" y="0"/>
                    </a:moveTo>
                    <a:lnTo>
                      <a:pt x="44" y="22"/>
                    </a:lnTo>
                    <a:lnTo>
                      <a:pt x="30" y="52"/>
                    </a:lnTo>
                    <a:lnTo>
                      <a:pt x="22" y="65"/>
                    </a:lnTo>
                    <a:lnTo>
                      <a:pt x="3" y="78"/>
                    </a:lnTo>
                    <a:lnTo>
                      <a:pt x="0" y="7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9"/>
              <p:cNvSpPr>
                <a:spLocks/>
              </p:cNvSpPr>
              <p:nvPr/>
            </p:nvSpPr>
            <p:spPr bwMode="auto">
              <a:xfrm>
                <a:off x="3457" y="2097"/>
                <a:ext cx="82" cy="64"/>
              </a:xfrm>
              <a:custGeom>
                <a:avLst/>
                <a:gdLst>
                  <a:gd name="T0" fmla="*/ 326 w 326"/>
                  <a:gd name="T1" fmla="*/ 65 h 256"/>
                  <a:gd name="T2" fmla="*/ 213 w 326"/>
                  <a:gd name="T3" fmla="*/ 147 h 256"/>
                  <a:gd name="T4" fmla="*/ 146 w 326"/>
                  <a:gd name="T5" fmla="*/ 98 h 256"/>
                  <a:gd name="T6" fmla="*/ 37 w 326"/>
                  <a:gd name="T7" fmla="*/ 0 h 256"/>
                  <a:gd name="T8" fmla="*/ 34 w 326"/>
                  <a:gd name="T9" fmla="*/ 23 h 256"/>
                  <a:gd name="T10" fmla="*/ 41 w 326"/>
                  <a:gd name="T11" fmla="*/ 109 h 256"/>
                  <a:gd name="T12" fmla="*/ 46 w 326"/>
                  <a:gd name="T13" fmla="*/ 172 h 256"/>
                  <a:gd name="T14" fmla="*/ 44 w 326"/>
                  <a:gd name="T15" fmla="*/ 201 h 256"/>
                  <a:gd name="T16" fmla="*/ 37 w 326"/>
                  <a:gd name="T17" fmla="*/ 208 h 256"/>
                  <a:gd name="T18" fmla="*/ 30 w 326"/>
                  <a:gd name="T19" fmla="*/ 206 h 256"/>
                  <a:gd name="T20" fmla="*/ 15 w 326"/>
                  <a:gd name="T21" fmla="*/ 190 h 256"/>
                  <a:gd name="T22" fmla="*/ 0 w 326"/>
                  <a:gd name="T23" fmla="*/ 166 h 256"/>
                  <a:gd name="T24" fmla="*/ 1 w 326"/>
                  <a:gd name="T25" fmla="*/ 169 h 256"/>
                  <a:gd name="T26" fmla="*/ 12 w 326"/>
                  <a:gd name="T27" fmla="*/ 195 h 256"/>
                  <a:gd name="T28" fmla="*/ 34 w 326"/>
                  <a:gd name="T29" fmla="*/ 221 h 256"/>
                  <a:gd name="T30" fmla="*/ 58 w 326"/>
                  <a:gd name="T31" fmla="*/ 237 h 256"/>
                  <a:gd name="T32" fmla="*/ 90 w 326"/>
                  <a:gd name="T33" fmla="*/ 250 h 256"/>
                  <a:gd name="T34" fmla="*/ 131 w 326"/>
                  <a:gd name="T35" fmla="*/ 256 h 256"/>
                  <a:gd name="T36" fmla="*/ 156 w 326"/>
                  <a:gd name="T37" fmla="*/ 256 h 256"/>
                  <a:gd name="T38" fmla="*/ 162 w 326"/>
                  <a:gd name="T39" fmla="*/ 255 h 256"/>
                  <a:gd name="T40" fmla="*/ 207 w 326"/>
                  <a:gd name="T41" fmla="*/ 235 h 256"/>
                  <a:gd name="T42" fmla="*/ 252 w 326"/>
                  <a:gd name="T43" fmla="*/ 202 h 256"/>
                  <a:gd name="T44" fmla="*/ 281 w 326"/>
                  <a:gd name="T45" fmla="*/ 172 h 256"/>
                  <a:gd name="T46" fmla="*/ 306 w 326"/>
                  <a:gd name="T47" fmla="*/ 135 h 256"/>
                  <a:gd name="T48" fmla="*/ 323 w 326"/>
                  <a:gd name="T49" fmla="*/ 91 h 256"/>
                  <a:gd name="T50" fmla="*/ 326 w 326"/>
                  <a:gd name="T51" fmla="*/ 6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26" h="256">
                    <a:moveTo>
                      <a:pt x="326" y="65"/>
                    </a:moveTo>
                    <a:lnTo>
                      <a:pt x="213" y="147"/>
                    </a:lnTo>
                    <a:lnTo>
                      <a:pt x="146" y="98"/>
                    </a:lnTo>
                    <a:lnTo>
                      <a:pt x="37" y="0"/>
                    </a:lnTo>
                    <a:lnTo>
                      <a:pt x="34" y="23"/>
                    </a:lnTo>
                    <a:lnTo>
                      <a:pt x="41" y="109"/>
                    </a:lnTo>
                    <a:lnTo>
                      <a:pt x="46" y="172"/>
                    </a:lnTo>
                    <a:lnTo>
                      <a:pt x="44" y="201"/>
                    </a:lnTo>
                    <a:lnTo>
                      <a:pt x="37" y="208"/>
                    </a:lnTo>
                    <a:lnTo>
                      <a:pt x="30" y="206"/>
                    </a:lnTo>
                    <a:lnTo>
                      <a:pt x="15" y="190"/>
                    </a:lnTo>
                    <a:lnTo>
                      <a:pt x="0" y="166"/>
                    </a:lnTo>
                    <a:lnTo>
                      <a:pt x="1" y="169"/>
                    </a:lnTo>
                    <a:lnTo>
                      <a:pt x="12" y="195"/>
                    </a:lnTo>
                    <a:lnTo>
                      <a:pt x="34" y="221"/>
                    </a:lnTo>
                    <a:lnTo>
                      <a:pt x="58" y="237"/>
                    </a:lnTo>
                    <a:lnTo>
                      <a:pt x="90" y="250"/>
                    </a:lnTo>
                    <a:lnTo>
                      <a:pt x="131" y="256"/>
                    </a:lnTo>
                    <a:lnTo>
                      <a:pt x="156" y="256"/>
                    </a:lnTo>
                    <a:lnTo>
                      <a:pt x="162" y="255"/>
                    </a:lnTo>
                    <a:lnTo>
                      <a:pt x="207" y="235"/>
                    </a:lnTo>
                    <a:lnTo>
                      <a:pt x="252" y="202"/>
                    </a:lnTo>
                    <a:lnTo>
                      <a:pt x="281" y="172"/>
                    </a:lnTo>
                    <a:lnTo>
                      <a:pt x="306" y="135"/>
                    </a:lnTo>
                    <a:lnTo>
                      <a:pt x="323" y="91"/>
                    </a:lnTo>
                    <a:lnTo>
                      <a:pt x="326" y="65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0"/>
              <p:cNvSpPr>
                <a:spLocks/>
              </p:cNvSpPr>
              <p:nvPr/>
            </p:nvSpPr>
            <p:spPr bwMode="auto">
              <a:xfrm>
                <a:off x="3455" y="2043"/>
                <a:ext cx="93" cy="91"/>
              </a:xfrm>
              <a:custGeom>
                <a:avLst/>
                <a:gdLst>
                  <a:gd name="T0" fmla="*/ 0 w 371"/>
                  <a:gd name="T1" fmla="*/ 0 h 361"/>
                  <a:gd name="T2" fmla="*/ 30 w 371"/>
                  <a:gd name="T3" fmla="*/ 6 h 361"/>
                  <a:gd name="T4" fmla="*/ 177 w 371"/>
                  <a:gd name="T5" fmla="*/ 46 h 361"/>
                  <a:gd name="T6" fmla="*/ 272 w 371"/>
                  <a:gd name="T7" fmla="*/ 76 h 361"/>
                  <a:gd name="T8" fmla="*/ 300 w 371"/>
                  <a:gd name="T9" fmla="*/ 89 h 361"/>
                  <a:gd name="T10" fmla="*/ 323 w 371"/>
                  <a:gd name="T11" fmla="*/ 104 h 361"/>
                  <a:gd name="T12" fmla="*/ 357 w 371"/>
                  <a:gd name="T13" fmla="*/ 145 h 361"/>
                  <a:gd name="T14" fmla="*/ 370 w 371"/>
                  <a:gd name="T15" fmla="*/ 182 h 361"/>
                  <a:gd name="T16" fmla="*/ 371 w 371"/>
                  <a:gd name="T17" fmla="*/ 208 h 361"/>
                  <a:gd name="T18" fmla="*/ 366 w 371"/>
                  <a:gd name="T19" fmla="*/ 235 h 361"/>
                  <a:gd name="T20" fmla="*/ 352 w 371"/>
                  <a:gd name="T21" fmla="*/ 260 h 361"/>
                  <a:gd name="T22" fmla="*/ 341 w 371"/>
                  <a:gd name="T23" fmla="*/ 273 h 361"/>
                  <a:gd name="T24" fmla="*/ 318 w 371"/>
                  <a:gd name="T25" fmla="*/ 298 h 361"/>
                  <a:gd name="T26" fmla="*/ 274 w 371"/>
                  <a:gd name="T27" fmla="*/ 341 h 361"/>
                  <a:gd name="T28" fmla="*/ 240 w 371"/>
                  <a:gd name="T29" fmla="*/ 358 h 361"/>
                  <a:gd name="T30" fmla="*/ 217 w 371"/>
                  <a:gd name="T31" fmla="*/ 361 h 361"/>
                  <a:gd name="T32" fmla="*/ 193 w 371"/>
                  <a:gd name="T33" fmla="*/ 355 h 361"/>
                  <a:gd name="T34" fmla="*/ 168 w 371"/>
                  <a:gd name="T35" fmla="*/ 336 h 361"/>
                  <a:gd name="T36" fmla="*/ 154 w 371"/>
                  <a:gd name="T37" fmla="*/ 322 h 361"/>
                  <a:gd name="T38" fmla="*/ 116 w 371"/>
                  <a:gd name="T39" fmla="*/ 271 h 361"/>
                  <a:gd name="T40" fmla="*/ 98 w 371"/>
                  <a:gd name="T41" fmla="*/ 236 h 361"/>
                  <a:gd name="T42" fmla="*/ 69 w 371"/>
                  <a:gd name="T43" fmla="*/ 218 h 361"/>
                  <a:gd name="T44" fmla="*/ 38 w 371"/>
                  <a:gd name="T45" fmla="*/ 206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71" h="361">
                    <a:moveTo>
                      <a:pt x="0" y="0"/>
                    </a:moveTo>
                    <a:lnTo>
                      <a:pt x="30" y="6"/>
                    </a:lnTo>
                    <a:lnTo>
                      <a:pt x="177" y="46"/>
                    </a:lnTo>
                    <a:lnTo>
                      <a:pt x="272" y="76"/>
                    </a:lnTo>
                    <a:lnTo>
                      <a:pt x="300" y="89"/>
                    </a:lnTo>
                    <a:lnTo>
                      <a:pt x="323" y="104"/>
                    </a:lnTo>
                    <a:lnTo>
                      <a:pt x="357" y="145"/>
                    </a:lnTo>
                    <a:lnTo>
                      <a:pt x="370" y="182"/>
                    </a:lnTo>
                    <a:lnTo>
                      <a:pt x="371" y="208"/>
                    </a:lnTo>
                    <a:lnTo>
                      <a:pt x="366" y="235"/>
                    </a:lnTo>
                    <a:lnTo>
                      <a:pt x="352" y="260"/>
                    </a:lnTo>
                    <a:lnTo>
                      <a:pt x="341" y="273"/>
                    </a:lnTo>
                    <a:lnTo>
                      <a:pt x="318" y="298"/>
                    </a:lnTo>
                    <a:lnTo>
                      <a:pt x="274" y="341"/>
                    </a:lnTo>
                    <a:lnTo>
                      <a:pt x="240" y="358"/>
                    </a:lnTo>
                    <a:lnTo>
                      <a:pt x="217" y="361"/>
                    </a:lnTo>
                    <a:lnTo>
                      <a:pt x="193" y="355"/>
                    </a:lnTo>
                    <a:lnTo>
                      <a:pt x="168" y="336"/>
                    </a:lnTo>
                    <a:lnTo>
                      <a:pt x="154" y="322"/>
                    </a:lnTo>
                    <a:lnTo>
                      <a:pt x="116" y="271"/>
                    </a:lnTo>
                    <a:lnTo>
                      <a:pt x="98" y="236"/>
                    </a:lnTo>
                    <a:lnTo>
                      <a:pt x="69" y="218"/>
                    </a:lnTo>
                    <a:lnTo>
                      <a:pt x="38" y="206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1"/>
              <p:cNvSpPr>
                <a:spLocks/>
              </p:cNvSpPr>
              <p:nvPr/>
            </p:nvSpPr>
            <p:spPr bwMode="auto">
              <a:xfrm>
                <a:off x="3600" y="2051"/>
                <a:ext cx="60" cy="61"/>
              </a:xfrm>
              <a:custGeom>
                <a:avLst/>
                <a:gdLst>
                  <a:gd name="T0" fmla="*/ 178 w 237"/>
                  <a:gd name="T1" fmla="*/ 148 h 243"/>
                  <a:gd name="T2" fmla="*/ 110 w 237"/>
                  <a:gd name="T3" fmla="*/ 99 h 243"/>
                  <a:gd name="T4" fmla="*/ 1 w 237"/>
                  <a:gd name="T5" fmla="*/ 0 h 243"/>
                  <a:gd name="T6" fmla="*/ 0 w 237"/>
                  <a:gd name="T7" fmla="*/ 10 h 243"/>
                  <a:gd name="T8" fmla="*/ 5 w 237"/>
                  <a:gd name="T9" fmla="*/ 39 h 243"/>
                  <a:gd name="T10" fmla="*/ 28 w 237"/>
                  <a:gd name="T11" fmla="*/ 94 h 243"/>
                  <a:gd name="T12" fmla="*/ 74 w 237"/>
                  <a:gd name="T13" fmla="*/ 178 h 243"/>
                  <a:gd name="T14" fmla="*/ 38 w 237"/>
                  <a:gd name="T15" fmla="*/ 115 h 243"/>
                  <a:gd name="T16" fmla="*/ 38 w 237"/>
                  <a:gd name="T17" fmla="*/ 119 h 243"/>
                  <a:gd name="T18" fmla="*/ 52 w 237"/>
                  <a:gd name="T19" fmla="*/ 156 h 243"/>
                  <a:gd name="T20" fmla="*/ 79 w 237"/>
                  <a:gd name="T21" fmla="*/ 192 h 243"/>
                  <a:gd name="T22" fmla="*/ 104 w 237"/>
                  <a:gd name="T23" fmla="*/ 215 h 243"/>
                  <a:gd name="T24" fmla="*/ 138 w 237"/>
                  <a:gd name="T25" fmla="*/ 232 h 243"/>
                  <a:gd name="T26" fmla="*/ 180 w 237"/>
                  <a:gd name="T27" fmla="*/ 242 h 243"/>
                  <a:gd name="T28" fmla="*/ 206 w 237"/>
                  <a:gd name="T29" fmla="*/ 243 h 243"/>
                  <a:gd name="T30" fmla="*/ 229 w 237"/>
                  <a:gd name="T31" fmla="*/ 207 h 243"/>
                  <a:gd name="T32" fmla="*/ 237 w 237"/>
                  <a:gd name="T33" fmla="*/ 181 h 243"/>
                  <a:gd name="T34" fmla="*/ 234 w 237"/>
                  <a:gd name="T35" fmla="*/ 173 h 243"/>
                  <a:gd name="T36" fmla="*/ 219 w 237"/>
                  <a:gd name="T37" fmla="*/ 170 h 243"/>
                  <a:gd name="T38" fmla="*/ 197 w 237"/>
                  <a:gd name="T39" fmla="*/ 166 h 243"/>
                  <a:gd name="T40" fmla="*/ 184 w 237"/>
                  <a:gd name="T41" fmla="*/ 157 h 243"/>
                  <a:gd name="T42" fmla="*/ 178 w 237"/>
                  <a:gd name="T43" fmla="*/ 148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7" h="243">
                    <a:moveTo>
                      <a:pt x="178" y="148"/>
                    </a:moveTo>
                    <a:lnTo>
                      <a:pt x="110" y="99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5" y="39"/>
                    </a:lnTo>
                    <a:lnTo>
                      <a:pt x="28" y="94"/>
                    </a:lnTo>
                    <a:lnTo>
                      <a:pt x="74" y="178"/>
                    </a:lnTo>
                    <a:lnTo>
                      <a:pt x="38" y="115"/>
                    </a:lnTo>
                    <a:lnTo>
                      <a:pt x="38" y="119"/>
                    </a:lnTo>
                    <a:lnTo>
                      <a:pt x="52" y="156"/>
                    </a:lnTo>
                    <a:lnTo>
                      <a:pt x="79" y="192"/>
                    </a:lnTo>
                    <a:lnTo>
                      <a:pt x="104" y="215"/>
                    </a:lnTo>
                    <a:lnTo>
                      <a:pt x="138" y="232"/>
                    </a:lnTo>
                    <a:lnTo>
                      <a:pt x="180" y="242"/>
                    </a:lnTo>
                    <a:lnTo>
                      <a:pt x="206" y="243"/>
                    </a:lnTo>
                    <a:lnTo>
                      <a:pt x="229" y="207"/>
                    </a:lnTo>
                    <a:lnTo>
                      <a:pt x="237" y="181"/>
                    </a:lnTo>
                    <a:lnTo>
                      <a:pt x="234" y="173"/>
                    </a:lnTo>
                    <a:lnTo>
                      <a:pt x="219" y="170"/>
                    </a:lnTo>
                    <a:lnTo>
                      <a:pt x="197" y="166"/>
                    </a:lnTo>
                    <a:lnTo>
                      <a:pt x="184" y="157"/>
                    </a:lnTo>
                    <a:lnTo>
                      <a:pt x="178" y="148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2"/>
              <p:cNvSpPr>
                <a:spLocks/>
              </p:cNvSpPr>
              <p:nvPr/>
            </p:nvSpPr>
            <p:spPr bwMode="auto">
              <a:xfrm>
                <a:off x="3421" y="2048"/>
                <a:ext cx="69" cy="46"/>
              </a:xfrm>
              <a:custGeom>
                <a:avLst/>
                <a:gdLst>
                  <a:gd name="T0" fmla="*/ 213 w 278"/>
                  <a:gd name="T1" fmla="*/ 93 h 185"/>
                  <a:gd name="T2" fmla="*/ 134 w 278"/>
                  <a:gd name="T3" fmla="*/ 65 h 185"/>
                  <a:gd name="T4" fmla="*/ 0 w 278"/>
                  <a:gd name="T5" fmla="*/ 0 h 185"/>
                  <a:gd name="T6" fmla="*/ 1 w 278"/>
                  <a:gd name="T7" fmla="*/ 9 h 185"/>
                  <a:gd name="T8" fmla="*/ 15 w 278"/>
                  <a:gd name="T9" fmla="*/ 36 h 185"/>
                  <a:gd name="T10" fmla="*/ 53 w 278"/>
                  <a:gd name="T11" fmla="*/ 82 h 185"/>
                  <a:gd name="T12" fmla="*/ 121 w 278"/>
                  <a:gd name="T13" fmla="*/ 150 h 185"/>
                  <a:gd name="T14" fmla="*/ 68 w 278"/>
                  <a:gd name="T15" fmla="*/ 100 h 185"/>
                  <a:gd name="T16" fmla="*/ 69 w 278"/>
                  <a:gd name="T17" fmla="*/ 103 h 185"/>
                  <a:gd name="T18" fmla="*/ 93 w 278"/>
                  <a:gd name="T19" fmla="*/ 134 h 185"/>
                  <a:gd name="T20" fmla="*/ 128 w 278"/>
                  <a:gd name="T21" fmla="*/ 163 h 185"/>
                  <a:gd name="T22" fmla="*/ 159 w 278"/>
                  <a:gd name="T23" fmla="*/ 177 h 185"/>
                  <a:gd name="T24" fmla="*/ 196 w 278"/>
                  <a:gd name="T25" fmla="*/ 185 h 185"/>
                  <a:gd name="T26" fmla="*/ 240 w 278"/>
                  <a:gd name="T27" fmla="*/ 182 h 185"/>
                  <a:gd name="T28" fmla="*/ 265 w 278"/>
                  <a:gd name="T29" fmla="*/ 176 h 185"/>
                  <a:gd name="T30" fmla="*/ 277 w 278"/>
                  <a:gd name="T31" fmla="*/ 134 h 185"/>
                  <a:gd name="T32" fmla="*/ 278 w 278"/>
                  <a:gd name="T33" fmla="*/ 108 h 185"/>
                  <a:gd name="T34" fmla="*/ 273 w 278"/>
                  <a:gd name="T35" fmla="*/ 102 h 185"/>
                  <a:gd name="T36" fmla="*/ 257 w 278"/>
                  <a:gd name="T37" fmla="*/ 103 h 185"/>
                  <a:gd name="T38" fmla="*/ 236 w 278"/>
                  <a:gd name="T39" fmla="*/ 104 h 185"/>
                  <a:gd name="T40" fmla="*/ 220 w 278"/>
                  <a:gd name="T41" fmla="*/ 100 h 185"/>
                  <a:gd name="T42" fmla="*/ 213 w 278"/>
                  <a:gd name="T43" fmla="*/ 9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8" h="185">
                    <a:moveTo>
                      <a:pt x="213" y="93"/>
                    </a:moveTo>
                    <a:lnTo>
                      <a:pt x="134" y="65"/>
                    </a:lnTo>
                    <a:lnTo>
                      <a:pt x="0" y="0"/>
                    </a:lnTo>
                    <a:lnTo>
                      <a:pt x="1" y="9"/>
                    </a:lnTo>
                    <a:lnTo>
                      <a:pt x="15" y="36"/>
                    </a:lnTo>
                    <a:lnTo>
                      <a:pt x="53" y="82"/>
                    </a:lnTo>
                    <a:lnTo>
                      <a:pt x="121" y="150"/>
                    </a:lnTo>
                    <a:lnTo>
                      <a:pt x="68" y="100"/>
                    </a:lnTo>
                    <a:lnTo>
                      <a:pt x="69" y="103"/>
                    </a:lnTo>
                    <a:lnTo>
                      <a:pt x="93" y="134"/>
                    </a:lnTo>
                    <a:lnTo>
                      <a:pt x="128" y="163"/>
                    </a:lnTo>
                    <a:lnTo>
                      <a:pt x="159" y="177"/>
                    </a:lnTo>
                    <a:lnTo>
                      <a:pt x="196" y="185"/>
                    </a:lnTo>
                    <a:lnTo>
                      <a:pt x="240" y="182"/>
                    </a:lnTo>
                    <a:lnTo>
                      <a:pt x="265" y="176"/>
                    </a:lnTo>
                    <a:lnTo>
                      <a:pt x="277" y="134"/>
                    </a:lnTo>
                    <a:lnTo>
                      <a:pt x="278" y="108"/>
                    </a:lnTo>
                    <a:lnTo>
                      <a:pt x="273" y="102"/>
                    </a:lnTo>
                    <a:lnTo>
                      <a:pt x="257" y="103"/>
                    </a:lnTo>
                    <a:lnTo>
                      <a:pt x="236" y="104"/>
                    </a:lnTo>
                    <a:lnTo>
                      <a:pt x="220" y="100"/>
                    </a:lnTo>
                    <a:lnTo>
                      <a:pt x="213" y="93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3"/>
              <p:cNvSpPr>
                <a:spLocks/>
              </p:cNvSpPr>
              <p:nvPr/>
            </p:nvSpPr>
            <p:spPr bwMode="auto">
              <a:xfrm>
                <a:off x="3406" y="2361"/>
                <a:ext cx="49" cy="53"/>
              </a:xfrm>
              <a:custGeom>
                <a:avLst/>
                <a:gdLst>
                  <a:gd name="T0" fmla="*/ 70 w 197"/>
                  <a:gd name="T1" fmla="*/ 157 h 211"/>
                  <a:gd name="T2" fmla="*/ 114 w 197"/>
                  <a:gd name="T3" fmla="*/ 97 h 211"/>
                  <a:gd name="T4" fmla="*/ 197 w 197"/>
                  <a:gd name="T5" fmla="*/ 3 h 211"/>
                  <a:gd name="T6" fmla="*/ 191 w 197"/>
                  <a:gd name="T7" fmla="*/ 0 h 211"/>
                  <a:gd name="T8" fmla="*/ 170 w 197"/>
                  <a:gd name="T9" fmla="*/ 0 h 211"/>
                  <a:gd name="T10" fmla="*/ 128 w 197"/>
                  <a:gd name="T11" fmla="*/ 12 h 211"/>
                  <a:gd name="T12" fmla="*/ 65 w 197"/>
                  <a:gd name="T13" fmla="*/ 42 h 211"/>
                  <a:gd name="T14" fmla="*/ 113 w 197"/>
                  <a:gd name="T15" fmla="*/ 17 h 211"/>
                  <a:gd name="T16" fmla="*/ 110 w 197"/>
                  <a:gd name="T17" fmla="*/ 17 h 211"/>
                  <a:gd name="T18" fmla="*/ 82 w 197"/>
                  <a:gd name="T19" fmla="*/ 25 h 211"/>
                  <a:gd name="T20" fmla="*/ 54 w 197"/>
                  <a:gd name="T21" fmla="*/ 45 h 211"/>
                  <a:gd name="T22" fmla="*/ 34 w 197"/>
                  <a:gd name="T23" fmla="*/ 66 h 211"/>
                  <a:gd name="T24" fmla="*/ 18 w 197"/>
                  <a:gd name="T25" fmla="*/ 97 h 211"/>
                  <a:gd name="T26" fmla="*/ 4 w 197"/>
                  <a:gd name="T27" fmla="*/ 139 h 211"/>
                  <a:gd name="T28" fmla="*/ 0 w 197"/>
                  <a:gd name="T29" fmla="*/ 165 h 211"/>
                  <a:gd name="T30" fmla="*/ 23 w 197"/>
                  <a:gd name="T31" fmla="*/ 197 h 211"/>
                  <a:gd name="T32" fmla="*/ 39 w 197"/>
                  <a:gd name="T33" fmla="*/ 211 h 211"/>
                  <a:gd name="T34" fmla="*/ 45 w 197"/>
                  <a:gd name="T35" fmla="*/ 209 h 211"/>
                  <a:gd name="T36" fmla="*/ 49 w 197"/>
                  <a:gd name="T37" fmla="*/ 194 h 211"/>
                  <a:gd name="T38" fmla="*/ 56 w 197"/>
                  <a:gd name="T39" fmla="*/ 173 h 211"/>
                  <a:gd name="T40" fmla="*/ 64 w 197"/>
                  <a:gd name="T41" fmla="*/ 161 h 211"/>
                  <a:gd name="T42" fmla="*/ 70 w 197"/>
                  <a:gd name="T43" fmla="*/ 157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7" h="211">
                    <a:moveTo>
                      <a:pt x="70" y="157"/>
                    </a:moveTo>
                    <a:lnTo>
                      <a:pt x="114" y="97"/>
                    </a:lnTo>
                    <a:lnTo>
                      <a:pt x="197" y="3"/>
                    </a:lnTo>
                    <a:lnTo>
                      <a:pt x="191" y="0"/>
                    </a:lnTo>
                    <a:lnTo>
                      <a:pt x="170" y="0"/>
                    </a:lnTo>
                    <a:lnTo>
                      <a:pt x="128" y="12"/>
                    </a:lnTo>
                    <a:lnTo>
                      <a:pt x="65" y="42"/>
                    </a:lnTo>
                    <a:lnTo>
                      <a:pt x="113" y="17"/>
                    </a:lnTo>
                    <a:lnTo>
                      <a:pt x="110" y="17"/>
                    </a:lnTo>
                    <a:lnTo>
                      <a:pt x="82" y="25"/>
                    </a:lnTo>
                    <a:lnTo>
                      <a:pt x="54" y="45"/>
                    </a:lnTo>
                    <a:lnTo>
                      <a:pt x="34" y="66"/>
                    </a:lnTo>
                    <a:lnTo>
                      <a:pt x="18" y="97"/>
                    </a:lnTo>
                    <a:lnTo>
                      <a:pt x="4" y="139"/>
                    </a:lnTo>
                    <a:lnTo>
                      <a:pt x="0" y="165"/>
                    </a:lnTo>
                    <a:lnTo>
                      <a:pt x="23" y="197"/>
                    </a:lnTo>
                    <a:lnTo>
                      <a:pt x="39" y="211"/>
                    </a:lnTo>
                    <a:lnTo>
                      <a:pt x="45" y="209"/>
                    </a:lnTo>
                    <a:lnTo>
                      <a:pt x="49" y="194"/>
                    </a:lnTo>
                    <a:lnTo>
                      <a:pt x="56" y="173"/>
                    </a:lnTo>
                    <a:lnTo>
                      <a:pt x="64" y="161"/>
                    </a:lnTo>
                    <a:lnTo>
                      <a:pt x="70" y="157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4"/>
              <p:cNvSpPr>
                <a:spLocks/>
              </p:cNvSpPr>
              <p:nvPr/>
            </p:nvSpPr>
            <p:spPr bwMode="auto">
              <a:xfrm>
                <a:off x="3365" y="1969"/>
                <a:ext cx="375" cy="553"/>
              </a:xfrm>
              <a:custGeom>
                <a:avLst/>
                <a:gdLst>
                  <a:gd name="T0" fmla="*/ 617 w 1502"/>
                  <a:gd name="T1" fmla="*/ 57 h 2212"/>
                  <a:gd name="T2" fmla="*/ 572 w 1502"/>
                  <a:gd name="T3" fmla="*/ 98 h 2212"/>
                  <a:gd name="T4" fmla="*/ 396 w 1502"/>
                  <a:gd name="T5" fmla="*/ 129 h 2212"/>
                  <a:gd name="T6" fmla="*/ 318 w 1502"/>
                  <a:gd name="T7" fmla="*/ 180 h 2212"/>
                  <a:gd name="T8" fmla="*/ 166 w 1502"/>
                  <a:gd name="T9" fmla="*/ 336 h 2212"/>
                  <a:gd name="T10" fmla="*/ 179 w 1502"/>
                  <a:gd name="T11" fmla="*/ 400 h 2212"/>
                  <a:gd name="T12" fmla="*/ 379 w 1502"/>
                  <a:gd name="T13" fmla="*/ 498 h 2212"/>
                  <a:gd name="T14" fmla="*/ 358 w 1502"/>
                  <a:gd name="T15" fmla="*/ 781 h 2212"/>
                  <a:gd name="T16" fmla="*/ 288 w 1502"/>
                  <a:gd name="T17" fmla="*/ 1070 h 2212"/>
                  <a:gd name="T18" fmla="*/ 230 w 1502"/>
                  <a:gd name="T19" fmla="*/ 1411 h 2212"/>
                  <a:gd name="T20" fmla="*/ 207 w 1502"/>
                  <a:gd name="T21" fmla="*/ 1449 h 2212"/>
                  <a:gd name="T22" fmla="*/ 86 w 1502"/>
                  <a:gd name="T23" fmla="*/ 1464 h 2212"/>
                  <a:gd name="T24" fmla="*/ 42 w 1502"/>
                  <a:gd name="T25" fmla="*/ 1511 h 2212"/>
                  <a:gd name="T26" fmla="*/ 3 w 1502"/>
                  <a:gd name="T27" fmla="*/ 1694 h 2212"/>
                  <a:gd name="T28" fmla="*/ 16 w 1502"/>
                  <a:gd name="T29" fmla="*/ 1891 h 2212"/>
                  <a:gd name="T30" fmla="*/ 51 w 1502"/>
                  <a:gd name="T31" fmla="*/ 1940 h 2212"/>
                  <a:gd name="T32" fmla="*/ 181 w 1502"/>
                  <a:gd name="T33" fmla="*/ 1976 h 2212"/>
                  <a:gd name="T34" fmla="*/ 243 w 1502"/>
                  <a:gd name="T35" fmla="*/ 1940 h 2212"/>
                  <a:gd name="T36" fmla="*/ 257 w 1502"/>
                  <a:gd name="T37" fmla="*/ 1693 h 2212"/>
                  <a:gd name="T38" fmla="*/ 288 w 1502"/>
                  <a:gd name="T39" fmla="*/ 1659 h 2212"/>
                  <a:gd name="T40" fmla="*/ 345 w 1502"/>
                  <a:gd name="T41" fmla="*/ 1612 h 2212"/>
                  <a:gd name="T42" fmla="*/ 514 w 1502"/>
                  <a:gd name="T43" fmla="*/ 1268 h 2212"/>
                  <a:gd name="T44" fmla="*/ 609 w 1502"/>
                  <a:gd name="T45" fmla="*/ 1125 h 2212"/>
                  <a:gd name="T46" fmla="*/ 643 w 1502"/>
                  <a:gd name="T47" fmla="*/ 1182 h 2212"/>
                  <a:gd name="T48" fmla="*/ 727 w 1502"/>
                  <a:gd name="T49" fmla="*/ 1534 h 2212"/>
                  <a:gd name="T50" fmla="*/ 760 w 1502"/>
                  <a:gd name="T51" fmla="*/ 1920 h 2212"/>
                  <a:gd name="T52" fmla="*/ 753 w 1502"/>
                  <a:gd name="T53" fmla="*/ 2019 h 2212"/>
                  <a:gd name="T54" fmla="*/ 824 w 1502"/>
                  <a:gd name="T55" fmla="*/ 2119 h 2212"/>
                  <a:gd name="T56" fmla="*/ 1048 w 1502"/>
                  <a:gd name="T57" fmla="*/ 2205 h 2212"/>
                  <a:gd name="T58" fmla="*/ 1156 w 1502"/>
                  <a:gd name="T59" fmla="*/ 2201 h 2212"/>
                  <a:gd name="T60" fmla="*/ 1183 w 1502"/>
                  <a:gd name="T61" fmla="*/ 2085 h 2212"/>
                  <a:gd name="T62" fmla="*/ 1149 w 1502"/>
                  <a:gd name="T63" fmla="*/ 2001 h 2212"/>
                  <a:gd name="T64" fmla="*/ 1065 w 1502"/>
                  <a:gd name="T65" fmla="*/ 1970 h 2212"/>
                  <a:gd name="T66" fmla="*/ 999 w 1502"/>
                  <a:gd name="T67" fmla="*/ 1921 h 2212"/>
                  <a:gd name="T68" fmla="*/ 953 w 1502"/>
                  <a:gd name="T69" fmla="*/ 1611 h 2212"/>
                  <a:gd name="T70" fmla="*/ 911 w 1502"/>
                  <a:gd name="T71" fmla="*/ 897 h 2212"/>
                  <a:gd name="T72" fmla="*/ 933 w 1502"/>
                  <a:gd name="T73" fmla="*/ 433 h 2212"/>
                  <a:gd name="T74" fmla="*/ 1066 w 1502"/>
                  <a:gd name="T75" fmla="*/ 537 h 2212"/>
                  <a:gd name="T76" fmla="*/ 1168 w 1502"/>
                  <a:gd name="T77" fmla="*/ 598 h 2212"/>
                  <a:gd name="T78" fmla="*/ 1273 w 1502"/>
                  <a:gd name="T79" fmla="*/ 594 h 2212"/>
                  <a:gd name="T80" fmla="*/ 1303 w 1502"/>
                  <a:gd name="T81" fmla="*/ 653 h 2212"/>
                  <a:gd name="T82" fmla="*/ 1396 w 1502"/>
                  <a:gd name="T83" fmla="*/ 678 h 2212"/>
                  <a:gd name="T84" fmla="*/ 1459 w 1502"/>
                  <a:gd name="T85" fmla="*/ 633 h 2212"/>
                  <a:gd name="T86" fmla="*/ 1502 w 1502"/>
                  <a:gd name="T87" fmla="*/ 521 h 2212"/>
                  <a:gd name="T88" fmla="*/ 1465 w 1502"/>
                  <a:gd name="T89" fmla="*/ 460 h 2212"/>
                  <a:gd name="T90" fmla="*/ 1389 w 1502"/>
                  <a:gd name="T91" fmla="*/ 407 h 2212"/>
                  <a:gd name="T92" fmla="*/ 1317 w 1502"/>
                  <a:gd name="T93" fmla="*/ 409 h 2212"/>
                  <a:gd name="T94" fmla="*/ 1217 w 1502"/>
                  <a:gd name="T95" fmla="*/ 409 h 2212"/>
                  <a:gd name="T96" fmla="*/ 1015 w 1502"/>
                  <a:gd name="T97" fmla="*/ 212 h 2212"/>
                  <a:gd name="T98" fmla="*/ 880 w 1502"/>
                  <a:gd name="T99" fmla="*/ 152 h 2212"/>
                  <a:gd name="T100" fmla="*/ 842 w 1502"/>
                  <a:gd name="T101" fmla="*/ 102 h 2212"/>
                  <a:gd name="T102" fmla="*/ 798 w 1502"/>
                  <a:gd name="T103" fmla="*/ 7 h 2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02" h="2212">
                    <a:moveTo>
                      <a:pt x="601" y="22"/>
                    </a:moveTo>
                    <a:lnTo>
                      <a:pt x="605" y="32"/>
                    </a:lnTo>
                    <a:lnTo>
                      <a:pt x="617" y="57"/>
                    </a:lnTo>
                    <a:lnTo>
                      <a:pt x="609" y="78"/>
                    </a:lnTo>
                    <a:lnTo>
                      <a:pt x="593" y="89"/>
                    </a:lnTo>
                    <a:lnTo>
                      <a:pt x="572" y="98"/>
                    </a:lnTo>
                    <a:lnTo>
                      <a:pt x="510" y="110"/>
                    </a:lnTo>
                    <a:lnTo>
                      <a:pt x="441" y="119"/>
                    </a:lnTo>
                    <a:lnTo>
                      <a:pt x="396" y="129"/>
                    </a:lnTo>
                    <a:lnTo>
                      <a:pt x="374" y="138"/>
                    </a:lnTo>
                    <a:lnTo>
                      <a:pt x="367" y="143"/>
                    </a:lnTo>
                    <a:lnTo>
                      <a:pt x="318" y="180"/>
                    </a:lnTo>
                    <a:lnTo>
                      <a:pt x="219" y="264"/>
                    </a:lnTo>
                    <a:lnTo>
                      <a:pt x="187" y="300"/>
                    </a:lnTo>
                    <a:lnTo>
                      <a:pt x="166" y="336"/>
                    </a:lnTo>
                    <a:lnTo>
                      <a:pt x="163" y="370"/>
                    </a:lnTo>
                    <a:lnTo>
                      <a:pt x="169" y="386"/>
                    </a:lnTo>
                    <a:lnTo>
                      <a:pt x="179" y="400"/>
                    </a:lnTo>
                    <a:lnTo>
                      <a:pt x="208" y="426"/>
                    </a:lnTo>
                    <a:lnTo>
                      <a:pt x="262" y="459"/>
                    </a:lnTo>
                    <a:lnTo>
                      <a:pt x="379" y="498"/>
                    </a:lnTo>
                    <a:lnTo>
                      <a:pt x="402" y="503"/>
                    </a:lnTo>
                    <a:lnTo>
                      <a:pt x="396" y="547"/>
                    </a:lnTo>
                    <a:lnTo>
                      <a:pt x="358" y="781"/>
                    </a:lnTo>
                    <a:lnTo>
                      <a:pt x="324" y="946"/>
                    </a:lnTo>
                    <a:lnTo>
                      <a:pt x="305" y="1009"/>
                    </a:lnTo>
                    <a:lnTo>
                      <a:pt x="288" y="1070"/>
                    </a:lnTo>
                    <a:lnTo>
                      <a:pt x="261" y="1209"/>
                    </a:lnTo>
                    <a:lnTo>
                      <a:pt x="243" y="1340"/>
                    </a:lnTo>
                    <a:lnTo>
                      <a:pt x="230" y="1411"/>
                    </a:lnTo>
                    <a:lnTo>
                      <a:pt x="222" y="1438"/>
                    </a:lnTo>
                    <a:lnTo>
                      <a:pt x="218" y="1444"/>
                    </a:lnTo>
                    <a:lnTo>
                      <a:pt x="207" y="1449"/>
                    </a:lnTo>
                    <a:lnTo>
                      <a:pt x="169" y="1448"/>
                    </a:lnTo>
                    <a:lnTo>
                      <a:pt x="123" y="1450"/>
                    </a:lnTo>
                    <a:lnTo>
                      <a:pt x="86" y="1464"/>
                    </a:lnTo>
                    <a:lnTo>
                      <a:pt x="63" y="1482"/>
                    </a:lnTo>
                    <a:lnTo>
                      <a:pt x="53" y="1495"/>
                    </a:lnTo>
                    <a:lnTo>
                      <a:pt x="42" y="1511"/>
                    </a:lnTo>
                    <a:lnTo>
                      <a:pt x="25" y="1559"/>
                    </a:lnTo>
                    <a:lnTo>
                      <a:pt x="12" y="1622"/>
                    </a:lnTo>
                    <a:lnTo>
                      <a:pt x="3" y="1694"/>
                    </a:lnTo>
                    <a:lnTo>
                      <a:pt x="0" y="1766"/>
                    </a:lnTo>
                    <a:lnTo>
                      <a:pt x="4" y="1835"/>
                    </a:lnTo>
                    <a:lnTo>
                      <a:pt x="16" y="1891"/>
                    </a:lnTo>
                    <a:lnTo>
                      <a:pt x="31" y="1922"/>
                    </a:lnTo>
                    <a:lnTo>
                      <a:pt x="43" y="1936"/>
                    </a:lnTo>
                    <a:lnTo>
                      <a:pt x="51" y="1940"/>
                    </a:lnTo>
                    <a:lnTo>
                      <a:pt x="81" y="1954"/>
                    </a:lnTo>
                    <a:lnTo>
                      <a:pt x="135" y="1973"/>
                    </a:lnTo>
                    <a:lnTo>
                      <a:pt x="181" y="1976"/>
                    </a:lnTo>
                    <a:lnTo>
                      <a:pt x="220" y="1964"/>
                    </a:lnTo>
                    <a:lnTo>
                      <a:pt x="235" y="1950"/>
                    </a:lnTo>
                    <a:lnTo>
                      <a:pt x="243" y="1940"/>
                    </a:lnTo>
                    <a:lnTo>
                      <a:pt x="252" y="1908"/>
                    </a:lnTo>
                    <a:lnTo>
                      <a:pt x="259" y="1841"/>
                    </a:lnTo>
                    <a:lnTo>
                      <a:pt x="257" y="1693"/>
                    </a:lnTo>
                    <a:lnTo>
                      <a:pt x="254" y="1661"/>
                    </a:lnTo>
                    <a:lnTo>
                      <a:pt x="258" y="1664"/>
                    </a:lnTo>
                    <a:lnTo>
                      <a:pt x="288" y="1659"/>
                    </a:lnTo>
                    <a:lnTo>
                      <a:pt x="317" y="1642"/>
                    </a:lnTo>
                    <a:lnTo>
                      <a:pt x="335" y="1626"/>
                    </a:lnTo>
                    <a:lnTo>
                      <a:pt x="345" y="1612"/>
                    </a:lnTo>
                    <a:lnTo>
                      <a:pt x="374" y="1561"/>
                    </a:lnTo>
                    <a:lnTo>
                      <a:pt x="430" y="1446"/>
                    </a:lnTo>
                    <a:lnTo>
                      <a:pt x="514" y="1268"/>
                    </a:lnTo>
                    <a:lnTo>
                      <a:pt x="570" y="1166"/>
                    </a:lnTo>
                    <a:lnTo>
                      <a:pt x="599" y="1128"/>
                    </a:lnTo>
                    <a:lnTo>
                      <a:pt x="609" y="1125"/>
                    </a:lnTo>
                    <a:lnTo>
                      <a:pt x="613" y="1126"/>
                    </a:lnTo>
                    <a:lnTo>
                      <a:pt x="623" y="1140"/>
                    </a:lnTo>
                    <a:lnTo>
                      <a:pt x="643" y="1182"/>
                    </a:lnTo>
                    <a:lnTo>
                      <a:pt x="671" y="1275"/>
                    </a:lnTo>
                    <a:lnTo>
                      <a:pt x="701" y="1397"/>
                    </a:lnTo>
                    <a:lnTo>
                      <a:pt x="727" y="1534"/>
                    </a:lnTo>
                    <a:lnTo>
                      <a:pt x="749" y="1676"/>
                    </a:lnTo>
                    <a:lnTo>
                      <a:pt x="761" y="1807"/>
                    </a:lnTo>
                    <a:lnTo>
                      <a:pt x="760" y="1920"/>
                    </a:lnTo>
                    <a:lnTo>
                      <a:pt x="754" y="1962"/>
                    </a:lnTo>
                    <a:lnTo>
                      <a:pt x="751" y="1982"/>
                    </a:lnTo>
                    <a:lnTo>
                      <a:pt x="753" y="2019"/>
                    </a:lnTo>
                    <a:lnTo>
                      <a:pt x="765" y="2051"/>
                    </a:lnTo>
                    <a:lnTo>
                      <a:pt x="784" y="2081"/>
                    </a:lnTo>
                    <a:lnTo>
                      <a:pt x="824" y="2119"/>
                    </a:lnTo>
                    <a:lnTo>
                      <a:pt x="894" y="2159"/>
                    </a:lnTo>
                    <a:lnTo>
                      <a:pt x="972" y="2188"/>
                    </a:lnTo>
                    <a:lnTo>
                      <a:pt x="1048" y="2205"/>
                    </a:lnTo>
                    <a:lnTo>
                      <a:pt x="1110" y="2212"/>
                    </a:lnTo>
                    <a:lnTo>
                      <a:pt x="1150" y="2207"/>
                    </a:lnTo>
                    <a:lnTo>
                      <a:pt x="1156" y="2201"/>
                    </a:lnTo>
                    <a:lnTo>
                      <a:pt x="1162" y="2184"/>
                    </a:lnTo>
                    <a:lnTo>
                      <a:pt x="1177" y="2132"/>
                    </a:lnTo>
                    <a:lnTo>
                      <a:pt x="1183" y="2085"/>
                    </a:lnTo>
                    <a:lnTo>
                      <a:pt x="1179" y="2055"/>
                    </a:lnTo>
                    <a:lnTo>
                      <a:pt x="1168" y="2026"/>
                    </a:lnTo>
                    <a:lnTo>
                      <a:pt x="1149" y="2001"/>
                    </a:lnTo>
                    <a:lnTo>
                      <a:pt x="1133" y="1992"/>
                    </a:lnTo>
                    <a:lnTo>
                      <a:pt x="1105" y="1977"/>
                    </a:lnTo>
                    <a:lnTo>
                      <a:pt x="1065" y="1970"/>
                    </a:lnTo>
                    <a:lnTo>
                      <a:pt x="1038" y="1968"/>
                    </a:lnTo>
                    <a:lnTo>
                      <a:pt x="1014" y="1948"/>
                    </a:lnTo>
                    <a:lnTo>
                      <a:pt x="999" y="1921"/>
                    </a:lnTo>
                    <a:lnTo>
                      <a:pt x="991" y="1899"/>
                    </a:lnTo>
                    <a:lnTo>
                      <a:pt x="976" y="1812"/>
                    </a:lnTo>
                    <a:lnTo>
                      <a:pt x="953" y="1611"/>
                    </a:lnTo>
                    <a:lnTo>
                      <a:pt x="927" y="1278"/>
                    </a:lnTo>
                    <a:lnTo>
                      <a:pt x="912" y="984"/>
                    </a:lnTo>
                    <a:lnTo>
                      <a:pt x="911" y="897"/>
                    </a:lnTo>
                    <a:lnTo>
                      <a:pt x="912" y="745"/>
                    </a:lnTo>
                    <a:lnTo>
                      <a:pt x="924" y="523"/>
                    </a:lnTo>
                    <a:lnTo>
                      <a:pt x="933" y="433"/>
                    </a:lnTo>
                    <a:lnTo>
                      <a:pt x="938" y="424"/>
                    </a:lnTo>
                    <a:lnTo>
                      <a:pt x="966" y="444"/>
                    </a:lnTo>
                    <a:lnTo>
                      <a:pt x="1066" y="537"/>
                    </a:lnTo>
                    <a:lnTo>
                      <a:pt x="1123" y="586"/>
                    </a:lnTo>
                    <a:lnTo>
                      <a:pt x="1138" y="595"/>
                    </a:lnTo>
                    <a:lnTo>
                      <a:pt x="1168" y="598"/>
                    </a:lnTo>
                    <a:lnTo>
                      <a:pt x="1261" y="591"/>
                    </a:lnTo>
                    <a:lnTo>
                      <a:pt x="1276" y="589"/>
                    </a:lnTo>
                    <a:lnTo>
                      <a:pt x="1273" y="594"/>
                    </a:lnTo>
                    <a:lnTo>
                      <a:pt x="1273" y="623"/>
                    </a:lnTo>
                    <a:lnTo>
                      <a:pt x="1288" y="644"/>
                    </a:lnTo>
                    <a:lnTo>
                      <a:pt x="1303" y="653"/>
                    </a:lnTo>
                    <a:lnTo>
                      <a:pt x="1322" y="662"/>
                    </a:lnTo>
                    <a:lnTo>
                      <a:pt x="1358" y="676"/>
                    </a:lnTo>
                    <a:lnTo>
                      <a:pt x="1396" y="678"/>
                    </a:lnTo>
                    <a:lnTo>
                      <a:pt x="1426" y="664"/>
                    </a:lnTo>
                    <a:lnTo>
                      <a:pt x="1448" y="645"/>
                    </a:lnTo>
                    <a:lnTo>
                      <a:pt x="1459" y="633"/>
                    </a:lnTo>
                    <a:lnTo>
                      <a:pt x="1478" y="606"/>
                    </a:lnTo>
                    <a:lnTo>
                      <a:pt x="1501" y="556"/>
                    </a:lnTo>
                    <a:lnTo>
                      <a:pt x="1502" y="521"/>
                    </a:lnTo>
                    <a:lnTo>
                      <a:pt x="1496" y="499"/>
                    </a:lnTo>
                    <a:lnTo>
                      <a:pt x="1484" y="480"/>
                    </a:lnTo>
                    <a:lnTo>
                      <a:pt x="1465" y="460"/>
                    </a:lnTo>
                    <a:lnTo>
                      <a:pt x="1453" y="451"/>
                    </a:lnTo>
                    <a:lnTo>
                      <a:pt x="1413" y="423"/>
                    </a:lnTo>
                    <a:lnTo>
                      <a:pt x="1389" y="407"/>
                    </a:lnTo>
                    <a:lnTo>
                      <a:pt x="1370" y="406"/>
                    </a:lnTo>
                    <a:lnTo>
                      <a:pt x="1355" y="406"/>
                    </a:lnTo>
                    <a:lnTo>
                      <a:pt x="1317" y="409"/>
                    </a:lnTo>
                    <a:lnTo>
                      <a:pt x="1257" y="413"/>
                    </a:lnTo>
                    <a:lnTo>
                      <a:pt x="1226" y="413"/>
                    </a:lnTo>
                    <a:lnTo>
                      <a:pt x="1217" y="409"/>
                    </a:lnTo>
                    <a:lnTo>
                      <a:pt x="1185" y="381"/>
                    </a:lnTo>
                    <a:lnTo>
                      <a:pt x="1080" y="271"/>
                    </a:lnTo>
                    <a:lnTo>
                      <a:pt x="1015" y="212"/>
                    </a:lnTo>
                    <a:lnTo>
                      <a:pt x="993" y="201"/>
                    </a:lnTo>
                    <a:lnTo>
                      <a:pt x="951" y="186"/>
                    </a:lnTo>
                    <a:lnTo>
                      <a:pt x="880" y="152"/>
                    </a:lnTo>
                    <a:lnTo>
                      <a:pt x="855" y="129"/>
                    </a:lnTo>
                    <a:lnTo>
                      <a:pt x="844" y="112"/>
                    </a:lnTo>
                    <a:lnTo>
                      <a:pt x="842" y="102"/>
                    </a:lnTo>
                    <a:lnTo>
                      <a:pt x="839" y="81"/>
                    </a:lnTo>
                    <a:lnTo>
                      <a:pt x="823" y="46"/>
                    </a:lnTo>
                    <a:lnTo>
                      <a:pt x="798" y="7"/>
                    </a:lnTo>
                    <a:lnTo>
                      <a:pt x="793" y="0"/>
                    </a:lnTo>
                    <a:lnTo>
                      <a:pt x="601" y="2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5"/>
              <p:cNvSpPr>
                <a:spLocks/>
              </p:cNvSpPr>
              <p:nvPr/>
            </p:nvSpPr>
            <p:spPr bwMode="auto">
              <a:xfrm>
                <a:off x="3464" y="1804"/>
                <a:ext cx="188" cy="186"/>
              </a:xfrm>
              <a:custGeom>
                <a:avLst/>
                <a:gdLst>
                  <a:gd name="T0" fmla="*/ 751 w 751"/>
                  <a:gd name="T1" fmla="*/ 374 h 747"/>
                  <a:gd name="T2" fmla="*/ 749 w 751"/>
                  <a:gd name="T3" fmla="*/ 412 h 747"/>
                  <a:gd name="T4" fmla="*/ 734 w 751"/>
                  <a:gd name="T5" fmla="*/ 485 h 747"/>
                  <a:gd name="T6" fmla="*/ 706 w 751"/>
                  <a:gd name="T7" fmla="*/ 552 h 747"/>
                  <a:gd name="T8" fmla="*/ 665 w 751"/>
                  <a:gd name="T9" fmla="*/ 611 h 747"/>
                  <a:gd name="T10" fmla="*/ 615 w 751"/>
                  <a:gd name="T11" fmla="*/ 663 h 747"/>
                  <a:gd name="T12" fmla="*/ 554 w 751"/>
                  <a:gd name="T13" fmla="*/ 703 h 747"/>
                  <a:gd name="T14" fmla="*/ 488 w 751"/>
                  <a:gd name="T15" fmla="*/ 731 h 747"/>
                  <a:gd name="T16" fmla="*/ 414 w 751"/>
                  <a:gd name="T17" fmla="*/ 745 h 747"/>
                  <a:gd name="T18" fmla="*/ 375 w 751"/>
                  <a:gd name="T19" fmla="*/ 747 h 747"/>
                  <a:gd name="T20" fmla="*/ 336 w 751"/>
                  <a:gd name="T21" fmla="*/ 745 h 747"/>
                  <a:gd name="T22" fmla="*/ 263 w 751"/>
                  <a:gd name="T23" fmla="*/ 731 h 747"/>
                  <a:gd name="T24" fmla="*/ 196 w 751"/>
                  <a:gd name="T25" fmla="*/ 703 h 747"/>
                  <a:gd name="T26" fmla="*/ 136 w 751"/>
                  <a:gd name="T27" fmla="*/ 663 h 747"/>
                  <a:gd name="T28" fmla="*/ 86 w 751"/>
                  <a:gd name="T29" fmla="*/ 611 h 747"/>
                  <a:gd name="T30" fmla="*/ 45 w 751"/>
                  <a:gd name="T31" fmla="*/ 552 h 747"/>
                  <a:gd name="T32" fmla="*/ 17 w 751"/>
                  <a:gd name="T33" fmla="*/ 485 h 747"/>
                  <a:gd name="T34" fmla="*/ 1 w 751"/>
                  <a:gd name="T35" fmla="*/ 412 h 747"/>
                  <a:gd name="T36" fmla="*/ 0 w 751"/>
                  <a:gd name="T37" fmla="*/ 374 h 747"/>
                  <a:gd name="T38" fmla="*/ 1 w 751"/>
                  <a:gd name="T39" fmla="*/ 336 h 747"/>
                  <a:gd name="T40" fmla="*/ 17 w 751"/>
                  <a:gd name="T41" fmla="*/ 263 h 747"/>
                  <a:gd name="T42" fmla="*/ 45 w 751"/>
                  <a:gd name="T43" fmla="*/ 195 h 747"/>
                  <a:gd name="T44" fmla="*/ 86 w 751"/>
                  <a:gd name="T45" fmla="*/ 135 h 747"/>
                  <a:gd name="T46" fmla="*/ 136 w 751"/>
                  <a:gd name="T47" fmla="*/ 85 h 747"/>
                  <a:gd name="T48" fmla="*/ 196 w 751"/>
                  <a:gd name="T49" fmla="*/ 45 h 747"/>
                  <a:gd name="T50" fmla="*/ 263 w 751"/>
                  <a:gd name="T51" fmla="*/ 17 h 747"/>
                  <a:gd name="T52" fmla="*/ 336 w 751"/>
                  <a:gd name="T53" fmla="*/ 1 h 747"/>
                  <a:gd name="T54" fmla="*/ 375 w 751"/>
                  <a:gd name="T55" fmla="*/ 0 h 747"/>
                  <a:gd name="T56" fmla="*/ 414 w 751"/>
                  <a:gd name="T57" fmla="*/ 1 h 747"/>
                  <a:gd name="T58" fmla="*/ 488 w 751"/>
                  <a:gd name="T59" fmla="*/ 17 h 747"/>
                  <a:gd name="T60" fmla="*/ 554 w 751"/>
                  <a:gd name="T61" fmla="*/ 45 h 747"/>
                  <a:gd name="T62" fmla="*/ 615 w 751"/>
                  <a:gd name="T63" fmla="*/ 85 h 747"/>
                  <a:gd name="T64" fmla="*/ 665 w 751"/>
                  <a:gd name="T65" fmla="*/ 135 h 747"/>
                  <a:gd name="T66" fmla="*/ 706 w 751"/>
                  <a:gd name="T67" fmla="*/ 195 h 747"/>
                  <a:gd name="T68" fmla="*/ 734 w 751"/>
                  <a:gd name="T69" fmla="*/ 263 h 747"/>
                  <a:gd name="T70" fmla="*/ 749 w 751"/>
                  <a:gd name="T71" fmla="*/ 336 h 747"/>
                  <a:gd name="T72" fmla="*/ 751 w 751"/>
                  <a:gd name="T73" fmla="*/ 374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51" h="747">
                    <a:moveTo>
                      <a:pt x="751" y="374"/>
                    </a:moveTo>
                    <a:lnTo>
                      <a:pt x="749" y="412"/>
                    </a:lnTo>
                    <a:lnTo>
                      <a:pt x="734" y="485"/>
                    </a:lnTo>
                    <a:lnTo>
                      <a:pt x="706" y="552"/>
                    </a:lnTo>
                    <a:lnTo>
                      <a:pt x="665" y="611"/>
                    </a:lnTo>
                    <a:lnTo>
                      <a:pt x="615" y="663"/>
                    </a:lnTo>
                    <a:lnTo>
                      <a:pt x="554" y="703"/>
                    </a:lnTo>
                    <a:lnTo>
                      <a:pt x="488" y="731"/>
                    </a:lnTo>
                    <a:lnTo>
                      <a:pt x="414" y="745"/>
                    </a:lnTo>
                    <a:lnTo>
                      <a:pt x="375" y="747"/>
                    </a:lnTo>
                    <a:lnTo>
                      <a:pt x="336" y="745"/>
                    </a:lnTo>
                    <a:lnTo>
                      <a:pt x="263" y="731"/>
                    </a:lnTo>
                    <a:lnTo>
                      <a:pt x="196" y="703"/>
                    </a:lnTo>
                    <a:lnTo>
                      <a:pt x="136" y="663"/>
                    </a:lnTo>
                    <a:lnTo>
                      <a:pt x="86" y="611"/>
                    </a:lnTo>
                    <a:lnTo>
                      <a:pt x="45" y="552"/>
                    </a:lnTo>
                    <a:lnTo>
                      <a:pt x="17" y="485"/>
                    </a:lnTo>
                    <a:lnTo>
                      <a:pt x="1" y="412"/>
                    </a:lnTo>
                    <a:lnTo>
                      <a:pt x="0" y="374"/>
                    </a:lnTo>
                    <a:lnTo>
                      <a:pt x="1" y="336"/>
                    </a:lnTo>
                    <a:lnTo>
                      <a:pt x="17" y="263"/>
                    </a:lnTo>
                    <a:lnTo>
                      <a:pt x="45" y="195"/>
                    </a:lnTo>
                    <a:lnTo>
                      <a:pt x="86" y="135"/>
                    </a:lnTo>
                    <a:lnTo>
                      <a:pt x="136" y="85"/>
                    </a:lnTo>
                    <a:lnTo>
                      <a:pt x="196" y="45"/>
                    </a:lnTo>
                    <a:lnTo>
                      <a:pt x="263" y="17"/>
                    </a:lnTo>
                    <a:lnTo>
                      <a:pt x="336" y="1"/>
                    </a:lnTo>
                    <a:lnTo>
                      <a:pt x="375" y="0"/>
                    </a:lnTo>
                    <a:lnTo>
                      <a:pt x="414" y="1"/>
                    </a:lnTo>
                    <a:lnTo>
                      <a:pt x="488" y="17"/>
                    </a:lnTo>
                    <a:lnTo>
                      <a:pt x="554" y="45"/>
                    </a:lnTo>
                    <a:lnTo>
                      <a:pt x="615" y="85"/>
                    </a:lnTo>
                    <a:lnTo>
                      <a:pt x="665" y="135"/>
                    </a:lnTo>
                    <a:lnTo>
                      <a:pt x="706" y="195"/>
                    </a:lnTo>
                    <a:lnTo>
                      <a:pt x="734" y="263"/>
                    </a:lnTo>
                    <a:lnTo>
                      <a:pt x="749" y="336"/>
                    </a:lnTo>
                    <a:lnTo>
                      <a:pt x="751" y="374"/>
                    </a:lnTo>
                    <a:close/>
                  </a:path>
                </a:pathLst>
              </a:custGeom>
              <a:solidFill>
                <a:srgbClr val="D7D7D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6"/>
              <p:cNvSpPr>
                <a:spLocks/>
              </p:cNvSpPr>
              <p:nvPr/>
            </p:nvSpPr>
            <p:spPr bwMode="auto">
              <a:xfrm>
                <a:off x="3463" y="1760"/>
                <a:ext cx="159" cy="103"/>
              </a:xfrm>
              <a:custGeom>
                <a:avLst/>
                <a:gdLst>
                  <a:gd name="T0" fmla="*/ 138 w 635"/>
                  <a:gd name="T1" fmla="*/ 36 h 415"/>
                  <a:gd name="T2" fmla="*/ 85 w 635"/>
                  <a:gd name="T3" fmla="*/ 74 h 415"/>
                  <a:gd name="T4" fmla="*/ 229 w 635"/>
                  <a:gd name="T5" fmla="*/ 92 h 415"/>
                  <a:gd name="T6" fmla="*/ 193 w 635"/>
                  <a:gd name="T7" fmla="*/ 95 h 415"/>
                  <a:gd name="T8" fmla="*/ 75 w 635"/>
                  <a:gd name="T9" fmla="*/ 80 h 415"/>
                  <a:gd name="T10" fmla="*/ 69 w 635"/>
                  <a:gd name="T11" fmla="*/ 92 h 415"/>
                  <a:gd name="T12" fmla="*/ 64 w 635"/>
                  <a:gd name="T13" fmla="*/ 104 h 415"/>
                  <a:gd name="T14" fmla="*/ 46 w 635"/>
                  <a:gd name="T15" fmla="*/ 156 h 415"/>
                  <a:gd name="T16" fmla="*/ 30 w 635"/>
                  <a:gd name="T17" fmla="*/ 198 h 415"/>
                  <a:gd name="T18" fmla="*/ 14 w 635"/>
                  <a:gd name="T19" fmla="*/ 256 h 415"/>
                  <a:gd name="T20" fmla="*/ 0 w 635"/>
                  <a:gd name="T21" fmla="*/ 304 h 415"/>
                  <a:gd name="T22" fmla="*/ 0 w 635"/>
                  <a:gd name="T23" fmla="*/ 315 h 415"/>
                  <a:gd name="T24" fmla="*/ 0 w 635"/>
                  <a:gd name="T25" fmla="*/ 326 h 415"/>
                  <a:gd name="T26" fmla="*/ 2 w 635"/>
                  <a:gd name="T27" fmla="*/ 330 h 415"/>
                  <a:gd name="T28" fmla="*/ 4 w 635"/>
                  <a:gd name="T29" fmla="*/ 334 h 415"/>
                  <a:gd name="T30" fmla="*/ 6 w 635"/>
                  <a:gd name="T31" fmla="*/ 338 h 415"/>
                  <a:gd name="T32" fmla="*/ 8 w 635"/>
                  <a:gd name="T33" fmla="*/ 340 h 415"/>
                  <a:gd name="T34" fmla="*/ 14 w 635"/>
                  <a:gd name="T35" fmla="*/ 343 h 415"/>
                  <a:gd name="T36" fmla="*/ 18 w 635"/>
                  <a:gd name="T37" fmla="*/ 345 h 415"/>
                  <a:gd name="T38" fmla="*/ 173 w 635"/>
                  <a:gd name="T39" fmla="*/ 401 h 415"/>
                  <a:gd name="T40" fmla="*/ 226 w 635"/>
                  <a:gd name="T41" fmla="*/ 413 h 415"/>
                  <a:gd name="T42" fmla="*/ 247 w 635"/>
                  <a:gd name="T43" fmla="*/ 415 h 415"/>
                  <a:gd name="T44" fmla="*/ 257 w 635"/>
                  <a:gd name="T45" fmla="*/ 415 h 415"/>
                  <a:gd name="T46" fmla="*/ 277 w 635"/>
                  <a:gd name="T47" fmla="*/ 415 h 415"/>
                  <a:gd name="T48" fmla="*/ 295 w 635"/>
                  <a:gd name="T49" fmla="*/ 413 h 415"/>
                  <a:gd name="T50" fmla="*/ 310 w 635"/>
                  <a:gd name="T51" fmla="*/ 409 h 415"/>
                  <a:gd name="T52" fmla="*/ 324 w 635"/>
                  <a:gd name="T53" fmla="*/ 405 h 415"/>
                  <a:gd name="T54" fmla="*/ 335 w 635"/>
                  <a:gd name="T55" fmla="*/ 399 h 415"/>
                  <a:gd name="T56" fmla="*/ 343 w 635"/>
                  <a:gd name="T57" fmla="*/ 394 h 415"/>
                  <a:gd name="T58" fmla="*/ 387 w 635"/>
                  <a:gd name="T59" fmla="*/ 360 h 415"/>
                  <a:gd name="T60" fmla="*/ 425 w 635"/>
                  <a:gd name="T61" fmla="*/ 332 h 415"/>
                  <a:gd name="T62" fmla="*/ 483 w 635"/>
                  <a:gd name="T63" fmla="*/ 293 h 415"/>
                  <a:gd name="T64" fmla="*/ 513 w 635"/>
                  <a:gd name="T65" fmla="*/ 274 h 415"/>
                  <a:gd name="T66" fmla="*/ 535 w 635"/>
                  <a:gd name="T67" fmla="*/ 263 h 415"/>
                  <a:gd name="T68" fmla="*/ 551 w 635"/>
                  <a:gd name="T69" fmla="*/ 256 h 415"/>
                  <a:gd name="T70" fmla="*/ 568 w 635"/>
                  <a:gd name="T71" fmla="*/ 247 h 415"/>
                  <a:gd name="T72" fmla="*/ 587 w 635"/>
                  <a:gd name="T73" fmla="*/ 238 h 415"/>
                  <a:gd name="T74" fmla="*/ 607 w 635"/>
                  <a:gd name="T75" fmla="*/ 230 h 415"/>
                  <a:gd name="T76" fmla="*/ 625 w 635"/>
                  <a:gd name="T77" fmla="*/ 221 h 415"/>
                  <a:gd name="T78" fmla="*/ 626 w 635"/>
                  <a:gd name="T79" fmla="*/ 200 h 415"/>
                  <a:gd name="T80" fmla="*/ 614 w 635"/>
                  <a:gd name="T81" fmla="*/ 173 h 415"/>
                  <a:gd name="T82" fmla="*/ 589 w 635"/>
                  <a:gd name="T83" fmla="*/ 115 h 415"/>
                  <a:gd name="T84" fmla="*/ 573 w 635"/>
                  <a:gd name="T85" fmla="*/ 80 h 415"/>
                  <a:gd name="T86" fmla="*/ 565 w 635"/>
                  <a:gd name="T87" fmla="*/ 64 h 415"/>
                  <a:gd name="T88" fmla="*/ 556 w 635"/>
                  <a:gd name="T89" fmla="*/ 46 h 415"/>
                  <a:gd name="T90" fmla="*/ 541 w 635"/>
                  <a:gd name="T91" fmla="*/ 39 h 415"/>
                  <a:gd name="T92" fmla="*/ 366 w 635"/>
                  <a:gd name="T93" fmla="*/ 86 h 415"/>
                  <a:gd name="T94" fmla="*/ 486 w 635"/>
                  <a:gd name="T95" fmla="*/ 52 h 415"/>
                  <a:gd name="T96" fmla="*/ 543 w 635"/>
                  <a:gd name="T97" fmla="*/ 17 h 415"/>
                  <a:gd name="T98" fmla="*/ 348 w 635"/>
                  <a:gd name="T99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35" h="415">
                    <a:moveTo>
                      <a:pt x="348" y="0"/>
                    </a:moveTo>
                    <a:lnTo>
                      <a:pt x="287" y="2"/>
                    </a:lnTo>
                    <a:lnTo>
                      <a:pt x="197" y="17"/>
                    </a:lnTo>
                    <a:lnTo>
                      <a:pt x="138" y="36"/>
                    </a:lnTo>
                    <a:lnTo>
                      <a:pt x="109" y="48"/>
                    </a:lnTo>
                    <a:lnTo>
                      <a:pt x="86" y="60"/>
                    </a:lnTo>
                    <a:lnTo>
                      <a:pt x="80" y="70"/>
                    </a:lnTo>
                    <a:lnTo>
                      <a:pt x="85" y="74"/>
                    </a:lnTo>
                    <a:lnTo>
                      <a:pt x="88" y="75"/>
                    </a:lnTo>
                    <a:lnTo>
                      <a:pt x="117" y="82"/>
                    </a:lnTo>
                    <a:lnTo>
                      <a:pt x="196" y="90"/>
                    </a:lnTo>
                    <a:lnTo>
                      <a:pt x="229" y="92"/>
                    </a:lnTo>
                    <a:lnTo>
                      <a:pt x="231" y="92"/>
                    </a:lnTo>
                    <a:lnTo>
                      <a:pt x="230" y="95"/>
                    </a:lnTo>
                    <a:lnTo>
                      <a:pt x="226" y="96"/>
                    </a:lnTo>
                    <a:lnTo>
                      <a:pt x="193" y="95"/>
                    </a:lnTo>
                    <a:lnTo>
                      <a:pt x="111" y="87"/>
                    </a:lnTo>
                    <a:lnTo>
                      <a:pt x="81" y="83"/>
                    </a:lnTo>
                    <a:lnTo>
                      <a:pt x="79" y="82"/>
                    </a:lnTo>
                    <a:lnTo>
                      <a:pt x="75" y="80"/>
                    </a:lnTo>
                    <a:lnTo>
                      <a:pt x="75" y="80"/>
                    </a:lnTo>
                    <a:lnTo>
                      <a:pt x="74" y="82"/>
                    </a:lnTo>
                    <a:lnTo>
                      <a:pt x="72" y="87"/>
                    </a:lnTo>
                    <a:lnTo>
                      <a:pt x="69" y="92"/>
                    </a:lnTo>
                    <a:lnTo>
                      <a:pt x="69" y="95"/>
                    </a:lnTo>
                    <a:lnTo>
                      <a:pt x="68" y="97"/>
                    </a:lnTo>
                    <a:lnTo>
                      <a:pt x="67" y="100"/>
                    </a:lnTo>
                    <a:lnTo>
                      <a:pt x="64" y="104"/>
                    </a:lnTo>
                    <a:lnTo>
                      <a:pt x="61" y="113"/>
                    </a:lnTo>
                    <a:lnTo>
                      <a:pt x="58" y="122"/>
                    </a:lnTo>
                    <a:lnTo>
                      <a:pt x="51" y="138"/>
                    </a:lnTo>
                    <a:lnTo>
                      <a:pt x="46" y="156"/>
                    </a:lnTo>
                    <a:lnTo>
                      <a:pt x="39" y="173"/>
                    </a:lnTo>
                    <a:lnTo>
                      <a:pt x="34" y="191"/>
                    </a:lnTo>
                    <a:lnTo>
                      <a:pt x="33" y="195"/>
                    </a:lnTo>
                    <a:lnTo>
                      <a:pt x="30" y="198"/>
                    </a:lnTo>
                    <a:lnTo>
                      <a:pt x="27" y="212"/>
                    </a:lnTo>
                    <a:lnTo>
                      <a:pt x="24" y="225"/>
                    </a:lnTo>
                    <a:lnTo>
                      <a:pt x="18" y="242"/>
                    </a:lnTo>
                    <a:lnTo>
                      <a:pt x="14" y="256"/>
                    </a:lnTo>
                    <a:lnTo>
                      <a:pt x="6" y="282"/>
                    </a:lnTo>
                    <a:lnTo>
                      <a:pt x="2" y="297"/>
                    </a:lnTo>
                    <a:lnTo>
                      <a:pt x="1" y="301"/>
                    </a:lnTo>
                    <a:lnTo>
                      <a:pt x="0" y="304"/>
                    </a:lnTo>
                    <a:lnTo>
                      <a:pt x="0" y="307"/>
                    </a:lnTo>
                    <a:lnTo>
                      <a:pt x="0" y="309"/>
                    </a:lnTo>
                    <a:lnTo>
                      <a:pt x="0" y="311"/>
                    </a:lnTo>
                    <a:lnTo>
                      <a:pt x="0" y="315"/>
                    </a:lnTo>
                    <a:lnTo>
                      <a:pt x="0" y="316"/>
                    </a:lnTo>
                    <a:lnTo>
                      <a:pt x="0" y="320"/>
                    </a:lnTo>
                    <a:lnTo>
                      <a:pt x="0" y="322"/>
                    </a:lnTo>
                    <a:lnTo>
                      <a:pt x="0" y="326"/>
                    </a:lnTo>
                    <a:lnTo>
                      <a:pt x="0" y="326"/>
                    </a:lnTo>
                    <a:lnTo>
                      <a:pt x="1" y="327"/>
                    </a:lnTo>
                    <a:lnTo>
                      <a:pt x="1" y="329"/>
                    </a:lnTo>
                    <a:lnTo>
                      <a:pt x="2" y="330"/>
                    </a:lnTo>
                    <a:lnTo>
                      <a:pt x="2" y="332"/>
                    </a:lnTo>
                    <a:lnTo>
                      <a:pt x="2" y="332"/>
                    </a:lnTo>
                    <a:lnTo>
                      <a:pt x="3" y="333"/>
                    </a:lnTo>
                    <a:lnTo>
                      <a:pt x="4" y="334"/>
                    </a:lnTo>
                    <a:lnTo>
                      <a:pt x="4" y="334"/>
                    </a:lnTo>
                    <a:lnTo>
                      <a:pt x="5" y="336"/>
                    </a:lnTo>
                    <a:lnTo>
                      <a:pt x="6" y="338"/>
                    </a:lnTo>
                    <a:lnTo>
                      <a:pt x="6" y="338"/>
                    </a:lnTo>
                    <a:lnTo>
                      <a:pt x="7" y="338"/>
                    </a:lnTo>
                    <a:lnTo>
                      <a:pt x="7" y="339"/>
                    </a:lnTo>
                    <a:lnTo>
                      <a:pt x="8" y="340"/>
                    </a:lnTo>
                    <a:lnTo>
                      <a:pt x="8" y="340"/>
                    </a:lnTo>
                    <a:lnTo>
                      <a:pt x="10" y="341"/>
                    </a:lnTo>
                    <a:lnTo>
                      <a:pt x="11" y="341"/>
                    </a:lnTo>
                    <a:lnTo>
                      <a:pt x="12" y="342"/>
                    </a:lnTo>
                    <a:lnTo>
                      <a:pt x="14" y="343"/>
                    </a:lnTo>
                    <a:lnTo>
                      <a:pt x="16" y="344"/>
                    </a:lnTo>
                    <a:lnTo>
                      <a:pt x="17" y="345"/>
                    </a:lnTo>
                    <a:lnTo>
                      <a:pt x="18" y="345"/>
                    </a:lnTo>
                    <a:lnTo>
                      <a:pt x="18" y="345"/>
                    </a:lnTo>
                    <a:lnTo>
                      <a:pt x="21" y="346"/>
                    </a:lnTo>
                    <a:lnTo>
                      <a:pt x="24" y="346"/>
                    </a:lnTo>
                    <a:lnTo>
                      <a:pt x="58" y="358"/>
                    </a:lnTo>
                    <a:lnTo>
                      <a:pt x="173" y="401"/>
                    </a:lnTo>
                    <a:lnTo>
                      <a:pt x="212" y="411"/>
                    </a:lnTo>
                    <a:lnTo>
                      <a:pt x="218" y="412"/>
                    </a:lnTo>
                    <a:lnTo>
                      <a:pt x="224" y="413"/>
                    </a:lnTo>
                    <a:lnTo>
                      <a:pt x="226" y="413"/>
                    </a:lnTo>
                    <a:lnTo>
                      <a:pt x="233" y="413"/>
                    </a:lnTo>
                    <a:lnTo>
                      <a:pt x="240" y="414"/>
                    </a:lnTo>
                    <a:lnTo>
                      <a:pt x="243" y="414"/>
                    </a:lnTo>
                    <a:lnTo>
                      <a:pt x="247" y="415"/>
                    </a:lnTo>
                    <a:lnTo>
                      <a:pt x="252" y="415"/>
                    </a:lnTo>
                    <a:lnTo>
                      <a:pt x="254" y="415"/>
                    </a:lnTo>
                    <a:lnTo>
                      <a:pt x="256" y="415"/>
                    </a:lnTo>
                    <a:lnTo>
                      <a:pt x="257" y="415"/>
                    </a:lnTo>
                    <a:lnTo>
                      <a:pt x="259" y="415"/>
                    </a:lnTo>
                    <a:lnTo>
                      <a:pt x="266" y="415"/>
                    </a:lnTo>
                    <a:lnTo>
                      <a:pt x="271" y="415"/>
                    </a:lnTo>
                    <a:lnTo>
                      <a:pt x="277" y="415"/>
                    </a:lnTo>
                    <a:lnTo>
                      <a:pt x="281" y="414"/>
                    </a:lnTo>
                    <a:lnTo>
                      <a:pt x="289" y="414"/>
                    </a:lnTo>
                    <a:lnTo>
                      <a:pt x="294" y="413"/>
                    </a:lnTo>
                    <a:lnTo>
                      <a:pt x="295" y="413"/>
                    </a:lnTo>
                    <a:lnTo>
                      <a:pt x="295" y="413"/>
                    </a:lnTo>
                    <a:lnTo>
                      <a:pt x="300" y="412"/>
                    </a:lnTo>
                    <a:lnTo>
                      <a:pt x="303" y="412"/>
                    </a:lnTo>
                    <a:lnTo>
                      <a:pt x="310" y="409"/>
                    </a:lnTo>
                    <a:lnTo>
                      <a:pt x="317" y="407"/>
                    </a:lnTo>
                    <a:lnTo>
                      <a:pt x="321" y="406"/>
                    </a:lnTo>
                    <a:lnTo>
                      <a:pt x="324" y="405"/>
                    </a:lnTo>
                    <a:lnTo>
                      <a:pt x="324" y="405"/>
                    </a:lnTo>
                    <a:lnTo>
                      <a:pt x="329" y="403"/>
                    </a:lnTo>
                    <a:lnTo>
                      <a:pt x="334" y="400"/>
                    </a:lnTo>
                    <a:lnTo>
                      <a:pt x="334" y="400"/>
                    </a:lnTo>
                    <a:lnTo>
                      <a:pt x="335" y="399"/>
                    </a:lnTo>
                    <a:lnTo>
                      <a:pt x="337" y="399"/>
                    </a:lnTo>
                    <a:lnTo>
                      <a:pt x="338" y="397"/>
                    </a:lnTo>
                    <a:lnTo>
                      <a:pt x="340" y="395"/>
                    </a:lnTo>
                    <a:lnTo>
                      <a:pt x="343" y="394"/>
                    </a:lnTo>
                    <a:lnTo>
                      <a:pt x="366" y="377"/>
                    </a:lnTo>
                    <a:lnTo>
                      <a:pt x="386" y="360"/>
                    </a:lnTo>
                    <a:lnTo>
                      <a:pt x="386" y="360"/>
                    </a:lnTo>
                    <a:lnTo>
                      <a:pt x="387" y="360"/>
                    </a:lnTo>
                    <a:lnTo>
                      <a:pt x="406" y="346"/>
                    </a:lnTo>
                    <a:lnTo>
                      <a:pt x="424" y="333"/>
                    </a:lnTo>
                    <a:lnTo>
                      <a:pt x="425" y="333"/>
                    </a:lnTo>
                    <a:lnTo>
                      <a:pt x="425" y="332"/>
                    </a:lnTo>
                    <a:lnTo>
                      <a:pt x="441" y="321"/>
                    </a:lnTo>
                    <a:lnTo>
                      <a:pt x="455" y="311"/>
                    </a:lnTo>
                    <a:lnTo>
                      <a:pt x="470" y="302"/>
                    </a:lnTo>
                    <a:lnTo>
                      <a:pt x="483" y="293"/>
                    </a:lnTo>
                    <a:lnTo>
                      <a:pt x="485" y="292"/>
                    </a:lnTo>
                    <a:lnTo>
                      <a:pt x="496" y="285"/>
                    </a:lnTo>
                    <a:lnTo>
                      <a:pt x="506" y="279"/>
                    </a:lnTo>
                    <a:lnTo>
                      <a:pt x="513" y="274"/>
                    </a:lnTo>
                    <a:lnTo>
                      <a:pt x="521" y="271"/>
                    </a:lnTo>
                    <a:lnTo>
                      <a:pt x="524" y="269"/>
                    </a:lnTo>
                    <a:lnTo>
                      <a:pt x="528" y="267"/>
                    </a:lnTo>
                    <a:lnTo>
                      <a:pt x="535" y="263"/>
                    </a:lnTo>
                    <a:lnTo>
                      <a:pt x="543" y="259"/>
                    </a:lnTo>
                    <a:lnTo>
                      <a:pt x="543" y="259"/>
                    </a:lnTo>
                    <a:lnTo>
                      <a:pt x="544" y="258"/>
                    </a:lnTo>
                    <a:lnTo>
                      <a:pt x="551" y="256"/>
                    </a:lnTo>
                    <a:lnTo>
                      <a:pt x="558" y="253"/>
                    </a:lnTo>
                    <a:lnTo>
                      <a:pt x="558" y="253"/>
                    </a:lnTo>
                    <a:lnTo>
                      <a:pt x="559" y="252"/>
                    </a:lnTo>
                    <a:lnTo>
                      <a:pt x="568" y="247"/>
                    </a:lnTo>
                    <a:lnTo>
                      <a:pt x="577" y="244"/>
                    </a:lnTo>
                    <a:lnTo>
                      <a:pt x="577" y="243"/>
                    </a:lnTo>
                    <a:lnTo>
                      <a:pt x="577" y="243"/>
                    </a:lnTo>
                    <a:lnTo>
                      <a:pt x="587" y="238"/>
                    </a:lnTo>
                    <a:lnTo>
                      <a:pt x="596" y="234"/>
                    </a:lnTo>
                    <a:lnTo>
                      <a:pt x="597" y="234"/>
                    </a:lnTo>
                    <a:lnTo>
                      <a:pt x="597" y="233"/>
                    </a:lnTo>
                    <a:lnTo>
                      <a:pt x="607" y="230"/>
                    </a:lnTo>
                    <a:lnTo>
                      <a:pt x="615" y="225"/>
                    </a:lnTo>
                    <a:lnTo>
                      <a:pt x="616" y="225"/>
                    </a:lnTo>
                    <a:lnTo>
                      <a:pt x="616" y="225"/>
                    </a:lnTo>
                    <a:lnTo>
                      <a:pt x="625" y="221"/>
                    </a:lnTo>
                    <a:lnTo>
                      <a:pt x="635" y="217"/>
                    </a:lnTo>
                    <a:lnTo>
                      <a:pt x="633" y="212"/>
                    </a:lnTo>
                    <a:lnTo>
                      <a:pt x="628" y="205"/>
                    </a:lnTo>
                    <a:lnTo>
                      <a:pt x="626" y="200"/>
                    </a:lnTo>
                    <a:lnTo>
                      <a:pt x="623" y="192"/>
                    </a:lnTo>
                    <a:lnTo>
                      <a:pt x="619" y="184"/>
                    </a:lnTo>
                    <a:lnTo>
                      <a:pt x="615" y="175"/>
                    </a:lnTo>
                    <a:lnTo>
                      <a:pt x="614" y="173"/>
                    </a:lnTo>
                    <a:lnTo>
                      <a:pt x="613" y="171"/>
                    </a:lnTo>
                    <a:lnTo>
                      <a:pt x="602" y="146"/>
                    </a:lnTo>
                    <a:lnTo>
                      <a:pt x="589" y="116"/>
                    </a:lnTo>
                    <a:lnTo>
                      <a:pt x="589" y="115"/>
                    </a:lnTo>
                    <a:lnTo>
                      <a:pt x="588" y="114"/>
                    </a:lnTo>
                    <a:lnTo>
                      <a:pt x="581" y="99"/>
                    </a:lnTo>
                    <a:lnTo>
                      <a:pt x="574" y="83"/>
                    </a:lnTo>
                    <a:lnTo>
                      <a:pt x="573" y="80"/>
                    </a:lnTo>
                    <a:lnTo>
                      <a:pt x="572" y="77"/>
                    </a:lnTo>
                    <a:lnTo>
                      <a:pt x="570" y="75"/>
                    </a:lnTo>
                    <a:lnTo>
                      <a:pt x="569" y="72"/>
                    </a:lnTo>
                    <a:lnTo>
                      <a:pt x="565" y="64"/>
                    </a:lnTo>
                    <a:lnTo>
                      <a:pt x="561" y="55"/>
                    </a:lnTo>
                    <a:lnTo>
                      <a:pt x="561" y="54"/>
                    </a:lnTo>
                    <a:lnTo>
                      <a:pt x="561" y="53"/>
                    </a:lnTo>
                    <a:lnTo>
                      <a:pt x="556" y="46"/>
                    </a:lnTo>
                    <a:lnTo>
                      <a:pt x="551" y="38"/>
                    </a:lnTo>
                    <a:lnTo>
                      <a:pt x="551" y="37"/>
                    </a:lnTo>
                    <a:lnTo>
                      <a:pt x="550" y="35"/>
                    </a:lnTo>
                    <a:lnTo>
                      <a:pt x="541" y="39"/>
                    </a:lnTo>
                    <a:lnTo>
                      <a:pt x="530" y="43"/>
                    </a:lnTo>
                    <a:lnTo>
                      <a:pt x="493" y="57"/>
                    </a:lnTo>
                    <a:lnTo>
                      <a:pt x="409" y="77"/>
                    </a:lnTo>
                    <a:lnTo>
                      <a:pt x="366" y="86"/>
                    </a:lnTo>
                    <a:lnTo>
                      <a:pt x="363" y="85"/>
                    </a:lnTo>
                    <a:lnTo>
                      <a:pt x="362" y="83"/>
                    </a:lnTo>
                    <a:lnTo>
                      <a:pt x="405" y="74"/>
                    </a:lnTo>
                    <a:lnTo>
                      <a:pt x="486" y="52"/>
                    </a:lnTo>
                    <a:lnTo>
                      <a:pt x="522" y="38"/>
                    </a:lnTo>
                    <a:lnTo>
                      <a:pt x="536" y="31"/>
                    </a:lnTo>
                    <a:lnTo>
                      <a:pt x="546" y="22"/>
                    </a:lnTo>
                    <a:lnTo>
                      <a:pt x="543" y="17"/>
                    </a:lnTo>
                    <a:lnTo>
                      <a:pt x="536" y="16"/>
                    </a:lnTo>
                    <a:lnTo>
                      <a:pt x="490" y="9"/>
                    </a:lnTo>
                    <a:lnTo>
                      <a:pt x="396" y="1"/>
                    </a:ln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7"/>
              <p:cNvSpPr>
                <a:spLocks/>
              </p:cNvSpPr>
              <p:nvPr/>
            </p:nvSpPr>
            <p:spPr bwMode="auto">
              <a:xfrm>
                <a:off x="3528" y="1809"/>
                <a:ext cx="163" cy="77"/>
              </a:xfrm>
              <a:custGeom>
                <a:avLst/>
                <a:gdLst>
                  <a:gd name="T0" fmla="*/ 652 w 652"/>
                  <a:gd name="T1" fmla="*/ 99 h 308"/>
                  <a:gd name="T2" fmla="*/ 651 w 652"/>
                  <a:gd name="T3" fmla="*/ 82 h 308"/>
                  <a:gd name="T4" fmla="*/ 641 w 652"/>
                  <a:gd name="T5" fmla="*/ 53 h 308"/>
                  <a:gd name="T6" fmla="*/ 625 w 652"/>
                  <a:gd name="T7" fmla="*/ 32 h 308"/>
                  <a:gd name="T8" fmla="*/ 604 w 652"/>
                  <a:gd name="T9" fmla="*/ 16 h 308"/>
                  <a:gd name="T10" fmla="*/ 567 w 652"/>
                  <a:gd name="T11" fmla="*/ 3 h 308"/>
                  <a:gd name="T12" fmla="*/ 514 w 652"/>
                  <a:gd name="T13" fmla="*/ 0 h 308"/>
                  <a:gd name="T14" fmla="*/ 492 w 652"/>
                  <a:gd name="T15" fmla="*/ 3 h 308"/>
                  <a:gd name="T16" fmla="*/ 455 w 652"/>
                  <a:gd name="T17" fmla="*/ 11 h 308"/>
                  <a:gd name="T18" fmla="*/ 381 w 652"/>
                  <a:gd name="T19" fmla="*/ 34 h 308"/>
                  <a:gd name="T20" fmla="*/ 310 w 652"/>
                  <a:gd name="T21" fmla="*/ 66 h 308"/>
                  <a:gd name="T22" fmla="*/ 240 w 652"/>
                  <a:gd name="T23" fmla="*/ 105 h 308"/>
                  <a:gd name="T24" fmla="*/ 145 w 652"/>
                  <a:gd name="T25" fmla="*/ 168 h 308"/>
                  <a:gd name="T26" fmla="*/ 44 w 652"/>
                  <a:gd name="T27" fmla="*/ 250 h 308"/>
                  <a:gd name="T28" fmla="*/ 9 w 652"/>
                  <a:gd name="T29" fmla="*/ 283 h 308"/>
                  <a:gd name="T30" fmla="*/ 2 w 652"/>
                  <a:gd name="T31" fmla="*/ 291 h 308"/>
                  <a:gd name="T32" fmla="*/ 0 w 652"/>
                  <a:gd name="T33" fmla="*/ 302 h 308"/>
                  <a:gd name="T34" fmla="*/ 12 w 652"/>
                  <a:gd name="T35" fmla="*/ 307 h 308"/>
                  <a:gd name="T36" fmla="*/ 25 w 652"/>
                  <a:gd name="T37" fmla="*/ 307 h 308"/>
                  <a:gd name="T38" fmla="*/ 52 w 652"/>
                  <a:gd name="T39" fmla="*/ 308 h 308"/>
                  <a:gd name="T40" fmla="*/ 119 w 652"/>
                  <a:gd name="T41" fmla="*/ 306 h 308"/>
                  <a:gd name="T42" fmla="*/ 189 w 652"/>
                  <a:gd name="T43" fmla="*/ 294 h 308"/>
                  <a:gd name="T44" fmla="*/ 237 w 652"/>
                  <a:gd name="T45" fmla="*/ 272 h 308"/>
                  <a:gd name="T46" fmla="*/ 265 w 652"/>
                  <a:gd name="T47" fmla="*/ 252 h 308"/>
                  <a:gd name="T48" fmla="*/ 276 w 652"/>
                  <a:gd name="T49" fmla="*/ 238 h 308"/>
                  <a:gd name="T50" fmla="*/ 304 w 652"/>
                  <a:gd name="T51" fmla="*/ 204 h 308"/>
                  <a:gd name="T52" fmla="*/ 361 w 652"/>
                  <a:gd name="T53" fmla="*/ 143 h 308"/>
                  <a:gd name="T54" fmla="*/ 415 w 652"/>
                  <a:gd name="T55" fmla="*/ 93 h 308"/>
                  <a:gd name="T56" fmla="*/ 466 w 652"/>
                  <a:gd name="T57" fmla="*/ 56 h 308"/>
                  <a:gd name="T58" fmla="*/ 513 w 652"/>
                  <a:gd name="T59" fmla="*/ 34 h 308"/>
                  <a:gd name="T60" fmla="*/ 558 w 652"/>
                  <a:gd name="T61" fmla="*/ 29 h 308"/>
                  <a:gd name="T62" fmla="*/ 600 w 652"/>
                  <a:gd name="T63" fmla="*/ 41 h 308"/>
                  <a:gd name="T64" fmla="*/ 636 w 652"/>
                  <a:gd name="T65" fmla="*/ 74 h 308"/>
                  <a:gd name="T66" fmla="*/ 652 w 652"/>
                  <a:gd name="T67" fmla="*/ 99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52" h="308">
                    <a:moveTo>
                      <a:pt x="652" y="99"/>
                    </a:moveTo>
                    <a:lnTo>
                      <a:pt x="651" y="82"/>
                    </a:lnTo>
                    <a:lnTo>
                      <a:pt x="641" y="53"/>
                    </a:lnTo>
                    <a:lnTo>
                      <a:pt x="625" y="32"/>
                    </a:lnTo>
                    <a:lnTo>
                      <a:pt x="604" y="16"/>
                    </a:lnTo>
                    <a:lnTo>
                      <a:pt x="567" y="3"/>
                    </a:lnTo>
                    <a:lnTo>
                      <a:pt x="514" y="0"/>
                    </a:lnTo>
                    <a:lnTo>
                      <a:pt x="492" y="3"/>
                    </a:lnTo>
                    <a:lnTo>
                      <a:pt x="455" y="11"/>
                    </a:lnTo>
                    <a:lnTo>
                      <a:pt x="381" y="34"/>
                    </a:lnTo>
                    <a:lnTo>
                      <a:pt x="310" y="66"/>
                    </a:lnTo>
                    <a:lnTo>
                      <a:pt x="240" y="105"/>
                    </a:lnTo>
                    <a:lnTo>
                      <a:pt x="145" y="168"/>
                    </a:lnTo>
                    <a:lnTo>
                      <a:pt x="44" y="250"/>
                    </a:lnTo>
                    <a:lnTo>
                      <a:pt x="9" y="283"/>
                    </a:lnTo>
                    <a:lnTo>
                      <a:pt x="2" y="291"/>
                    </a:lnTo>
                    <a:lnTo>
                      <a:pt x="0" y="302"/>
                    </a:lnTo>
                    <a:lnTo>
                      <a:pt x="12" y="307"/>
                    </a:lnTo>
                    <a:lnTo>
                      <a:pt x="25" y="307"/>
                    </a:lnTo>
                    <a:lnTo>
                      <a:pt x="52" y="308"/>
                    </a:lnTo>
                    <a:lnTo>
                      <a:pt x="119" y="306"/>
                    </a:lnTo>
                    <a:lnTo>
                      <a:pt x="189" y="294"/>
                    </a:lnTo>
                    <a:lnTo>
                      <a:pt x="237" y="272"/>
                    </a:lnTo>
                    <a:lnTo>
                      <a:pt x="265" y="252"/>
                    </a:lnTo>
                    <a:lnTo>
                      <a:pt x="276" y="238"/>
                    </a:lnTo>
                    <a:lnTo>
                      <a:pt x="304" y="204"/>
                    </a:lnTo>
                    <a:lnTo>
                      <a:pt x="361" y="143"/>
                    </a:lnTo>
                    <a:lnTo>
                      <a:pt x="415" y="93"/>
                    </a:lnTo>
                    <a:lnTo>
                      <a:pt x="466" y="56"/>
                    </a:lnTo>
                    <a:lnTo>
                      <a:pt x="513" y="34"/>
                    </a:lnTo>
                    <a:lnTo>
                      <a:pt x="558" y="29"/>
                    </a:lnTo>
                    <a:lnTo>
                      <a:pt x="600" y="41"/>
                    </a:lnTo>
                    <a:lnTo>
                      <a:pt x="636" y="74"/>
                    </a:lnTo>
                    <a:lnTo>
                      <a:pt x="652" y="99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 noEditPoints="1"/>
              </p:cNvSpPr>
              <p:nvPr/>
            </p:nvSpPr>
            <p:spPr bwMode="auto">
              <a:xfrm>
                <a:off x="3464" y="1849"/>
                <a:ext cx="80" cy="36"/>
              </a:xfrm>
              <a:custGeom>
                <a:avLst/>
                <a:gdLst>
                  <a:gd name="T0" fmla="*/ 6 w 320"/>
                  <a:gd name="T1" fmla="*/ 0 h 144"/>
                  <a:gd name="T2" fmla="*/ 5 w 320"/>
                  <a:gd name="T3" fmla="*/ 31 h 144"/>
                  <a:gd name="T4" fmla="*/ 1 w 320"/>
                  <a:gd name="T5" fmla="*/ 56 h 144"/>
                  <a:gd name="T6" fmla="*/ 0 w 320"/>
                  <a:gd name="T7" fmla="*/ 63 h 144"/>
                  <a:gd name="T8" fmla="*/ 6 w 320"/>
                  <a:gd name="T9" fmla="*/ 68 h 144"/>
                  <a:gd name="T10" fmla="*/ 9 w 320"/>
                  <a:gd name="T11" fmla="*/ 69 h 144"/>
                  <a:gd name="T12" fmla="*/ 33 w 320"/>
                  <a:gd name="T13" fmla="*/ 82 h 144"/>
                  <a:gd name="T14" fmla="*/ 89 w 320"/>
                  <a:gd name="T15" fmla="*/ 106 h 144"/>
                  <a:gd name="T16" fmla="*/ 150 w 320"/>
                  <a:gd name="T17" fmla="*/ 125 h 144"/>
                  <a:gd name="T18" fmla="*/ 212 w 320"/>
                  <a:gd name="T19" fmla="*/ 140 h 144"/>
                  <a:gd name="T20" fmla="*/ 239 w 320"/>
                  <a:gd name="T21" fmla="*/ 144 h 144"/>
                  <a:gd name="T22" fmla="*/ 241 w 320"/>
                  <a:gd name="T23" fmla="*/ 134 h 144"/>
                  <a:gd name="T24" fmla="*/ 247 w 320"/>
                  <a:gd name="T25" fmla="*/ 129 h 144"/>
                  <a:gd name="T26" fmla="*/ 251 w 320"/>
                  <a:gd name="T27" fmla="*/ 124 h 144"/>
                  <a:gd name="T28" fmla="*/ 254 w 320"/>
                  <a:gd name="T29" fmla="*/ 121 h 144"/>
                  <a:gd name="T30" fmla="*/ 282 w 320"/>
                  <a:gd name="T31" fmla="*/ 93 h 144"/>
                  <a:gd name="T32" fmla="*/ 320 w 320"/>
                  <a:gd name="T33" fmla="*/ 59 h 144"/>
                  <a:gd name="T34" fmla="*/ 312 w 320"/>
                  <a:gd name="T35" fmla="*/ 62 h 144"/>
                  <a:gd name="T36" fmla="*/ 305 w 320"/>
                  <a:gd name="T37" fmla="*/ 64 h 144"/>
                  <a:gd name="T38" fmla="*/ 298 w 320"/>
                  <a:gd name="T39" fmla="*/ 66 h 144"/>
                  <a:gd name="T40" fmla="*/ 293 w 320"/>
                  <a:gd name="T41" fmla="*/ 68 h 144"/>
                  <a:gd name="T42" fmla="*/ 290 w 320"/>
                  <a:gd name="T43" fmla="*/ 68 h 144"/>
                  <a:gd name="T44" fmla="*/ 289 w 320"/>
                  <a:gd name="T45" fmla="*/ 68 h 144"/>
                  <a:gd name="T46" fmla="*/ 289 w 320"/>
                  <a:gd name="T47" fmla="*/ 68 h 144"/>
                  <a:gd name="T48" fmla="*/ 288 w 320"/>
                  <a:gd name="T49" fmla="*/ 68 h 144"/>
                  <a:gd name="T50" fmla="*/ 281 w 320"/>
                  <a:gd name="T51" fmla="*/ 69 h 144"/>
                  <a:gd name="T52" fmla="*/ 274 w 320"/>
                  <a:gd name="T53" fmla="*/ 70 h 144"/>
                  <a:gd name="T54" fmla="*/ 265 w 320"/>
                  <a:gd name="T55" fmla="*/ 70 h 144"/>
                  <a:gd name="T56" fmla="*/ 257 w 320"/>
                  <a:gd name="T57" fmla="*/ 70 h 144"/>
                  <a:gd name="T58" fmla="*/ 249 w 320"/>
                  <a:gd name="T59" fmla="*/ 70 h 144"/>
                  <a:gd name="T60" fmla="*/ 241 w 320"/>
                  <a:gd name="T61" fmla="*/ 70 h 144"/>
                  <a:gd name="T62" fmla="*/ 234 w 320"/>
                  <a:gd name="T63" fmla="*/ 70 h 144"/>
                  <a:gd name="T64" fmla="*/ 226 w 320"/>
                  <a:gd name="T65" fmla="*/ 69 h 144"/>
                  <a:gd name="T66" fmla="*/ 225 w 320"/>
                  <a:gd name="T67" fmla="*/ 69 h 144"/>
                  <a:gd name="T68" fmla="*/ 224 w 320"/>
                  <a:gd name="T69" fmla="*/ 69 h 144"/>
                  <a:gd name="T70" fmla="*/ 211 w 320"/>
                  <a:gd name="T71" fmla="*/ 68 h 144"/>
                  <a:gd name="T72" fmla="*/ 200 w 320"/>
                  <a:gd name="T73" fmla="*/ 66 h 144"/>
                  <a:gd name="T74" fmla="*/ 195 w 320"/>
                  <a:gd name="T75" fmla="*/ 66 h 144"/>
                  <a:gd name="T76" fmla="*/ 191 w 320"/>
                  <a:gd name="T77" fmla="*/ 64 h 144"/>
                  <a:gd name="T78" fmla="*/ 186 w 320"/>
                  <a:gd name="T79" fmla="*/ 63 h 144"/>
                  <a:gd name="T80" fmla="*/ 181 w 320"/>
                  <a:gd name="T81" fmla="*/ 62 h 144"/>
                  <a:gd name="T82" fmla="*/ 173 w 320"/>
                  <a:gd name="T83" fmla="*/ 60 h 144"/>
                  <a:gd name="T84" fmla="*/ 166 w 320"/>
                  <a:gd name="T85" fmla="*/ 57 h 144"/>
                  <a:gd name="T86" fmla="*/ 160 w 320"/>
                  <a:gd name="T87" fmla="*/ 56 h 144"/>
                  <a:gd name="T88" fmla="*/ 155 w 320"/>
                  <a:gd name="T89" fmla="*/ 54 h 144"/>
                  <a:gd name="T90" fmla="*/ 140 w 320"/>
                  <a:gd name="T91" fmla="*/ 49 h 144"/>
                  <a:gd name="T92" fmla="*/ 126 w 320"/>
                  <a:gd name="T93" fmla="*/ 44 h 144"/>
                  <a:gd name="T94" fmla="*/ 86 w 320"/>
                  <a:gd name="T95" fmla="*/ 30 h 144"/>
                  <a:gd name="T96" fmla="*/ 47 w 320"/>
                  <a:gd name="T97" fmla="*/ 15 h 144"/>
                  <a:gd name="T98" fmla="*/ 35 w 320"/>
                  <a:gd name="T99" fmla="*/ 11 h 144"/>
                  <a:gd name="T100" fmla="*/ 23 w 320"/>
                  <a:gd name="T101" fmla="*/ 7 h 144"/>
                  <a:gd name="T102" fmla="*/ 13 w 320"/>
                  <a:gd name="T103" fmla="*/ 3 h 144"/>
                  <a:gd name="T104" fmla="*/ 6 w 320"/>
                  <a:gd name="T105" fmla="*/ 0 h 144"/>
                  <a:gd name="T106" fmla="*/ 310 w 320"/>
                  <a:gd name="T107" fmla="*/ 82 h 144"/>
                  <a:gd name="T108" fmla="*/ 286 w 320"/>
                  <a:gd name="T109" fmla="*/ 104 h 144"/>
                  <a:gd name="T110" fmla="*/ 266 w 320"/>
                  <a:gd name="T111" fmla="*/ 122 h 144"/>
                  <a:gd name="T112" fmla="*/ 260 w 320"/>
                  <a:gd name="T113" fmla="*/ 130 h 144"/>
                  <a:gd name="T114" fmla="*/ 257 w 320"/>
                  <a:gd name="T115" fmla="*/ 137 h 144"/>
                  <a:gd name="T116" fmla="*/ 260 w 320"/>
                  <a:gd name="T117" fmla="*/ 132 h 144"/>
                  <a:gd name="T118" fmla="*/ 265 w 320"/>
                  <a:gd name="T119" fmla="*/ 127 h 144"/>
                  <a:gd name="T120" fmla="*/ 285 w 320"/>
                  <a:gd name="T121" fmla="*/ 106 h 144"/>
                  <a:gd name="T122" fmla="*/ 310 w 320"/>
                  <a:gd name="T123" fmla="*/ 82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20" h="144">
                    <a:moveTo>
                      <a:pt x="6" y="0"/>
                    </a:moveTo>
                    <a:lnTo>
                      <a:pt x="5" y="31"/>
                    </a:lnTo>
                    <a:lnTo>
                      <a:pt x="1" y="56"/>
                    </a:lnTo>
                    <a:lnTo>
                      <a:pt x="0" y="63"/>
                    </a:lnTo>
                    <a:lnTo>
                      <a:pt x="6" y="68"/>
                    </a:lnTo>
                    <a:lnTo>
                      <a:pt x="9" y="69"/>
                    </a:lnTo>
                    <a:lnTo>
                      <a:pt x="33" y="82"/>
                    </a:lnTo>
                    <a:lnTo>
                      <a:pt x="89" y="106"/>
                    </a:lnTo>
                    <a:lnTo>
                      <a:pt x="150" y="125"/>
                    </a:lnTo>
                    <a:lnTo>
                      <a:pt x="212" y="140"/>
                    </a:lnTo>
                    <a:lnTo>
                      <a:pt x="239" y="144"/>
                    </a:lnTo>
                    <a:lnTo>
                      <a:pt x="241" y="134"/>
                    </a:lnTo>
                    <a:lnTo>
                      <a:pt x="247" y="129"/>
                    </a:lnTo>
                    <a:lnTo>
                      <a:pt x="251" y="124"/>
                    </a:lnTo>
                    <a:lnTo>
                      <a:pt x="254" y="121"/>
                    </a:lnTo>
                    <a:lnTo>
                      <a:pt x="282" y="93"/>
                    </a:lnTo>
                    <a:lnTo>
                      <a:pt x="320" y="59"/>
                    </a:lnTo>
                    <a:lnTo>
                      <a:pt x="312" y="62"/>
                    </a:lnTo>
                    <a:lnTo>
                      <a:pt x="305" y="64"/>
                    </a:lnTo>
                    <a:lnTo>
                      <a:pt x="298" y="66"/>
                    </a:lnTo>
                    <a:lnTo>
                      <a:pt x="293" y="68"/>
                    </a:lnTo>
                    <a:lnTo>
                      <a:pt x="290" y="68"/>
                    </a:lnTo>
                    <a:lnTo>
                      <a:pt x="289" y="68"/>
                    </a:lnTo>
                    <a:lnTo>
                      <a:pt x="289" y="68"/>
                    </a:lnTo>
                    <a:lnTo>
                      <a:pt x="288" y="68"/>
                    </a:lnTo>
                    <a:lnTo>
                      <a:pt x="281" y="69"/>
                    </a:lnTo>
                    <a:lnTo>
                      <a:pt x="274" y="70"/>
                    </a:lnTo>
                    <a:lnTo>
                      <a:pt x="265" y="70"/>
                    </a:lnTo>
                    <a:lnTo>
                      <a:pt x="257" y="70"/>
                    </a:lnTo>
                    <a:lnTo>
                      <a:pt x="249" y="70"/>
                    </a:lnTo>
                    <a:lnTo>
                      <a:pt x="241" y="70"/>
                    </a:lnTo>
                    <a:lnTo>
                      <a:pt x="234" y="70"/>
                    </a:lnTo>
                    <a:lnTo>
                      <a:pt x="226" y="69"/>
                    </a:lnTo>
                    <a:lnTo>
                      <a:pt x="225" y="69"/>
                    </a:lnTo>
                    <a:lnTo>
                      <a:pt x="224" y="69"/>
                    </a:lnTo>
                    <a:lnTo>
                      <a:pt x="211" y="68"/>
                    </a:lnTo>
                    <a:lnTo>
                      <a:pt x="200" y="66"/>
                    </a:lnTo>
                    <a:lnTo>
                      <a:pt x="195" y="66"/>
                    </a:lnTo>
                    <a:lnTo>
                      <a:pt x="191" y="64"/>
                    </a:lnTo>
                    <a:lnTo>
                      <a:pt x="186" y="63"/>
                    </a:lnTo>
                    <a:lnTo>
                      <a:pt x="181" y="62"/>
                    </a:lnTo>
                    <a:lnTo>
                      <a:pt x="173" y="60"/>
                    </a:lnTo>
                    <a:lnTo>
                      <a:pt x="166" y="57"/>
                    </a:lnTo>
                    <a:lnTo>
                      <a:pt x="160" y="56"/>
                    </a:lnTo>
                    <a:lnTo>
                      <a:pt x="155" y="54"/>
                    </a:lnTo>
                    <a:lnTo>
                      <a:pt x="140" y="49"/>
                    </a:lnTo>
                    <a:lnTo>
                      <a:pt x="126" y="44"/>
                    </a:lnTo>
                    <a:lnTo>
                      <a:pt x="86" y="30"/>
                    </a:lnTo>
                    <a:lnTo>
                      <a:pt x="47" y="15"/>
                    </a:lnTo>
                    <a:lnTo>
                      <a:pt x="35" y="11"/>
                    </a:lnTo>
                    <a:lnTo>
                      <a:pt x="23" y="7"/>
                    </a:lnTo>
                    <a:lnTo>
                      <a:pt x="13" y="3"/>
                    </a:lnTo>
                    <a:lnTo>
                      <a:pt x="6" y="0"/>
                    </a:lnTo>
                    <a:close/>
                    <a:moveTo>
                      <a:pt x="310" y="82"/>
                    </a:moveTo>
                    <a:lnTo>
                      <a:pt x="286" y="104"/>
                    </a:lnTo>
                    <a:lnTo>
                      <a:pt x="266" y="122"/>
                    </a:lnTo>
                    <a:lnTo>
                      <a:pt x="260" y="130"/>
                    </a:lnTo>
                    <a:lnTo>
                      <a:pt x="257" y="137"/>
                    </a:lnTo>
                    <a:lnTo>
                      <a:pt x="260" y="132"/>
                    </a:lnTo>
                    <a:lnTo>
                      <a:pt x="265" y="127"/>
                    </a:lnTo>
                    <a:lnTo>
                      <a:pt x="285" y="106"/>
                    </a:lnTo>
                    <a:lnTo>
                      <a:pt x="310" y="8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9"/>
              <p:cNvSpPr>
                <a:spLocks noEditPoints="1"/>
              </p:cNvSpPr>
              <p:nvPr/>
            </p:nvSpPr>
            <p:spPr bwMode="auto">
              <a:xfrm>
                <a:off x="3456" y="1757"/>
                <a:ext cx="239" cy="136"/>
              </a:xfrm>
              <a:custGeom>
                <a:avLst/>
                <a:gdLst>
                  <a:gd name="T0" fmla="*/ 178 w 953"/>
                  <a:gd name="T1" fmla="*/ 27 h 542"/>
                  <a:gd name="T2" fmla="*/ 87 w 953"/>
                  <a:gd name="T3" fmla="*/ 75 h 542"/>
                  <a:gd name="T4" fmla="*/ 14 w 953"/>
                  <a:gd name="T5" fmla="*/ 393 h 542"/>
                  <a:gd name="T6" fmla="*/ 23 w 953"/>
                  <a:gd name="T7" fmla="*/ 442 h 542"/>
                  <a:gd name="T8" fmla="*/ 285 w 953"/>
                  <a:gd name="T9" fmla="*/ 538 h 542"/>
                  <a:gd name="T10" fmla="*/ 530 w 953"/>
                  <a:gd name="T11" fmla="*/ 501 h 542"/>
                  <a:gd name="T12" fmla="*/ 837 w 953"/>
                  <a:gd name="T13" fmla="*/ 376 h 542"/>
                  <a:gd name="T14" fmla="*/ 953 w 953"/>
                  <a:gd name="T15" fmla="*/ 320 h 542"/>
                  <a:gd name="T16" fmla="*/ 843 w 953"/>
                  <a:gd name="T17" fmla="*/ 194 h 542"/>
                  <a:gd name="T18" fmla="*/ 678 w 953"/>
                  <a:gd name="T19" fmla="*/ 222 h 542"/>
                  <a:gd name="T20" fmla="*/ 588 w 953"/>
                  <a:gd name="T21" fmla="*/ 25 h 542"/>
                  <a:gd name="T22" fmla="*/ 420 w 953"/>
                  <a:gd name="T23" fmla="*/ 15 h 542"/>
                  <a:gd name="T24" fmla="*/ 560 w 953"/>
                  <a:gd name="T25" fmla="*/ 39 h 542"/>
                  <a:gd name="T26" fmla="*/ 388 w 953"/>
                  <a:gd name="T27" fmla="*/ 96 h 542"/>
                  <a:gd name="T28" fmla="*/ 621 w 953"/>
                  <a:gd name="T29" fmla="*/ 143 h 542"/>
                  <a:gd name="T30" fmla="*/ 454 w 953"/>
                  <a:gd name="T31" fmla="*/ 340 h 542"/>
                  <a:gd name="T32" fmla="*/ 335 w 953"/>
                  <a:gd name="T33" fmla="*/ 420 h 542"/>
                  <a:gd name="T34" fmla="*/ 294 w 953"/>
                  <a:gd name="T35" fmla="*/ 426 h 542"/>
                  <a:gd name="T36" fmla="*/ 277 w 953"/>
                  <a:gd name="T37" fmla="*/ 426 h 542"/>
                  <a:gd name="T38" fmla="*/ 243 w 953"/>
                  <a:gd name="T39" fmla="*/ 423 h 542"/>
                  <a:gd name="T40" fmla="*/ 41 w 953"/>
                  <a:gd name="T41" fmla="*/ 355 h 542"/>
                  <a:gd name="T42" fmla="*/ 32 w 953"/>
                  <a:gd name="T43" fmla="*/ 349 h 542"/>
                  <a:gd name="T44" fmla="*/ 27 w 953"/>
                  <a:gd name="T45" fmla="*/ 342 h 542"/>
                  <a:gd name="T46" fmla="*/ 36 w 953"/>
                  <a:gd name="T47" fmla="*/ 273 h 542"/>
                  <a:gd name="T48" fmla="*/ 218 w 953"/>
                  <a:gd name="T49" fmla="*/ 106 h 542"/>
                  <a:gd name="T50" fmla="*/ 142 w 953"/>
                  <a:gd name="T51" fmla="*/ 89 h 542"/>
                  <a:gd name="T52" fmla="*/ 110 w 953"/>
                  <a:gd name="T53" fmla="*/ 77 h 542"/>
                  <a:gd name="T54" fmla="*/ 373 w 953"/>
                  <a:gd name="T55" fmla="*/ 14 h 542"/>
                  <a:gd name="T56" fmla="*/ 926 w 953"/>
                  <a:gd name="T57" fmla="*/ 257 h 542"/>
                  <a:gd name="T58" fmla="*/ 932 w 953"/>
                  <a:gd name="T59" fmla="*/ 267 h 542"/>
                  <a:gd name="T60" fmla="*/ 936 w 953"/>
                  <a:gd name="T61" fmla="*/ 279 h 542"/>
                  <a:gd name="T62" fmla="*/ 939 w 953"/>
                  <a:gd name="T63" fmla="*/ 295 h 542"/>
                  <a:gd name="T64" fmla="*/ 929 w 953"/>
                  <a:gd name="T65" fmla="*/ 291 h 542"/>
                  <a:gd name="T66" fmla="*/ 905 w 953"/>
                  <a:gd name="T67" fmla="*/ 264 h 542"/>
                  <a:gd name="T68" fmla="*/ 873 w 953"/>
                  <a:gd name="T69" fmla="*/ 243 h 542"/>
                  <a:gd name="T70" fmla="*/ 715 w 953"/>
                  <a:gd name="T71" fmla="*/ 289 h 542"/>
                  <a:gd name="T72" fmla="*/ 670 w 953"/>
                  <a:gd name="T73" fmla="*/ 328 h 542"/>
                  <a:gd name="T74" fmla="*/ 627 w 953"/>
                  <a:gd name="T75" fmla="*/ 371 h 542"/>
                  <a:gd name="T76" fmla="*/ 563 w 953"/>
                  <a:gd name="T77" fmla="*/ 445 h 542"/>
                  <a:gd name="T78" fmla="*/ 329 w 953"/>
                  <a:gd name="T79" fmla="*/ 515 h 542"/>
                  <a:gd name="T80" fmla="*/ 303 w 953"/>
                  <a:gd name="T81" fmla="*/ 514 h 542"/>
                  <a:gd name="T82" fmla="*/ 372 w 953"/>
                  <a:gd name="T83" fmla="*/ 423 h 542"/>
                  <a:gd name="T84" fmla="*/ 779 w 953"/>
                  <a:gd name="T85" fmla="*/ 210 h 542"/>
                  <a:gd name="T86" fmla="*/ 841 w 953"/>
                  <a:gd name="T87" fmla="*/ 256 h 542"/>
                  <a:gd name="T88" fmla="*/ 879 w 953"/>
                  <a:gd name="T89" fmla="*/ 268 h 542"/>
                  <a:gd name="T90" fmla="*/ 893 w 953"/>
                  <a:gd name="T91" fmla="*/ 276 h 542"/>
                  <a:gd name="T92" fmla="*/ 909 w 953"/>
                  <a:gd name="T93" fmla="*/ 289 h 542"/>
                  <a:gd name="T94" fmla="*/ 917 w 953"/>
                  <a:gd name="T95" fmla="*/ 297 h 542"/>
                  <a:gd name="T96" fmla="*/ 925 w 953"/>
                  <a:gd name="T97" fmla="*/ 310 h 542"/>
                  <a:gd name="T98" fmla="*/ 741 w 953"/>
                  <a:gd name="T99" fmla="*/ 367 h 542"/>
                  <a:gd name="T100" fmla="*/ 736 w 953"/>
                  <a:gd name="T101" fmla="*/ 294 h 542"/>
                  <a:gd name="T102" fmla="*/ 762 w 953"/>
                  <a:gd name="T103" fmla="*/ 278 h 542"/>
                  <a:gd name="T104" fmla="*/ 785 w 953"/>
                  <a:gd name="T105" fmla="*/ 266 h 542"/>
                  <a:gd name="T106" fmla="*/ 807 w 953"/>
                  <a:gd name="T107" fmla="*/ 259 h 542"/>
                  <a:gd name="T108" fmla="*/ 36 w 953"/>
                  <a:gd name="T109" fmla="*/ 368 h 542"/>
                  <a:gd name="T110" fmla="*/ 170 w 953"/>
                  <a:gd name="T111" fmla="*/ 417 h 542"/>
                  <a:gd name="T112" fmla="*/ 221 w 953"/>
                  <a:gd name="T113" fmla="*/ 432 h 542"/>
                  <a:gd name="T114" fmla="*/ 264 w 953"/>
                  <a:gd name="T115" fmla="*/ 438 h 542"/>
                  <a:gd name="T116" fmla="*/ 318 w 953"/>
                  <a:gd name="T117" fmla="*/ 436 h 542"/>
                  <a:gd name="T118" fmla="*/ 342 w 953"/>
                  <a:gd name="T119" fmla="*/ 430 h 542"/>
                  <a:gd name="T120" fmla="*/ 269 w 953"/>
                  <a:gd name="T121" fmla="*/ 512 h 542"/>
                  <a:gd name="T122" fmla="*/ 30 w 953"/>
                  <a:gd name="T123" fmla="*/ 431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3" h="542">
                    <a:moveTo>
                      <a:pt x="397" y="0"/>
                    </a:moveTo>
                    <a:lnTo>
                      <a:pt x="385" y="0"/>
                    </a:lnTo>
                    <a:lnTo>
                      <a:pt x="373" y="0"/>
                    </a:lnTo>
                    <a:lnTo>
                      <a:pt x="359" y="0"/>
                    </a:lnTo>
                    <a:lnTo>
                      <a:pt x="345" y="1"/>
                    </a:lnTo>
                    <a:lnTo>
                      <a:pt x="289" y="5"/>
                    </a:lnTo>
                    <a:lnTo>
                      <a:pt x="178" y="27"/>
                    </a:lnTo>
                    <a:lnTo>
                      <a:pt x="124" y="47"/>
                    </a:lnTo>
                    <a:lnTo>
                      <a:pt x="111" y="52"/>
                    </a:lnTo>
                    <a:lnTo>
                      <a:pt x="101" y="58"/>
                    </a:lnTo>
                    <a:lnTo>
                      <a:pt x="94" y="62"/>
                    </a:lnTo>
                    <a:lnTo>
                      <a:pt x="89" y="70"/>
                    </a:lnTo>
                    <a:lnTo>
                      <a:pt x="88" y="72"/>
                    </a:lnTo>
                    <a:lnTo>
                      <a:pt x="87" y="75"/>
                    </a:lnTo>
                    <a:lnTo>
                      <a:pt x="64" y="125"/>
                    </a:lnTo>
                    <a:lnTo>
                      <a:pt x="15" y="274"/>
                    </a:lnTo>
                    <a:lnTo>
                      <a:pt x="3" y="314"/>
                    </a:lnTo>
                    <a:lnTo>
                      <a:pt x="0" y="332"/>
                    </a:lnTo>
                    <a:lnTo>
                      <a:pt x="7" y="355"/>
                    </a:lnTo>
                    <a:lnTo>
                      <a:pt x="15" y="361"/>
                    </a:lnTo>
                    <a:lnTo>
                      <a:pt x="14" y="393"/>
                    </a:lnTo>
                    <a:lnTo>
                      <a:pt x="10" y="416"/>
                    </a:lnTo>
                    <a:lnTo>
                      <a:pt x="9" y="423"/>
                    </a:lnTo>
                    <a:lnTo>
                      <a:pt x="9" y="428"/>
                    </a:lnTo>
                    <a:lnTo>
                      <a:pt x="12" y="435"/>
                    </a:lnTo>
                    <a:lnTo>
                      <a:pt x="16" y="439"/>
                    </a:lnTo>
                    <a:lnTo>
                      <a:pt x="20" y="441"/>
                    </a:lnTo>
                    <a:lnTo>
                      <a:pt x="23" y="442"/>
                    </a:lnTo>
                    <a:lnTo>
                      <a:pt x="25" y="442"/>
                    </a:lnTo>
                    <a:lnTo>
                      <a:pt x="25" y="442"/>
                    </a:lnTo>
                    <a:lnTo>
                      <a:pt x="56" y="462"/>
                    </a:lnTo>
                    <a:lnTo>
                      <a:pt x="135" y="497"/>
                    </a:lnTo>
                    <a:lnTo>
                      <a:pt x="176" y="512"/>
                    </a:lnTo>
                    <a:lnTo>
                      <a:pt x="234" y="529"/>
                    </a:lnTo>
                    <a:lnTo>
                      <a:pt x="285" y="538"/>
                    </a:lnTo>
                    <a:lnTo>
                      <a:pt x="296" y="541"/>
                    </a:lnTo>
                    <a:lnTo>
                      <a:pt x="311" y="541"/>
                    </a:lnTo>
                    <a:lnTo>
                      <a:pt x="338" y="542"/>
                    </a:lnTo>
                    <a:lnTo>
                      <a:pt x="406" y="539"/>
                    </a:lnTo>
                    <a:lnTo>
                      <a:pt x="442" y="533"/>
                    </a:lnTo>
                    <a:lnTo>
                      <a:pt x="479" y="524"/>
                    </a:lnTo>
                    <a:lnTo>
                      <a:pt x="530" y="501"/>
                    </a:lnTo>
                    <a:lnTo>
                      <a:pt x="559" y="477"/>
                    </a:lnTo>
                    <a:lnTo>
                      <a:pt x="572" y="462"/>
                    </a:lnTo>
                    <a:lnTo>
                      <a:pt x="598" y="432"/>
                    </a:lnTo>
                    <a:lnTo>
                      <a:pt x="622" y="404"/>
                    </a:lnTo>
                    <a:lnTo>
                      <a:pt x="662" y="393"/>
                    </a:lnTo>
                    <a:lnTo>
                      <a:pt x="735" y="382"/>
                    </a:lnTo>
                    <a:lnTo>
                      <a:pt x="837" y="376"/>
                    </a:lnTo>
                    <a:lnTo>
                      <a:pt x="913" y="365"/>
                    </a:lnTo>
                    <a:lnTo>
                      <a:pt x="925" y="363"/>
                    </a:lnTo>
                    <a:lnTo>
                      <a:pt x="935" y="357"/>
                    </a:lnTo>
                    <a:lnTo>
                      <a:pt x="943" y="352"/>
                    </a:lnTo>
                    <a:lnTo>
                      <a:pt x="948" y="344"/>
                    </a:lnTo>
                    <a:lnTo>
                      <a:pt x="953" y="330"/>
                    </a:lnTo>
                    <a:lnTo>
                      <a:pt x="953" y="320"/>
                    </a:lnTo>
                    <a:lnTo>
                      <a:pt x="951" y="307"/>
                    </a:lnTo>
                    <a:lnTo>
                      <a:pt x="949" y="296"/>
                    </a:lnTo>
                    <a:lnTo>
                      <a:pt x="945" y="270"/>
                    </a:lnTo>
                    <a:lnTo>
                      <a:pt x="921" y="231"/>
                    </a:lnTo>
                    <a:lnTo>
                      <a:pt x="904" y="217"/>
                    </a:lnTo>
                    <a:lnTo>
                      <a:pt x="886" y="206"/>
                    </a:lnTo>
                    <a:lnTo>
                      <a:pt x="843" y="194"/>
                    </a:lnTo>
                    <a:lnTo>
                      <a:pt x="822" y="192"/>
                    </a:lnTo>
                    <a:lnTo>
                      <a:pt x="814" y="192"/>
                    </a:lnTo>
                    <a:lnTo>
                      <a:pt x="808" y="192"/>
                    </a:lnTo>
                    <a:lnTo>
                      <a:pt x="788" y="193"/>
                    </a:lnTo>
                    <a:lnTo>
                      <a:pt x="771" y="196"/>
                    </a:lnTo>
                    <a:lnTo>
                      <a:pt x="724" y="206"/>
                    </a:lnTo>
                    <a:lnTo>
                      <a:pt x="678" y="222"/>
                    </a:lnTo>
                    <a:lnTo>
                      <a:pt x="675" y="219"/>
                    </a:lnTo>
                    <a:lnTo>
                      <a:pt x="674" y="216"/>
                    </a:lnTo>
                    <a:lnTo>
                      <a:pt x="660" y="187"/>
                    </a:lnTo>
                    <a:lnTo>
                      <a:pt x="611" y="74"/>
                    </a:lnTo>
                    <a:lnTo>
                      <a:pt x="588" y="32"/>
                    </a:lnTo>
                    <a:lnTo>
                      <a:pt x="588" y="32"/>
                    </a:lnTo>
                    <a:lnTo>
                      <a:pt x="588" y="25"/>
                    </a:lnTo>
                    <a:lnTo>
                      <a:pt x="583" y="20"/>
                    </a:lnTo>
                    <a:lnTo>
                      <a:pt x="576" y="14"/>
                    </a:lnTo>
                    <a:lnTo>
                      <a:pt x="566" y="12"/>
                    </a:lnTo>
                    <a:lnTo>
                      <a:pt x="484" y="3"/>
                    </a:lnTo>
                    <a:lnTo>
                      <a:pt x="397" y="0"/>
                    </a:lnTo>
                    <a:close/>
                    <a:moveTo>
                      <a:pt x="373" y="14"/>
                    </a:moveTo>
                    <a:lnTo>
                      <a:pt x="420" y="15"/>
                    </a:lnTo>
                    <a:lnTo>
                      <a:pt x="514" y="23"/>
                    </a:lnTo>
                    <a:lnTo>
                      <a:pt x="560" y="30"/>
                    </a:lnTo>
                    <a:lnTo>
                      <a:pt x="566" y="32"/>
                    </a:lnTo>
                    <a:lnTo>
                      <a:pt x="568" y="33"/>
                    </a:lnTo>
                    <a:lnTo>
                      <a:pt x="567" y="33"/>
                    </a:lnTo>
                    <a:lnTo>
                      <a:pt x="567" y="34"/>
                    </a:lnTo>
                    <a:lnTo>
                      <a:pt x="560" y="39"/>
                    </a:lnTo>
                    <a:lnTo>
                      <a:pt x="546" y="46"/>
                    </a:lnTo>
                    <a:lnTo>
                      <a:pt x="510" y="59"/>
                    </a:lnTo>
                    <a:lnTo>
                      <a:pt x="431" y="82"/>
                    </a:lnTo>
                    <a:lnTo>
                      <a:pt x="389" y="90"/>
                    </a:lnTo>
                    <a:lnTo>
                      <a:pt x="387" y="91"/>
                    </a:lnTo>
                    <a:lnTo>
                      <a:pt x="387" y="94"/>
                    </a:lnTo>
                    <a:lnTo>
                      <a:pt x="388" y="96"/>
                    </a:lnTo>
                    <a:lnTo>
                      <a:pt x="391" y="97"/>
                    </a:lnTo>
                    <a:lnTo>
                      <a:pt x="434" y="88"/>
                    </a:lnTo>
                    <a:lnTo>
                      <a:pt x="518" y="68"/>
                    </a:lnTo>
                    <a:lnTo>
                      <a:pt x="555" y="54"/>
                    </a:lnTo>
                    <a:lnTo>
                      <a:pt x="566" y="50"/>
                    </a:lnTo>
                    <a:lnTo>
                      <a:pt x="575" y="46"/>
                    </a:lnTo>
                    <a:lnTo>
                      <a:pt x="621" y="143"/>
                    </a:lnTo>
                    <a:lnTo>
                      <a:pt x="653" y="216"/>
                    </a:lnTo>
                    <a:lnTo>
                      <a:pt x="658" y="223"/>
                    </a:lnTo>
                    <a:lnTo>
                      <a:pt x="660" y="228"/>
                    </a:lnTo>
                    <a:lnTo>
                      <a:pt x="622" y="244"/>
                    </a:lnTo>
                    <a:lnTo>
                      <a:pt x="584" y="263"/>
                    </a:lnTo>
                    <a:lnTo>
                      <a:pt x="555" y="277"/>
                    </a:lnTo>
                    <a:lnTo>
                      <a:pt x="454" y="340"/>
                    </a:lnTo>
                    <a:lnTo>
                      <a:pt x="368" y="405"/>
                    </a:lnTo>
                    <a:lnTo>
                      <a:pt x="359" y="411"/>
                    </a:lnTo>
                    <a:lnTo>
                      <a:pt x="349" y="416"/>
                    </a:lnTo>
                    <a:lnTo>
                      <a:pt x="349" y="416"/>
                    </a:lnTo>
                    <a:lnTo>
                      <a:pt x="346" y="417"/>
                    </a:lnTo>
                    <a:lnTo>
                      <a:pt x="342" y="418"/>
                    </a:lnTo>
                    <a:lnTo>
                      <a:pt x="335" y="420"/>
                    </a:lnTo>
                    <a:lnTo>
                      <a:pt x="328" y="423"/>
                    </a:lnTo>
                    <a:lnTo>
                      <a:pt x="325" y="423"/>
                    </a:lnTo>
                    <a:lnTo>
                      <a:pt x="320" y="424"/>
                    </a:lnTo>
                    <a:lnTo>
                      <a:pt x="320" y="424"/>
                    </a:lnTo>
                    <a:lnTo>
                      <a:pt x="319" y="424"/>
                    </a:lnTo>
                    <a:lnTo>
                      <a:pt x="306" y="426"/>
                    </a:lnTo>
                    <a:lnTo>
                      <a:pt x="294" y="426"/>
                    </a:lnTo>
                    <a:lnTo>
                      <a:pt x="291" y="426"/>
                    </a:lnTo>
                    <a:lnTo>
                      <a:pt x="288" y="426"/>
                    </a:lnTo>
                    <a:lnTo>
                      <a:pt x="284" y="426"/>
                    </a:lnTo>
                    <a:lnTo>
                      <a:pt x="282" y="426"/>
                    </a:lnTo>
                    <a:lnTo>
                      <a:pt x="281" y="426"/>
                    </a:lnTo>
                    <a:lnTo>
                      <a:pt x="279" y="426"/>
                    </a:lnTo>
                    <a:lnTo>
                      <a:pt x="277" y="426"/>
                    </a:lnTo>
                    <a:lnTo>
                      <a:pt x="272" y="426"/>
                    </a:lnTo>
                    <a:lnTo>
                      <a:pt x="268" y="425"/>
                    </a:lnTo>
                    <a:lnTo>
                      <a:pt x="265" y="425"/>
                    </a:lnTo>
                    <a:lnTo>
                      <a:pt x="258" y="424"/>
                    </a:lnTo>
                    <a:lnTo>
                      <a:pt x="251" y="424"/>
                    </a:lnTo>
                    <a:lnTo>
                      <a:pt x="249" y="424"/>
                    </a:lnTo>
                    <a:lnTo>
                      <a:pt x="243" y="423"/>
                    </a:lnTo>
                    <a:lnTo>
                      <a:pt x="237" y="422"/>
                    </a:lnTo>
                    <a:lnTo>
                      <a:pt x="198" y="412"/>
                    </a:lnTo>
                    <a:lnTo>
                      <a:pt x="83" y="369"/>
                    </a:lnTo>
                    <a:lnTo>
                      <a:pt x="49" y="357"/>
                    </a:lnTo>
                    <a:lnTo>
                      <a:pt x="46" y="357"/>
                    </a:lnTo>
                    <a:lnTo>
                      <a:pt x="42" y="356"/>
                    </a:lnTo>
                    <a:lnTo>
                      <a:pt x="41" y="355"/>
                    </a:lnTo>
                    <a:lnTo>
                      <a:pt x="39" y="354"/>
                    </a:lnTo>
                    <a:lnTo>
                      <a:pt x="37" y="353"/>
                    </a:lnTo>
                    <a:lnTo>
                      <a:pt x="36" y="352"/>
                    </a:lnTo>
                    <a:lnTo>
                      <a:pt x="35" y="352"/>
                    </a:lnTo>
                    <a:lnTo>
                      <a:pt x="33" y="351"/>
                    </a:lnTo>
                    <a:lnTo>
                      <a:pt x="33" y="350"/>
                    </a:lnTo>
                    <a:lnTo>
                      <a:pt x="32" y="349"/>
                    </a:lnTo>
                    <a:lnTo>
                      <a:pt x="31" y="349"/>
                    </a:lnTo>
                    <a:lnTo>
                      <a:pt x="31" y="349"/>
                    </a:lnTo>
                    <a:lnTo>
                      <a:pt x="30" y="347"/>
                    </a:lnTo>
                    <a:lnTo>
                      <a:pt x="29" y="345"/>
                    </a:lnTo>
                    <a:lnTo>
                      <a:pt x="28" y="344"/>
                    </a:lnTo>
                    <a:lnTo>
                      <a:pt x="27" y="343"/>
                    </a:lnTo>
                    <a:lnTo>
                      <a:pt x="27" y="342"/>
                    </a:lnTo>
                    <a:lnTo>
                      <a:pt x="27" y="341"/>
                    </a:lnTo>
                    <a:lnTo>
                      <a:pt x="26" y="340"/>
                    </a:lnTo>
                    <a:lnTo>
                      <a:pt x="26" y="338"/>
                    </a:lnTo>
                    <a:lnTo>
                      <a:pt x="25" y="337"/>
                    </a:lnTo>
                    <a:lnTo>
                      <a:pt x="24" y="326"/>
                    </a:lnTo>
                    <a:lnTo>
                      <a:pt x="27" y="308"/>
                    </a:lnTo>
                    <a:lnTo>
                      <a:pt x="36" y="273"/>
                    </a:lnTo>
                    <a:lnTo>
                      <a:pt x="78" y="142"/>
                    </a:lnTo>
                    <a:lnTo>
                      <a:pt x="100" y="91"/>
                    </a:lnTo>
                    <a:lnTo>
                      <a:pt x="100" y="91"/>
                    </a:lnTo>
                    <a:lnTo>
                      <a:pt x="104" y="93"/>
                    </a:lnTo>
                    <a:lnTo>
                      <a:pt x="106" y="94"/>
                    </a:lnTo>
                    <a:lnTo>
                      <a:pt x="136" y="98"/>
                    </a:lnTo>
                    <a:lnTo>
                      <a:pt x="218" y="106"/>
                    </a:lnTo>
                    <a:lnTo>
                      <a:pt x="251" y="107"/>
                    </a:lnTo>
                    <a:lnTo>
                      <a:pt x="255" y="106"/>
                    </a:lnTo>
                    <a:lnTo>
                      <a:pt x="256" y="103"/>
                    </a:lnTo>
                    <a:lnTo>
                      <a:pt x="255" y="100"/>
                    </a:lnTo>
                    <a:lnTo>
                      <a:pt x="251" y="99"/>
                    </a:lnTo>
                    <a:lnTo>
                      <a:pt x="219" y="98"/>
                    </a:lnTo>
                    <a:lnTo>
                      <a:pt x="142" y="89"/>
                    </a:lnTo>
                    <a:lnTo>
                      <a:pt x="116" y="83"/>
                    </a:lnTo>
                    <a:lnTo>
                      <a:pt x="111" y="82"/>
                    </a:lnTo>
                    <a:lnTo>
                      <a:pt x="109" y="81"/>
                    </a:lnTo>
                    <a:lnTo>
                      <a:pt x="109" y="81"/>
                    </a:lnTo>
                    <a:lnTo>
                      <a:pt x="109" y="80"/>
                    </a:lnTo>
                    <a:lnTo>
                      <a:pt x="109" y="80"/>
                    </a:lnTo>
                    <a:lnTo>
                      <a:pt x="110" y="77"/>
                    </a:lnTo>
                    <a:lnTo>
                      <a:pt x="116" y="73"/>
                    </a:lnTo>
                    <a:lnTo>
                      <a:pt x="123" y="68"/>
                    </a:lnTo>
                    <a:lnTo>
                      <a:pt x="135" y="62"/>
                    </a:lnTo>
                    <a:lnTo>
                      <a:pt x="164" y="50"/>
                    </a:lnTo>
                    <a:lnTo>
                      <a:pt x="223" y="32"/>
                    </a:lnTo>
                    <a:lnTo>
                      <a:pt x="313" y="16"/>
                    </a:lnTo>
                    <a:lnTo>
                      <a:pt x="373" y="14"/>
                    </a:lnTo>
                    <a:close/>
                    <a:moveTo>
                      <a:pt x="814" y="207"/>
                    </a:moveTo>
                    <a:lnTo>
                      <a:pt x="830" y="208"/>
                    </a:lnTo>
                    <a:lnTo>
                      <a:pt x="862" y="212"/>
                    </a:lnTo>
                    <a:lnTo>
                      <a:pt x="891" y="223"/>
                    </a:lnTo>
                    <a:lnTo>
                      <a:pt x="916" y="243"/>
                    </a:lnTo>
                    <a:lnTo>
                      <a:pt x="926" y="256"/>
                    </a:lnTo>
                    <a:lnTo>
                      <a:pt x="926" y="257"/>
                    </a:lnTo>
                    <a:lnTo>
                      <a:pt x="927" y="259"/>
                    </a:lnTo>
                    <a:lnTo>
                      <a:pt x="928" y="261"/>
                    </a:lnTo>
                    <a:lnTo>
                      <a:pt x="928" y="261"/>
                    </a:lnTo>
                    <a:lnTo>
                      <a:pt x="929" y="263"/>
                    </a:lnTo>
                    <a:lnTo>
                      <a:pt x="931" y="265"/>
                    </a:lnTo>
                    <a:lnTo>
                      <a:pt x="931" y="266"/>
                    </a:lnTo>
                    <a:lnTo>
                      <a:pt x="932" y="267"/>
                    </a:lnTo>
                    <a:lnTo>
                      <a:pt x="932" y="268"/>
                    </a:lnTo>
                    <a:lnTo>
                      <a:pt x="933" y="270"/>
                    </a:lnTo>
                    <a:lnTo>
                      <a:pt x="934" y="272"/>
                    </a:lnTo>
                    <a:lnTo>
                      <a:pt x="934" y="273"/>
                    </a:lnTo>
                    <a:lnTo>
                      <a:pt x="935" y="276"/>
                    </a:lnTo>
                    <a:lnTo>
                      <a:pt x="935" y="279"/>
                    </a:lnTo>
                    <a:lnTo>
                      <a:pt x="936" y="279"/>
                    </a:lnTo>
                    <a:lnTo>
                      <a:pt x="936" y="279"/>
                    </a:lnTo>
                    <a:lnTo>
                      <a:pt x="936" y="282"/>
                    </a:lnTo>
                    <a:lnTo>
                      <a:pt x="937" y="285"/>
                    </a:lnTo>
                    <a:lnTo>
                      <a:pt x="938" y="289"/>
                    </a:lnTo>
                    <a:lnTo>
                      <a:pt x="938" y="292"/>
                    </a:lnTo>
                    <a:lnTo>
                      <a:pt x="938" y="292"/>
                    </a:lnTo>
                    <a:lnTo>
                      <a:pt x="939" y="295"/>
                    </a:lnTo>
                    <a:lnTo>
                      <a:pt x="939" y="300"/>
                    </a:lnTo>
                    <a:lnTo>
                      <a:pt x="939" y="303"/>
                    </a:lnTo>
                    <a:lnTo>
                      <a:pt x="939" y="306"/>
                    </a:lnTo>
                    <a:lnTo>
                      <a:pt x="936" y="300"/>
                    </a:lnTo>
                    <a:lnTo>
                      <a:pt x="932" y="294"/>
                    </a:lnTo>
                    <a:lnTo>
                      <a:pt x="932" y="294"/>
                    </a:lnTo>
                    <a:lnTo>
                      <a:pt x="929" y="291"/>
                    </a:lnTo>
                    <a:lnTo>
                      <a:pt x="927" y="289"/>
                    </a:lnTo>
                    <a:lnTo>
                      <a:pt x="923" y="282"/>
                    </a:lnTo>
                    <a:lnTo>
                      <a:pt x="917" y="277"/>
                    </a:lnTo>
                    <a:lnTo>
                      <a:pt x="916" y="274"/>
                    </a:lnTo>
                    <a:lnTo>
                      <a:pt x="914" y="272"/>
                    </a:lnTo>
                    <a:lnTo>
                      <a:pt x="910" y="268"/>
                    </a:lnTo>
                    <a:lnTo>
                      <a:pt x="905" y="264"/>
                    </a:lnTo>
                    <a:lnTo>
                      <a:pt x="905" y="264"/>
                    </a:lnTo>
                    <a:lnTo>
                      <a:pt x="905" y="264"/>
                    </a:lnTo>
                    <a:lnTo>
                      <a:pt x="891" y="253"/>
                    </a:lnTo>
                    <a:lnTo>
                      <a:pt x="877" y="245"/>
                    </a:lnTo>
                    <a:lnTo>
                      <a:pt x="877" y="245"/>
                    </a:lnTo>
                    <a:lnTo>
                      <a:pt x="877" y="245"/>
                    </a:lnTo>
                    <a:lnTo>
                      <a:pt x="873" y="243"/>
                    </a:lnTo>
                    <a:lnTo>
                      <a:pt x="867" y="241"/>
                    </a:lnTo>
                    <a:lnTo>
                      <a:pt x="867" y="241"/>
                    </a:lnTo>
                    <a:lnTo>
                      <a:pt x="867" y="241"/>
                    </a:lnTo>
                    <a:lnTo>
                      <a:pt x="847" y="236"/>
                    </a:lnTo>
                    <a:lnTo>
                      <a:pt x="807" y="240"/>
                    </a:lnTo>
                    <a:lnTo>
                      <a:pt x="762" y="258"/>
                    </a:lnTo>
                    <a:lnTo>
                      <a:pt x="715" y="289"/>
                    </a:lnTo>
                    <a:lnTo>
                      <a:pt x="691" y="309"/>
                    </a:lnTo>
                    <a:lnTo>
                      <a:pt x="690" y="310"/>
                    </a:lnTo>
                    <a:lnTo>
                      <a:pt x="689" y="312"/>
                    </a:lnTo>
                    <a:lnTo>
                      <a:pt x="683" y="316"/>
                    </a:lnTo>
                    <a:lnTo>
                      <a:pt x="679" y="320"/>
                    </a:lnTo>
                    <a:lnTo>
                      <a:pt x="674" y="324"/>
                    </a:lnTo>
                    <a:lnTo>
                      <a:pt x="670" y="328"/>
                    </a:lnTo>
                    <a:lnTo>
                      <a:pt x="668" y="330"/>
                    </a:lnTo>
                    <a:lnTo>
                      <a:pt x="666" y="331"/>
                    </a:lnTo>
                    <a:lnTo>
                      <a:pt x="657" y="341"/>
                    </a:lnTo>
                    <a:lnTo>
                      <a:pt x="648" y="350"/>
                    </a:lnTo>
                    <a:lnTo>
                      <a:pt x="643" y="356"/>
                    </a:lnTo>
                    <a:lnTo>
                      <a:pt x="636" y="362"/>
                    </a:lnTo>
                    <a:lnTo>
                      <a:pt x="627" y="371"/>
                    </a:lnTo>
                    <a:lnTo>
                      <a:pt x="618" y="381"/>
                    </a:lnTo>
                    <a:lnTo>
                      <a:pt x="611" y="390"/>
                    </a:lnTo>
                    <a:lnTo>
                      <a:pt x="602" y="399"/>
                    </a:lnTo>
                    <a:lnTo>
                      <a:pt x="595" y="406"/>
                    </a:lnTo>
                    <a:lnTo>
                      <a:pt x="589" y="414"/>
                    </a:lnTo>
                    <a:lnTo>
                      <a:pt x="576" y="429"/>
                    </a:lnTo>
                    <a:lnTo>
                      <a:pt x="563" y="445"/>
                    </a:lnTo>
                    <a:lnTo>
                      <a:pt x="553" y="456"/>
                    </a:lnTo>
                    <a:lnTo>
                      <a:pt x="531" y="475"/>
                    </a:lnTo>
                    <a:lnTo>
                      <a:pt x="492" y="495"/>
                    </a:lnTo>
                    <a:lnTo>
                      <a:pt x="434" y="510"/>
                    </a:lnTo>
                    <a:lnTo>
                      <a:pt x="376" y="515"/>
                    </a:lnTo>
                    <a:lnTo>
                      <a:pt x="350" y="515"/>
                    </a:lnTo>
                    <a:lnTo>
                      <a:pt x="329" y="515"/>
                    </a:lnTo>
                    <a:lnTo>
                      <a:pt x="312" y="514"/>
                    </a:lnTo>
                    <a:lnTo>
                      <a:pt x="308" y="514"/>
                    </a:lnTo>
                    <a:lnTo>
                      <a:pt x="306" y="514"/>
                    </a:lnTo>
                    <a:lnTo>
                      <a:pt x="305" y="514"/>
                    </a:lnTo>
                    <a:lnTo>
                      <a:pt x="305" y="514"/>
                    </a:lnTo>
                    <a:lnTo>
                      <a:pt x="304" y="514"/>
                    </a:lnTo>
                    <a:lnTo>
                      <a:pt x="303" y="514"/>
                    </a:lnTo>
                    <a:lnTo>
                      <a:pt x="294" y="513"/>
                    </a:lnTo>
                    <a:lnTo>
                      <a:pt x="287" y="508"/>
                    </a:lnTo>
                    <a:lnTo>
                      <a:pt x="290" y="497"/>
                    </a:lnTo>
                    <a:lnTo>
                      <a:pt x="296" y="490"/>
                    </a:lnTo>
                    <a:lnTo>
                      <a:pt x="328" y="461"/>
                    </a:lnTo>
                    <a:lnTo>
                      <a:pt x="371" y="424"/>
                    </a:lnTo>
                    <a:lnTo>
                      <a:pt x="372" y="423"/>
                    </a:lnTo>
                    <a:lnTo>
                      <a:pt x="373" y="422"/>
                    </a:lnTo>
                    <a:lnTo>
                      <a:pt x="412" y="390"/>
                    </a:lnTo>
                    <a:lnTo>
                      <a:pt x="506" y="325"/>
                    </a:lnTo>
                    <a:lnTo>
                      <a:pt x="611" y="266"/>
                    </a:lnTo>
                    <a:lnTo>
                      <a:pt x="694" y="232"/>
                    </a:lnTo>
                    <a:lnTo>
                      <a:pt x="751" y="216"/>
                    </a:lnTo>
                    <a:lnTo>
                      <a:pt x="779" y="210"/>
                    </a:lnTo>
                    <a:lnTo>
                      <a:pt x="796" y="208"/>
                    </a:lnTo>
                    <a:lnTo>
                      <a:pt x="814" y="207"/>
                    </a:lnTo>
                    <a:close/>
                    <a:moveTo>
                      <a:pt x="829" y="256"/>
                    </a:moveTo>
                    <a:lnTo>
                      <a:pt x="832" y="256"/>
                    </a:lnTo>
                    <a:lnTo>
                      <a:pt x="835" y="256"/>
                    </a:lnTo>
                    <a:lnTo>
                      <a:pt x="839" y="256"/>
                    </a:lnTo>
                    <a:lnTo>
                      <a:pt x="841" y="256"/>
                    </a:lnTo>
                    <a:lnTo>
                      <a:pt x="844" y="257"/>
                    </a:lnTo>
                    <a:lnTo>
                      <a:pt x="848" y="257"/>
                    </a:lnTo>
                    <a:lnTo>
                      <a:pt x="851" y="258"/>
                    </a:lnTo>
                    <a:lnTo>
                      <a:pt x="854" y="259"/>
                    </a:lnTo>
                    <a:lnTo>
                      <a:pt x="867" y="263"/>
                    </a:lnTo>
                    <a:lnTo>
                      <a:pt x="878" y="268"/>
                    </a:lnTo>
                    <a:lnTo>
                      <a:pt x="879" y="268"/>
                    </a:lnTo>
                    <a:lnTo>
                      <a:pt x="879" y="268"/>
                    </a:lnTo>
                    <a:lnTo>
                      <a:pt x="882" y="270"/>
                    </a:lnTo>
                    <a:lnTo>
                      <a:pt x="886" y="271"/>
                    </a:lnTo>
                    <a:lnTo>
                      <a:pt x="888" y="272"/>
                    </a:lnTo>
                    <a:lnTo>
                      <a:pt x="890" y="273"/>
                    </a:lnTo>
                    <a:lnTo>
                      <a:pt x="891" y="274"/>
                    </a:lnTo>
                    <a:lnTo>
                      <a:pt x="893" y="276"/>
                    </a:lnTo>
                    <a:lnTo>
                      <a:pt x="897" y="278"/>
                    </a:lnTo>
                    <a:lnTo>
                      <a:pt x="899" y="280"/>
                    </a:lnTo>
                    <a:lnTo>
                      <a:pt x="900" y="281"/>
                    </a:lnTo>
                    <a:lnTo>
                      <a:pt x="900" y="281"/>
                    </a:lnTo>
                    <a:lnTo>
                      <a:pt x="903" y="283"/>
                    </a:lnTo>
                    <a:lnTo>
                      <a:pt x="905" y="285"/>
                    </a:lnTo>
                    <a:lnTo>
                      <a:pt x="909" y="289"/>
                    </a:lnTo>
                    <a:lnTo>
                      <a:pt x="911" y="292"/>
                    </a:lnTo>
                    <a:lnTo>
                      <a:pt x="912" y="292"/>
                    </a:lnTo>
                    <a:lnTo>
                      <a:pt x="912" y="292"/>
                    </a:lnTo>
                    <a:lnTo>
                      <a:pt x="914" y="294"/>
                    </a:lnTo>
                    <a:lnTo>
                      <a:pt x="915" y="296"/>
                    </a:lnTo>
                    <a:lnTo>
                      <a:pt x="916" y="297"/>
                    </a:lnTo>
                    <a:lnTo>
                      <a:pt x="917" y="297"/>
                    </a:lnTo>
                    <a:lnTo>
                      <a:pt x="917" y="298"/>
                    </a:lnTo>
                    <a:lnTo>
                      <a:pt x="919" y="300"/>
                    </a:lnTo>
                    <a:lnTo>
                      <a:pt x="920" y="302"/>
                    </a:lnTo>
                    <a:lnTo>
                      <a:pt x="921" y="303"/>
                    </a:lnTo>
                    <a:lnTo>
                      <a:pt x="922" y="304"/>
                    </a:lnTo>
                    <a:lnTo>
                      <a:pt x="922" y="304"/>
                    </a:lnTo>
                    <a:lnTo>
                      <a:pt x="925" y="310"/>
                    </a:lnTo>
                    <a:lnTo>
                      <a:pt x="928" y="317"/>
                    </a:lnTo>
                    <a:lnTo>
                      <a:pt x="933" y="325"/>
                    </a:lnTo>
                    <a:lnTo>
                      <a:pt x="932" y="341"/>
                    </a:lnTo>
                    <a:lnTo>
                      <a:pt x="922" y="349"/>
                    </a:lnTo>
                    <a:lnTo>
                      <a:pt x="911" y="351"/>
                    </a:lnTo>
                    <a:lnTo>
                      <a:pt x="841" y="361"/>
                    </a:lnTo>
                    <a:lnTo>
                      <a:pt x="741" y="367"/>
                    </a:lnTo>
                    <a:lnTo>
                      <a:pt x="672" y="378"/>
                    </a:lnTo>
                    <a:lnTo>
                      <a:pt x="636" y="389"/>
                    </a:lnTo>
                    <a:lnTo>
                      <a:pt x="664" y="357"/>
                    </a:lnTo>
                    <a:lnTo>
                      <a:pt x="693" y="331"/>
                    </a:lnTo>
                    <a:lnTo>
                      <a:pt x="710" y="315"/>
                    </a:lnTo>
                    <a:lnTo>
                      <a:pt x="728" y="301"/>
                    </a:lnTo>
                    <a:lnTo>
                      <a:pt x="736" y="294"/>
                    </a:lnTo>
                    <a:lnTo>
                      <a:pt x="744" y="289"/>
                    </a:lnTo>
                    <a:lnTo>
                      <a:pt x="744" y="289"/>
                    </a:lnTo>
                    <a:lnTo>
                      <a:pt x="745" y="288"/>
                    </a:lnTo>
                    <a:lnTo>
                      <a:pt x="745" y="288"/>
                    </a:lnTo>
                    <a:lnTo>
                      <a:pt x="747" y="288"/>
                    </a:lnTo>
                    <a:lnTo>
                      <a:pt x="754" y="283"/>
                    </a:lnTo>
                    <a:lnTo>
                      <a:pt x="762" y="278"/>
                    </a:lnTo>
                    <a:lnTo>
                      <a:pt x="763" y="277"/>
                    </a:lnTo>
                    <a:lnTo>
                      <a:pt x="764" y="276"/>
                    </a:lnTo>
                    <a:lnTo>
                      <a:pt x="766" y="274"/>
                    </a:lnTo>
                    <a:lnTo>
                      <a:pt x="768" y="274"/>
                    </a:lnTo>
                    <a:lnTo>
                      <a:pt x="774" y="271"/>
                    </a:lnTo>
                    <a:lnTo>
                      <a:pt x="778" y="269"/>
                    </a:lnTo>
                    <a:lnTo>
                      <a:pt x="785" y="266"/>
                    </a:lnTo>
                    <a:lnTo>
                      <a:pt x="791" y="264"/>
                    </a:lnTo>
                    <a:lnTo>
                      <a:pt x="793" y="264"/>
                    </a:lnTo>
                    <a:lnTo>
                      <a:pt x="793" y="263"/>
                    </a:lnTo>
                    <a:lnTo>
                      <a:pt x="798" y="261"/>
                    </a:lnTo>
                    <a:lnTo>
                      <a:pt x="802" y="260"/>
                    </a:lnTo>
                    <a:lnTo>
                      <a:pt x="805" y="259"/>
                    </a:lnTo>
                    <a:lnTo>
                      <a:pt x="807" y="259"/>
                    </a:lnTo>
                    <a:lnTo>
                      <a:pt x="810" y="258"/>
                    </a:lnTo>
                    <a:lnTo>
                      <a:pt x="813" y="257"/>
                    </a:lnTo>
                    <a:lnTo>
                      <a:pt x="816" y="257"/>
                    </a:lnTo>
                    <a:lnTo>
                      <a:pt x="819" y="257"/>
                    </a:lnTo>
                    <a:lnTo>
                      <a:pt x="824" y="256"/>
                    </a:lnTo>
                    <a:lnTo>
                      <a:pt x="829" y="256"/>
                    </a:lnTo>
                    <a:close/>
                    <a:moveTo>
                      <a:pt x="36" y="368"/>
                    </a:moveTo>
                    <a:lnTo>
                      <a:pt x="43" y="371"/>
                    </a:lnTo>
                    <a:lnTo>
                      <a:pt x="53" y="375"/>
                    </a:lnTo>
                    <a:lnTo>
                      <a:pt x="65" y="379"/>
                    </a:lnTo>
                    <a:lnTo>
                      <a:pt x="77" y="383"/>
                    </a:lnTo>
                    <a:lnTo>
                      <a:pt x="116" y="398"/>
                    </a:lnTo>
                    <a:lnTo>
                      <a:pt x="156" y="412"/>
                    </a:lnTo>
                    <a:lnTo>
                      <a:pt x="170" y="417"/>
                    </a:lnTo>
                    <a:lnTo>
                      <a:pt x="185" y="422"/>
                    </a:lnTo>
                    <a:lnTo>
                      <a:pt x="190" y="424"/>
                    </a:lnTo>
                    <a:lnTo>
                      <a:pt x="196" y="425"/>
                    </a:lnTo>
                    <a:lnTo>
                      <a:pt x="203" y="428"/>
                    </a:lnTo>
                    <a:lnTo>
                      <a:pt x="211" y="430"/>
                    </a:lnTo>
                    <a:lnTo>
                      <a:pt x="216" y="431"/>
                    </a:lnTo>
                    <a:lnTo>
                      <a:pt x="221" y="432"/>
                    </a:lnTo>
                    <a:lnTo>
                      <a:pt x="225" y="434"/>
                    </a:lnTo>
                    <a:lnTo>
                      <a:pt x="230" y="434"/>
                    </a:lnTo>
                    <a:lnTo>
                      <a:pt x="241" y="436"/>
                    </a:lnTo>
                    <a:lnTo>
                      <a:pt x="254" y="437"/>
                    </a:lnTo>
                    <a:lnTo>
                      <a:pt x="255" y="437"/>
                    </a:lnTo>
                    <a:lnTo>
                      <a:pt x="256" y="437"/>
                    </a:lnTo>
                    <a:lnTo>
                      <a:pt x="264" y="438"/>
                    </a:lnTo>
                    <a:lnTo>
                      <a:pt x="271" y="438"/>
                    </a:lnTo>
                    <a:lnTo>
                      <a:pt x="279" y="438"/>
                    </a:lnTo>
                    <a:lnTo>
                      <a:pt x="287" y="438"/>
                    </a:lnTo>
                    <a:lnTo>
                      <a:pt x="295" y="438"/>
                    </a:lnTo>
                    <a:lnTo>
                      <a:pt x="304" y="438"/>
                    </a:lnTo>
                    <a:lnTo>
                      <a:pt x="311" y="437"/>
                    </a:lnTo>
                    <a:lnTo>
                      <a:pt x="318" y="436"/>
                    </a:lnTo>
                    <a:lnTo>
                      <a:pt x="319" y="436"/>
                    </a:lnTo>
                    <a:lnTo>
                      <a:pt x="319" y="436"/>
                    </a:lnTo>
                    <a:lnTo>
                      <a:pt x="320" y="436"/>
                    </a:lnTo>
                    <a:lnTo>
                      <a:pt x="323" y="436"/>
                    </a:lnTo>
                    <a:lnTo>
                      <a:pt x="328" y="434"/>
                    </a:lnTo>
                    <a:lnTo>
                      <a:pt x="335" y="432"/>
                    </a:lnTo>
                    <a:lnTo>
                      <a:pt x="342" y="430"/>
                    </a:lnTo>
                    <a:lnTo>
                      <a:pt x="350" y="427"/>
                    </a:lnTo>
                    <a:lnTo>
                      <a:pt x="312" y="461"/>
                    </a:lnTo>
                    <a:lnTo>
                      <a:pt x="284" y="489"/>
                    </a:lnTo>
                    <a:lnTo>
                      <a:pt x="281" y="492"/>
                    </a:lnTo>
                    <a:lnTo>
                      <a:pt x="277" y="497"/>
                    </a:lnTo>
                    <a:lnTo>
                      <a:pt x="271" y="502"/>
                    </a:lnTo>
                    <a:lnTo>
                      <a:pt x="269" y="512"/>
                    </a:lnTo>
                    <a:lnTo>
                      <a:pt x="242" y="508"/>
                    </a:lnTo>
                    <a:lnTo>
                      <a:pt x="180" y="493"/>
                    </a:lnTo>
                    <a:lnTo>
                      <a:pt x="119" y="474"/>
                    </a:lnTo>
                    <a:lnTo>
                      <a:pt x="63" y="450"/>
                    </a:lnTo>
                    <a:lnTo>
                      <a:pt x="39" y="437"/>
                    </a:lnTo>
                    <a:lnTo>
                      <a:pt x="36" y="436"/>
                    </a:lnTo>
                    <a:lnTo>
                      <a:pt x="30" y="431"/>
                    </a:lnTo>
                    <a:lnTo>
                      <a:pt x="31" y="424"/>
                    </a:lnTo>
                    <a:lnTo>
                      <a:pt x="35" y="399"/>
                    </a:lnTo>
                    <a:lnTo>
                      <a:pt x="36" y="3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"/>
              <p:cNvSpPr>
                <a:spLocks/>
              </p:cNvSpPr>
              <p:nvPr/>
            </p:nvSpPr>
            <p:spPr bwMode="auto">
              <a:xfrm>
                <a:off x="3547" y="1817"/>
                <a:ext cx="83" cy="49"/>
              </a:xfrm>
              <a:custGeom>
                <a:avLst/>
                <a:gdLst>
                  <a:gd name="T0" fmla="*/ 331 w 331"/>
                  <a:gd name="T1" fmla="*/ 0 h 196"/>
                  <a:gd name="T2" fmla="*/ 283 w 331"/>
                  <a:gd name="T3" fmla="*/ 16 h 196"/>
                  <a:gd name="T4" fmla="*/ 188 w 331"/>
                  <a:gd name="T5" fmla="*/ 62 h 196"/>
                  <a:gd name="T6" fmla="*/ 103 w 331"/>
                  <a:gd name="T7" fmla="*/ 115 h 196"/>
                  <a:gd name="T8" fmla="*/ 30 w 331"/>
                  <a:gd name="T9" fmla="*/ 170 h 196"/>
                  <a:gd name="T10" fmla="*/ 0 w 331"/>
                  <a:gd name="T11" fmla="*/ 196 h 196"/>
                  <a:gd name="T12" fmla="*/ 65 w 331"/>
                  <a:gd name="T13" fmla="*/ 149 h 196"/>
                  <a:gd name="T14" fmla="*/ 192 w 331"/>
                  <a:gd name="T15" fmla="*/ 70 h 196"/>
                  <a:gd name="T16" fmla="*/ 284 w 331"/>
                  <a:gd name="T17" fmla="*/ 21 h 196"/>
                  <a:gd name="T18" fmla="*/ 331 w 331"/>
                  <a:gd name="T1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1" h="196">
                    <a:moveTo>
                      <a:pt x="331" y="0"/>
                    </a:moveTo>
                    <a:lnTo>
                      <a:pt x="283" y="16"/>
                    </a:lnTo>
                    <a:lnTo>
                      <a:pt x="188" y="62"/>
                    </a:lnTo>
                    <a:lnTo>
                      <a:pt x="103" y="115"/>
                    </a:lnTo>
                    <a:lnTo>
                      <a:pt x="30" y="170"/>
                    </a:lnTo>
                    <a:lnTo>
                      <a:pt x="0" y="196"/>
                    </a:lnTo>
                    <a:lnTo>
                      <a:pt x="65" y="149"/>
                    </a:lnTo>
                    <a:lnTo>
                      <a:pt x="192" y="70"/>
                    </a:lnTo>
                    <a:lnTo>
                      <a:pt x="284" y="21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1"/>
              <p:cNvSpPr>
                <a:spLocks/>
              </p:cNvSpPr>
              <p:nvPr/>
            </p:nvSpPr>
            <p:spPr bwMode="auto">
              <a:xfrm>
                <a:off x="3532" y="1847"/>
                <a:ext cx="82" cy="37"/>
              </a:xfrm>
              <a:custGeom>
                <a:avLst/>
                <a:gdLst>
                  <a:gd name="T0" fmla="*/ 328 w 328"/>
                  <a:gd name="T1" fmla="*/ 0 h 146"/>
                  <a:gd name="T2" fmla="*/ 291 w 328"/>
                  <a:gd name="T3" fmla="*/ 30 h 146"/>
                  <a:gd name="T4" fmla="*/ 252 w 328"/>
                  <a:gd name="T5" fmla="*/ 65 h 146"/>
                  <a:gd name="T6" fmla="*/ 223 w 328"/>
                  <a:gd name="T7" fmla="*/ 88 h 146"/>
                  <a:gd name="T8" fmla="*/ 161 w 328"/>
                  <a:gd name="T9" fmla="*/ 116 h 146"/>
                  <a:gd name="T10" fmla="*/ 101 w 328"/>
                  <a:gd name="T11" fmla="*/ 127 h 146"/>
                  <a:gd name="T12" fmla="*/ 48 w 328"/>
                  <a:gd name="T13" fmla="*/ 129 h 146"/>
                  <a:gd name="T14" fmla="*/ 26 w 328"/>
                  <a:gd name="T15" fmla="*/ 128 h 146"/>
                  <a:gd name="T16" fmla="*/ 13 w 328"/>
                  <a:gd name="T17" fmla="*/ 127 h 146"/>
                  <a:gd name="T18" fmla="*/ 10 w 328"/>
                  <a:gd name="T19" fmla="*/ 124 h 146"/>
                  <a:gd name="T20" fmla="*/ 10 w 328"/>
                  <a:gd name="T21" fmla="*/ 124 h 146"/>
                  <a:gd name="T22" fmla="*/ 2 w 328"/>
                  <a:gd name="T23" fmla="*/ 130 h 146"/>
                  <a:gd name="T24" fmla="*/ 0 w 328"/>
                  <a:gd name="T25" fmla="*/ 140 h 146"/>
                  <a:gd name="T26" fmla="*/ 11 w 328"/>
                  <a:gd name="T27" fmla="*/ 144 h 146"/>
                  <a:gd name="T28" fmla="*/ 23 w 328"/>
                  <a:gd name="T29" fmla="*/ 146 h 146"/>
                  <a:gd name="T30" fmla="*/ 48 w 328"/>
                  <a:gd name="T31" fmla="*/ 146 h 146"/>
                  <a:gd name="T32" fmla="*/ 109 w 328"/>
                  <a:gd name="T33" fmla="*/ 144 h 146"/>
                  <a:gd name="T34" fmla="*/ 173 w 328"/>
                  <a:gd name="T35" fmla="*/ 134 h 146"/>
                  <a:gd name="T36" fmla="*/ 217 w 328"/>
                  <a:gd name="T37" fmla="*/ 114 h 146"/>
                  <a:gd name="T38" fmla="*/ 242 w 328"/>
                  <a:gd name="T39" fmla="*/ 95 h 146"/>
                  <a:gd name="T40" fmla="*/ 252 w 328"/>
                  <a:gd name="T41" fmla="*/ 85 h 146"/>
                  <a:gd name="T42" fmla="*/ 291 w 328"/>
                  <a:gd name="T43" fmla="*/ 39 h 146"/>
                  <a:gd name="T44" fmla="*/ 328 w 328"/>
                  <a:gd name="T45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8" h="146">
                    <a:moveTo>
                      <a:pt x="328" y="0"/>
                    </a:moveTo>
                    <a:lnTo>
                      <a:pt x="291" y="30"/>
                    </a:lnTo>
                    <a:lnTo>
                      <a:pt x="252" y="65"/>
                    </a:lnTo>
                    <a:lnTo>
                      <a:pt x="223" y="88"/>
                    </a:lnTo>
                    <a:lnTo>
                      <a:pt x="161" y="116"/>
                    </a:lnTo>
                    <a:lnTo>
                      <a:pt x="101" y="127"/>
                    </a:lnTo>
                    <a:lnTo>
                      <a:pt x="48" y="129"/>
                    </a:lnTo>
                    <a:lnTo>
                      <a:pt x="26" y="128"/>
                    </a:lnTo>
                    <a:lnTo>
                      <a:pt x="13" y="127"/>
                    </a:lnTo>
                    <a:lnTo>
                      <a:pt x="10" y="124"/>
                    </a:lnTo>
                    <a:lnTo>
                      <a:pt x="10" y="124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11" y="144"/>
                    </a:lnTo>
                    <a:lnTo>
                      <a:pt x="23" y="146"/>
                    </a:lnTo>
                    <a:lnTo>
                      <a:pt x="48" y="146"/>
                    </a:lnTo>
                    <a:lnTo>
                      <a:pt x="109" y="144"/>
                    </a:lnTo>
                    <a:lnTo>
                      <a:pt x="173" y="134"/>
                    </a:lnTo>
                    <a:lnTo>
                      <a:pt x="217" y="114"/>
                    </a:lnTo>
                    <a:lnTo>
                      <a:pt x="242" y="95"/>
                    </a:lnTo>
                    <a:lnTo>
                      <a:pt x="252" y="85"/>
                    </a:lnTo>
                    <a:lnTo>
                      <a:pt x="291" y="39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2"/>
              <p:cNvSpPr>
                <a:spLocks/>
              </p:cNvSpPr>
              <p:nvPr/>
            </p:nvSpPr>
            <p:spPr bwMode="auto">
              <a:xfrm>
                <a:off x="3626" y="1810"/>
                <a:ext cx="63" cy="17"/>
              </a:xfrm>
              <a:custGeom>
                <a:avLst/>
                <a:gdLst>
                  <a:gd name="T0" fmla="*/ 134 w 249"/>
                  <a:gd name="T1" fmla="*/ 0 h 68"/>
                  <a:gd name="T2" fmla="*/ 116 w 249"/>
                  <a:gd name="T3" fmla="*/ 0 h 68"/>
                  <a:gd name="T4" fmla="*/ 101 w 249"/>
                  <a:gd name="T5" fmla="*/ 3 h 68"/>
                  <a:gd name="T6" fmla="*/ 50 w 249"/>
                  <a:gd name="T7" fmla="*/ 14 h 68"/>
                  <a:gd name="T8" fmla="*/ 0 w 249"/>
                  <a:gd name="T9" fmla="*/ 31 h 68"/>
                  <a:gd name="T10" fmla="*/ 42 w 249"/>
                  <a:gd name="T11" fmla="*/ 17 h 68"/>
                  <a:gd name="T12" fmla="*/ 86 w 249"/>
                  <a:gd name="T13" fmla="*/ 8 h 68"/>
                  <a:gd name="T14" fmla="*/ 108 w 249"/>
                  <a:gd name="T15" fmla="*/ 6 h 68"/>
                  <a:gd name="T16" fmla="*/ 132 w 249"/>
                  <a:gd name="T17" fmla="*/ 6 h 68"/>
                  <a:gd name="T18" fmla="*/ 152 w 249"/>
                  <a:gd name="T19" fmla="*/ 7 h 68"/>
                  <a:gd name="T20" fmla="*/ 188 w 249"/>
                  <a:gd name="T21" fmla="*/ 18 h 68"/>
                  <a:gd name="T22" fmla="*/ 205 w 249"/>
                  <a:gd name="T23" fmla="*/ 28 h 68"/>
                  <a:gd name="T24" fmla="*/ 206 w 249"/>
                  <a:gd name="T25" fmla="*/ 29 h 68"/>
                  <a:gd name="T26" fmla="*/ 207 w 249"/>
                  <a:gd name="T27" fmla="*/ 30 h 68"/>
                  <a:gd name="T28" fmla="*/ 219 w 249"/>
                  <a:gd name="T29" fmla="*/ 38 h 68"/>
                  <a:gd name="T30" fmla="*/ 240 w 249"/>
                  <a:gd name="T31" fmla="*/ 56 h 68"/>
                  <a:gd name="T32" fmla="*/ 249 w 249"/>
                  <a:gd name="T33" fmla="*/ 68 h 68"/>
                  <a:gd name="T34" fmla="*/ 245 w 249"/>
                  <a:gd name="T35" fmla="*/ 53 h 68"/>
                  <a:gd name="T36" fmla="*/ 229 w 249"/>
                  <a:gd name="T37" fmla="*/ 31 h 68"/>
                  <a:gd name="T38" fmla="*/ 219 w 249"/>
                  <a:gd name="T39" fmla="*/ 22 h 68"/>
                  <a:gd name="T40" fmla="*/ 202 w 249"/>
                  <a:gd name="T41" fmla="*/ 12 h 68"/>
                  <a:gd name="T42" fmla="*/ 166 w 249"/>
                  <a:gd name="T43" fmla="*/ 3 h 68"/>
                  <a:gd name="T44" fmla="*/ 147 w 249"/>
                  <a:gd name="T45" fmla="*/ 0 h 68"/>
                  <a:gd name="T46" fmla="*/ 141 w 249"/>
                  <a:gd name="T47" fmla="*/ 0 h 68"/>
                  <a:gd name="T48" fmla="*/ 134 w 249"/>
                  <a:gd name="T4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49" h="68">
                    <a:moveTo>
                      <a:pt x="134" y="0"/>
                    </a:moveTo>
                    <a:lnTo>
                      <a:pt x="116" y="0"/>
                    </a:lnTo>
                    <a:lnTo>
                      <a:pt x="101" y="3"/>
                    </a:lnTo>
                    <a:lnTo>
                      <a:pt x="50" y="14"/>
                    </a:lnTo>
                    <a:lnTo>
                      <a:pt x="0" y="31"/>
                    </a:lnTo>
                    <a:lnTo>
                      <a:pt x="42" y="17"/>
                    </a:lnTo>
                    <a:lnTo>
                      <a:pt x="86" y="8"/>
                    </a:lnTo>
                    <a:lnTo>
                      <a:pt x="108" y="6"/>
                    </a:lnTo>
                    <a:lnTo>
                      <a:pt x="132" y="6"/>
                    </a:lnTo>
                    <a:lnTo>
                      <a:pt x="152" y="7"/>
                    </a:lnTo>
                    <a:lnTo>
                      <a:pt x="188" y="18"/>
                    </a:lnTo>
                    <a:lnTo>
                      <a:pt x="205" y="28"/>
                    </a:lnTo>
                    <a:lnTo>
                      <a:pt x="206" y="29"/>
                    </a:lnTo>
                    <a:lnTo>
                      <a:pt x="207" y="30"/>
                    </a:lnTo>
                    <a:lnTo>
                      <a:pt x="219" y="38"/>
                    </a:lnTo>
                    <a:lnTo>
                      <a:pt x="240" y="56"/>
                    </a:lnTo>
                    <a:lnTo>
                      <a:pt x="249" y="68"/>
                    </a:lnTo>
                    <a:lnTo>
                      <a:pt x="245" y="53"/>
                    </a:lnTo>
                    <a:lnTo>
                      <a:pt x="229" y="31"/>
                    </a:lnTo>
                    <a:lnTo>
                      <a:pt x="219" y="22"/>
                    </a:lnTo>
                    <a:lnTo>
                      <a:pt x="202" y="12"/>
                    </a:lnTo>
                    <a:lnTo>
                      <a:pt x="166" y="3"/>
                    </a:lnTo>
                    <a:lnTo>
                      <a:pt x="147" y="0"/>
                    </a:lnTo>
                    <a:lnTo>
                      <a:pt x="141" y="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3"/>
              <p:cNvSpPr>
                <a:spLocks/>
              </p:cNvSpPr>
              <p:nvPr/>
            </p:nvSpPr>
            <p:spPr bwMode="auto">
              <a:xfrm>
                <a:off x="3577" y="1817"/>
                <a:ext cx="75" cy="63"/>
              </a:xfrm>
              <a:custGeom>
                <a:avLst/>
                <a:gdLst>
                  <a:gd name="T0" fmla="*/ 302 w 302"/>
                  <a:gd name="T1" fmla="*/ 0 h 249"/>
                  <a:gd name="T2" fmla="*/ 291 w 302"/>
                  <a:gd name="T3" fmla="*/ 4 h 249"/>
                  <a:gd name="T4" fmla="*/ 280 w 302"/>
                  <a:gd name="T5" fmla="*/ 9 h 249"/>
                  <a:gd name="T6" fmla="*/ 255 w 302"/>
                  <a:gd name="T7" fmla="*/ 21 h 249"/>
                  <a:gd name="T8" fmla="*/ 203 w 302"/>
                  <a:gd name="T9" fmla="*/ 58 h 249"/>
                  <a:gd name="T10" fmla="*/ 149 w 302"/>
                  <a:gd name="T11" fmla="*/ 108 h 249"/>
                  <a:gd name="T12" fmla="*/ 92 w 302"/>
                  <a:gd name="T13" fmla="*/ 170 h 249"/>
                  <a:gd name="T14" fmla="*/ 64 w 302"/>
                  <a:gd name="T15" fmla="*/ 205 h 249"/>
                  <a:gd name="T16" fmla="*/ 51 w 302"/>
                  <a:gd name="T17" fmla="*/ 220 h 249"/>
                  <a:gd name="T18" fmla="*/ 18 w 302"/>
                  <a:gd name="T19" fmla="*/ 242 h 249"/>
                  <a:gd name="T20" fmla="*/ 0 w 302"/>
                  <a:gd name="T21" fmla="*/ 249 h 249"/>
                  <a:gd name="T22" fmla="*/ 22 w 302"/>
                  <a:gd name="T23" fmla="*/ 242 h 249"/>
                  <a:gd name="T24" fmla="*/ 63 w 302"/>
                  <a:gd name="T25" fmla="*/ 217 h 249"/>
                  <a:gd name="T26" fmla="*/ 78 w 302"/>
                  <a:gd name="T27" fmla="*/ 200 h 249"/>
                  <a:gd name="T28" fmla="*/ 107 w 302"/>
                  <a:gd name="T29" fmla="*/ 164 h 249"/>
                  <a:gd name="T30" fmla="*/ 164 w 302"/>
                  <a:gd name="T31" fmla="*/ 103 h 249"/>
                  <a:gd name="T32" fmla="*/ 217 w 302"/>
                  <a:gd name="T33" fmla="*/ 53 h 249"/>
                  <a:gd name="T34" fmla="*/ 270 w 302"/>
                  <a:gd name="T35" fmla="*/ 16 h 249"/>
                  <a:gd name="T36" fmla="*/ 294 w 302"/>
                  <a:gd name="T37" fmla="*/ 3 h 249"/>
                  <a:gd name="T38" fmla="*/ 298 w 302"/>
                  <a:gd name="T39" fmla="*/ 2 h 249"/>
                  <a:gd name="T40" fmla="*/ 302 w 302"/>
                  <a:gd name="T41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2" h="249">
                    <a:moveTo>
                      <a:pt x="302" y="0"/>
                    </a:moveTo>
                    <a:lnTo>
                      <a:pt x="291" y="4"/>
                    </a:lnTo>
                    <a:lnTo>
                      <a:pt x="280" y="9"/>
                    </a:lnTo>
                    <a:lnTo>
                      <a:pt x="255" y="21"/>
                    </a:lnTo>
                    <a:lnTo>
                      <a:pt x="203" y="58"/>
                    </a:lnTo>
                    <a:lnTo>
                      <a:pt x="149" y="108"/>
                    </a:lnTo>
                    <a:lnTo>
                      <a:pt x="92" y="170"/>
                    </a:lnTo>
                    <a:lnTo>
                      <a:pt x="64" y="205"/>
                    </a:lnTo>
                    <a:lnTo>
                      <a:pt x="51" y="220"/>
                    </a:lnTo>
                    <a:lnTo>
                      <a:pt x="18" y="242"/>
                    </a:lnTo>
                    <a:lnTo>
                      <a:pt x="0" y="249"/>
                    </a:lnTo>
                    <a:lnTo>
                      <a:pt x="22" y="242"/>
                    </a:lnTo>
                    <a:lnTo>
                      <a:pt x="63" y="217"/>
                    </a:lnTo>
                    <a:lnTo>
                      <a:pt x="78" y="200"/>
                    </a:lnTo>
                    <a:lnTo>
                      <a:pt x="107" y="164"/>
                    </a:lnTo>
                    <a:lnTo>
                      <a:pt x="164" y="103"/>
                    </a:lnTo>
                    <a:lnTo>
                      <a:pt x="217" y="53"/>
                    </a:lnTo>
                    <a:lnTo>
                      <a:pt x="270" y="16"/>
                    </a:lnTo>
                    <a:lnTo>
                      <a:pt x="294" y="3"/>
                    </a:lnTo>
                    <a:lnTo>
                      <a:pt x="298" y="2"/>
                    </a:lnTo>
                    <a:lnTo>
                      <a:pt x="3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4"/>
              <p:cNvSpPr>
                <a:spLocks/>
              </p:cNvSpPr>
              <p:nvPr/>
            </p:nvSpPr>
            <p:spPr bwMode="auto">
              <a:xfrm>
                <a:off x="3465" y="1851"/>
                <a:ext cx="25" cy="23"/>
              </a:xfrm>
              <a:custGeom>
                <a:avLst/>
                <a:gdLst>
                  <a:gd name="T0" fmla="*/ 4 w 97"/>
                  <a:gd name="T1" fmla="*/ 0 h 93"/>
                  <a:gd name="T2" fmla="*/ 5 w 97"/>
                  <a:gd name="T3" fmla="*/ 15 h 93"/>
                  <a:gd name="T4" fmla="*/ 0 w 97"/>
                  <a:gd name="T5" fmla="*/ 41 h 93"/>
                  <a:gd name="T6" fmla="*/ 4 w 97"/>
                  <a:gd name="T7" fmla="*/ 55 h 93"/>
                  <a:gd name="T8" fmla="*/ 12 w 97"/>
                  <a:gd name="T9" fmla="*/ 61 h 93"/>
                  <a:gd name="T10" fmla="*/ 53 w 97"/>
                  <a:gd name="T11" fmla="*/ 78 h 93"/>
                  <a:gd name="T12" fmla="*/ 97 w 97"/>
                  <a:gd name="T13" fmla="*/ 93 h 93"/>
                  <a:gd name="T14" fmla="*/ 59 w 97"/>
                  <a:gd name="T15" fmla="*/ 73 h 93"/>
                  <a:gd name="T16" fmla="*/ 24 w 97"/>
                  <a:gd name="T17" fmla="*/ 47 h 93"/>
                  <a:gd name="T18" fmla="*/ 16 w 97"/>
                  <a:gd name="T19" fmla="*/ 43 h 93"/>
                  <a:gd name="T20" fmla="*/ 12 w 97"/>
                  <a:gd name="T21" fmla="*/ 31 h 93"/>
                  <a:gd name="T22" fmla="*/ 13 w 97"/>
                  <a:gd name="T23" fmla="*/ 17 h 93"/>
                  <a:gd name="T24" fmla="*/ 11 w 97"/>
                  <a:gd name="T25" fmla="*/ 4 h 93"/>
                  <a:gd name="T26" fmla="*/ 6 w 97"/>
                  <a:gd name="T27" fmla="*/ 0 h 93"/>
                  <a:gd name="T28" fmla="*/ 4 w 97"/>
                  <a:gd name="T29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" h="93">
                    <a:moveTo>
                      <a:pt x="4" y="0"/>
                    </a:moveTo>
                    <a:lnTo>
                      <a:pt x="5" y="15"/>
                    </a:lnTo>
                    <a:lnTo>
                      <a:pt x="0" y="41"/>
                    </a:lnTo>
                    <a:lnTo>
                      <a:pt x="4" y="55"/>
                    </a:lnTo>
                    <a:lnTo>
                      <a:pt x="12" y="61"/>
                    </a:lnTo>
                    <a:lnTo>
                      <a:pt x="53" y="78"/>
                    </a:lnTo>
                    <a:lnTo>
                      <a:pt x="97" y="93"/>
                    </a:lnTo>
                    <a:lnTo>
                      <a:pt x="59" y="73"/>
                    </a:lnTo>
                    <a:lnTo>
                      <a:pt x="24" y="47"/>
                    </a:lnTo>
                    <a:lnTo>
                      <a:pt x="16" y="43"/>
                    </a:lnTo>
                    <a:lnTo>
                      <a:pt x="12" y="31"/>
                    </a:lnTo>
                    <a:lnTo>
                      <a:pt x="13" y="17"/>
                    </a:lnTo>
                    <a:lnTo>
                      <a:pt x="11" y="4"/>
                    </a:lnTo>
                    <a:lnTo>
                      <a:pt x="6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5"/>
              <p:cNvSpPr>
                <a:spLocks/>
              </p:cNvSpPr>
              <p:nvPr/>
            </p:nvSpPr>
            <p:spPr bwMode="auto">
              <a:xfrm>
                <a:off x="3551" y="1781"/>
                <a:ext cx="65" cy="70"/>
              </a:xfrm>
              <a:custGeom>
                <a:avLst/>
                <a:gdLst>
                  <a:gd name="T0" fmla="*/ 206 w 262"/>
                  <a:gd name="T1" fmla="*/ 7 h 282"/>
                  <a:gd name="T2" fmla="*/ 210 w 262"/>
                  <a:gd name="T3" fmla="*/ 17 h 282"/>
                  <a:gd name="T4" fmla="*/ 213 w 262"/>
                  <a:gd name="T5" fmla="*/ 31 h 282"/>
                  <a:gd name="T6" fmla="*/ 219 w 262"/>
                  <a:gd name="T7" fmla="*/ 51 h 282"/>
                  <a:gd name="T8" fmla="*/ 225 w 262"/>
                  <a:gd name="T9" fmla="*/ 67 h 282"/>
                  <a:gd name="T10" fmla="*/ 219 w 262"/>
                  <a:gd name="T11" fmla="*/ 78 h 282"/>
                  <a:gd name="T12" fmla="*/ 211 w 262"/>
                  <a:gd name="T13" fmla="*/ 84 h 282"/>
                  <a:gd name="T14" fmla="*/ 195 w 262"/>
                  <a:gd name="T15" fmla="*/ 95 h 282"/>
                  <a:gd name="T16" fmla="*/ 194 w 262"/>
                  <a:gd name="T17" fmla="*/ 96 h 282"/>
                  <a:gd name="T18" fmla="*/ 178 w 262"/>
                  <a:gd name="T19" fmla="*/ 108 h 282"/>
                  <a:gd name="T20" fmla="*/ 171 w 262"/>
                  <a:gd name="T21" fmla="*/ 113 h 282"/>
                  <a:gd name="T22" fmla="*/ 162 w 262"/>
                  <a:gd name="T23" fmla="*/ 120 h 282"/>
                  <a:gd name="T24" fmla="*/ 157 w 262"/>
                  <a:gd name="T25" fmla="*/ 124 h 282"/>
                  <a:gd name="T26" fmla="*/ 150 w 262"/>
                  <a:gd name="T27" fmla="*/ 128 h 282"/>
                  <a:gd name="T28" fmla="*/ 144 w 262"/>
                  <a:gd name="T29" fmla="*/ 133 h 282"/>
                  <a:gd name="T30" fmla="*/ 134 w 262"/>
                  <a:gd name="T31" fmla="*/ 140 h 282"/>
                  <a:gd name="T32" fmla="*/ 125 w 262"/>
                  <a:gd name="T33" fmla="*/ 148 h 282"/>
                  <a:gd name="T34" fmla="*/ 111 w 262"/>
                  <a:gd name="T35" fmla="*/ 162 h 282"/>
                  <a:gd name="T36" fmla="*/ 100 w 262"/>
                  <a:gd name="T37" fmla="*/ 172 h 282"/>
                  <a:gd name="T38" fmla="*/ 89 w 262"/>
                  <a:gd name="T39" fmla="*/ 183 h 282"/>
                  <a:gd name="T40" fmla="*/ 64 w 262"/>
                  <a:gd name="T41" fmla="*/ 209 h 282"/>
                  <a:gd name="T42" fmla="*/ 51 w 262"/>
                  <a:gd name="T43" fmla="*/ 224 h 282"/>
                  <a:gd name="T44" fmla="*/ 35 w 262"/>
                  <a:gd name="T45" fmla="*/ 241 h 282"/>
                  <a:gd name="T46" fmla="*/ 19 w 262"/>
                  <a:gd name="T47" fmla="*/ 260 h 282"/>
                  <a:gd name="T48" fmla="*/ 0 w 262"/>
                  <a:gd name="T49" fmla="*/ 282 h 282"/>
                  <a:gd name="T50" fmla="*/ 27 w 262"/>
                  <a:gd name="T51" fmla="*/ 261 h 282"/>
                  <a:gd name="T52" fmla="*/ 28 w 262"/>
                  <a:gd name="T53" fmla="*/ 261 h 282"/>
                  <a:gd name="T54" fmla="*/ 63 w 262"/>
                  <a:gd name="T55" fmla="*/ 235 h 282"/>
                  <a:gd name="T56" fmla="*/ 64 w 262"/>
                  <a:gd name="T57" fmla="*/ 235 h 282"/>
                  <a:gd name="T58" fmla="*/ 93 w 262"/>
                  <a:gd name="T59" fmla="*/ 214 h 282"/>
                  <a:gd name="T60" fmla="*/ 119 w 262"/>
                  <a:gd name="T61" fmla="*/ 197 h 282"/>
                  <a:gd name="T62" fmla="*/ 121 w 262"/>
                  <a:gd name="T63" fmla="*/ 197 h 282"/>
                  <a:gd name="T64" fmla="*/ 141 w 262"/>
                  <a:gd name="T65" fmla="*/ 184 h 282"/>
                  <a:gd name="T66" fmla="*/ 154 w 262"/>
                  <a:gd name="T67" fmla="*/ 176 h 282"/>
                  <a:gd name="T68" fmla="*/ 161 w 262"/>
                  <a:gd name="T69" fmla="*/ 173 h 282"/>
                  <a:gd name="T70" fmla="*/ 174 w 262"/>
                  <a:gd name="T71" fmla="*/ 167 h 282"/>
                  <a:gd name="T72" fmla="*/ 177 w 262"/>
                  <a:gd name="T73" fmla="*/ 165 h 282"/>
                  <a:gd name="T74" fmla="*/ 189 w 262"/>
                  <a:gd name="T75" fmla="*/ 160 h 282"/>
                  <a:gd name="T76" fmla="*/ 199 w 262"/>
                  <a:gd name="T77" fmla="*/ 155 h 282"/>
                  <a:gd name="T78" fmla="*/ 207 w 262"/>
                  <a:gd name="T79" fmla="*/ 150 h 282"/>
                  <a:gd name="T80" fmla="*/ 225 w 262"/>
                  <a:gd name="T81" fmla="*/ 141 h 282"/>
                  <a:gd name="T82" fmla="*/ 226 w 262"/>
                  <a:gd name="T83" fmla="*/ 141 h 282"/>
                  <a:gd name="T84" fmla="*/ 244 w 262"/>
                  <a:gd name="T85" fmla="*/ 134 h 282"/>
                  <a:gd name="T86" fmla="*/ 253 w 262"/>
                  <a:gd name="T87" fmla="*/ 129 h 282"/>
                  <a:gd name="T88" fmla="*/ 260 w 262"/>
                  <a:gd name="T89" fmla="*/ 122 h 282"/>
                  <a:gd name="T90" fmla="*/ 253 w 262"/>
                  <a:gd name="T91" fmla="*/ 110 h 282"/>
                  <a:gd name="T92" fmla="*/ 247 w 262"/>
                  <a:gd name="T93" fmla="*/ 96 h 282"/>
                  <a:gd name="T94" fmla="*/ 242 w 262"/>
                  <a:gd name="T95" fmla="*/ 85 h 282"/>
                  <a:gd name="T96" fmla="*/ 230 w 262"/>
                  <a:gd name="T97" fmla="*/ 59 h 282"/>
                  <a:gd name="T98" fmla="*/ 218 w 262"/>
                  <a:gd name="T99" fmla="*/ 30 h 282"/>
                  <a:gd name="T100" fmla="*/ 212 w 262"/>
                  <a:gd name="T101" fmla="*/ 15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2" h="282">
                    <a:moveTo>
                      <a:pt x="205" y="0"/>
                    </a:moveTo>
                    <a:lnTo>
                      <a:pt x="206" y="7"/>
                    </a:lnTo>
                    <a:lnTo>
                      <a:pt x="208" y="14"/>
                    </a:lnTo>
                    <a:lnTo>
                      <a:pt x="210" y="17"/>
                    </a:lnTo>
                    <a:lnTo>
                      <a:pt x="210" y="19"/>
                    </a:lnTo>
                    <a:lnTo>
                      <a:pt x="213" y="31"/>
                    </a:lnTo>
                    <a:lnTo>
                      <a:pt x="216" y="40"/>
                    </a:lnTo>
                    <a:lnTo>
                      <a:pt x="219" y="51"/>
                    </a:lnTo>
                    <a:lnTo>
                      <a:pt x="222" y="58"/>
                    </a:lnTo>
                    <a:lnTo>
                      <a:pt x="225" y="67"/>
                    </a:lnTo>
                    <a:lnTo>
                      <a:pt x="227" y="74"/>
                    </a:lnTo>
                    <a:lnTo>
                      <a:pt x="219" y="78"/>
                    </a:lnTo>
                    <a:lnTo>
                      <a:pt x="211" y="84"/>
                    </a:lnTo>
                    <a:lnTo>
                      <a:pt x="211" y="84"/>
                    </a:lnTo>
                    <a:lnTo>
                      <a:pt x="203" y="89"/>
                    </a:lnTo>
                    <a:lnTo>
                      <a:pt x="195" y="95"/>
                    </a:lnTo>
                    <a:lnTo>
                      <a:pt x="194" y="96"/>
                    </a:lnTo>
                    <a:lnTo>
                      <a:pt x="194" y="96"/>
                    </a:lnTo>
                    <a:lnTo>
                      <a:pt x="187" y="101"/>
                    </a:lnTo>
                    <a:lnTo>
                      <a:pt x="178" y="108"/>
                    </a:lnTo>
                    <a:lnTo>
                      <a:pt x="178" y="108"/>
                    </a:lnTo>
                    <a:lnTo>
                      <a:pt x="171" y="113"/>
                    </a:lnTo>
                    <a:lnTo>
                      <a:pt x="164" y="119"/>
                    </a:lnTo>
                    <a:lnTo>
                      <a:pt x="162" y="120"/>
                    </a:lnTo>
                    <a:lnTo>
                      <a:pt x="161" y="120"/>
                    </a:lnTo>
                    <a:lnTo>
                      <a:pt x="157" y="124"/>
                    </a:lnTo>
                    <a:lnTo>
                      <a:pt x="151" y="127"/>
                    </a:lnTo>
                    <a:lnTo>
                      <a:pt x="150" y="128"/>
                    </a:lnTo>
                    <a:lnTo>
                      <a:pt x="149" y="128"/>
                    </a:lnTo>
                    <a:lnTo>
                      <a:pt x="144" y="133"/>
                    </a:lnTo>
                    <a:lnTo>
                      <a:pt x="137" y="138"/>
                    </a:lnTo>
                    <a:lnTo>
                      <a:pt x="134" y="140"/>
                    </a:lnTo>
                    <a:lnTo>
                      <a:pt x="132" y="144"/>
                    </a:lnTo>
                    <a:lnTo>
                      <a:pt x="125" y="148"/>
                    </a:lnTo>
                    <a:lnTo>
                      <a:pt x="119" y="153"/>
                    </a:lnTo>
                    <a:lnTo>
                      <a:pt x="111" y="162"/>
                    </a:lnTo>
                    <a:lnTo>
                      <a:pt x="101" y="171"/>
                    </a:lnTo>
                    <a:lnTo>
                      <a:pt x="100" y="172"/>
                    </a:lnTo>
                    <a:lnTo>
                      <a:pt x="99" y="172"/>
                    </a:lnTo>
                    <a:lnTo>
                      <a:pt x="89" y="183"/>
                    </a:lnTo>
                    <a:lnTo>
                      <a:pt x="77" y="196"/>
                    </a:lnTo>
                    <a:lnTo>
                      <a:pt x="64" y="209"/>
                    </a:lnTo>
                    <a:lnTo>
                      <a:pt x="51" y="223"/>
                    </a:lnTo>
                    <a:lnTo>
                      <a:pt x="51" y="224"/>
                    </a:lnTo>
                    <a:lnTo>
                      <a:pt x="50" y="224"/>
                    </a:lnTo>
                    <a:lnTo>
                      <a:pt x="35" y="241"/>
                    </a:lnTo>
                    <a:lnTo>
                      <a:pt x="19" y="260"/>
                    </a:lnTo>
                    <a:lnTo>
                      <a:pt x="19" y="260"/>
                    </a:lnTo>
                    <a:lnTo>
                      <a:pt x="9" y="271"/>
                    </a:lnTo>
                    <a:lnTo>
                      <a:pt x="0" y="282"/>
                    </a:lnTo>
                    <a:lnTo>
                      <a:pt x="13" y="271"/>
                    </a:lnTo>
                    <a:lnTo>
                      <a:pt x="27" y="261"/>
                    </a:lnTo>
                    <a:lnTo>
                      <a:pt x="28" y="261"/>
                    </a:lnTo>
                    <a:lnTo>
                      <a:pt x="28" y="261"/>
                    </a:lnTo>
                    <a:lnTo>
                      <a:pt x="46" y="247"/>
                    </a:lnTo>
                    <a:lnTo>
                      <a:pt x="63" y="235"/>
                    </a:lnTo>
                    <a:lnTo>
                      <a:pt x="64" y="235"/>
                    </a:lnTo>
                    <a:lnTo>
                      <a:pt x="64" y="235"/>
                    </a:lnTo>
                    <a:lnTo>
                      <a:pt x="79" y="224"/>
                    </a:lnTo>
                    <a:lnTo>
                      <a:pt x="93" y="214"/>
                    </a:lnTo>
                    <a:lnTo>
                      <a:pt x="107" y="206"/>
                    </a:lnTo>
                    <a:lnTo>
                      <a:pt x="119" y="197"/>
                    </a:lnTo>
                    <a:lnTo>
                      <a:pt x="120" y="197"/>
                    </a:lnTo>
                    <a:lnTo>
                      <a:pt x="121" y="197"/>
                    </a:lnTo>
                    <a:lnTo>
                      <a:pt x="131" y="189"/>
                    </a:lnTo>
                    <a:lnTo>
                      <a:pt x="141" y="184"/>
                    </a:lnTo>
                    <a:lnTo>
                      <a:pt x="147" y="181"/>
                    </a:lnTo>
                    <a:lnTo>
                      <a:pt x="154" y="176"/>
                    </a:lnTo>
                    <a:lnTo>
                      <a:pt x="158" y="175"/>
                    </a:lnTo>
                    <a:lnTo>
                      <a:pt x="161" y="173"/>
                    </a:lnTo>
                    <a:lnTo>
                      <a:pt x="168" y="170"/>
                    </a:lnTo>
                    <a:lnTo>
                      <a:pt x="174" y="167"/>
                    </a:lnTo>
                    <a:lnTo>
                      <a:pt x="176" y="165"/>
                    </a:lnTo>
                    <a:lnTo>
                      <a:pt x="177" y="165"/>
                    </a:lnTo>
                    <a:lnTo>
                      <a:pt x="183" y="162"/>
                    </a:lnTo>
                    <a:lnTo>
                      <a:pt x="189" y="160"/>
                    </a:lnTo>
                    <a:lnTo>
                      <a:pt x="191" y="159"/>
                    </a:lnTo>
                    <a:lnTo>
                      <a:pt x="199" y="155"/>
                    </a:lnTo>
                    <a:lnTo>
                      <a:pt x="207" y="151"/>
                    </a:lnTo>
                    <a:lnTo>
                      <a:pt x="207" y="150"/>
                    </a:lnTo>
                    <a:lnTo>
                      <a:pt x="216" y="146"/>
                    </a:lnTo>
                    <a:lnTo>
                      <a:pt x="225" y="141"/>
                    </a:lnTo>
                    <a:lnTo>
                      <a:pt x="226" y="141"/>
                    </a:lnTo>
                    <a:lnTo>
                      <a:pt x="226" y="141"/>
                    </a:lnTo>
                    <a:lnTo>
                      <a:pt x="235" y="137"/>
                    </a:lnTo>
                    <a:lnTo>
                      <a:pt x="244" y="134"/>
                    </a:lnTo>
                    <a:lnTo>
                      <a:pt x="244" y="134"/>
                    </a:lnTo>
                    <a:lnTo>
                      <a:pt x="253" y="129"/>
                    </a:lnTo>
                    <a:lnTo>
                      <a:pt x="262" y="126"/>
                    </a:lnTo>
                    <a:lnTo>
                      <a:pt x="260" y="122"/>
                    </a:lnTo>
                    <a:lnTo>
                      <a:pt x="257" y="114"/>
                    </a:lnTo>
                    <a:lnTo>
                      <a:pt x="253" y="110"/>
                    </a:lnTo>
                    <a:lnTo>
                      <a:pt x="250" y="102"/>
                    </a:lnTo>
                    <a:lnTo>
                      <a:pt x="247" y="96"/>
                    </a:lnTo>
                    <a:lnTo>
                      <a:pt x="244" y="87"/>
                    </a:lnTo>
                    <a:lnTo>
                      <a:pt x="242" y="85"/>
                    </a:lnTo>
                    <a:lnTo>
                      <a:pt x="241" y="83"/>
                    </a:lnTo>
                    <a:lnTo>
                      <a:pt x="230" y="59"/>
                    </a:lnTo>
                    <a:lnTo>
                      <a:pt x="219" y="31"/>
                    </a:lnTo>
                    <a:lnTo>
                      <a:pt x="218" y="30"/>
                    </a:lnTo>
                    <a:lnTo>
                      <a:pt x="218" y="29"/>
                    </a:lnTo>
                    <a:lnTo>
                      <a:pt x="212" y="15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26"/>
              <p:cNvSpPr>
                <a:spLocks/>
              </p:cNvSpPr>
              <p:nvPr/>
            </p:nvSpPr>
            <p:spPr bwMode="auto">
              <a:xfrm>
                <a:off x="3466" y="1783"/>
                <a:ext cx="34" cy="70"/>
              </a:xfrm>
              <a:custGeom>
                <a:avLst/>
                <a:gdLst>
                  <a:gd name="T0" fmla="*/ 67 w 135"/>
                  <a:gd name="T1" fmla="*/ 1 h 282"/>
                  <a:gd name="T2" fmla="*/ 66 w 135"/>
                  <a:gd name="T3" fmla="*/ 5 h 282"/>
                  <a:gd name="T4" fmla="*/ 63 w 135"/>
                  <a:gd name="T5" fmla="*/ 10 h 282"/>
                  <a:gd name="T6" fmla="*/ 58 w 135"/>
                  <a:gd name="T7" fmla="*/ 22 h 282"/>
                  <a:gd name="T8" fmla="*/ 49 w 135"/>
                  <a:gd name="T9" fmla="*/ 46 h 282"/>
                  <a:gd name="T10" fmla="*/ 38 w 135"/>
                  <a:gd name="T11" fmla="*/ 79 h 282"/>
                  <a:gd name="T12" fmla="*/ 32 w 135"/>
                  <a:gd name="T13" fmla="*/ 98 h 282"/>
                  <a:gd name="T14" fmla="*/ 26 w 135"/>
                  <a:gd name="T15" fmla="*/ 115 h 282"/>
                  <a:gd name="T16" fmla="*/ 17 w 135"/>
                  <a:gd name="T17" fmla="*/ 143 h 282"/>
                  <a:gd name="T18" fmla="*/ 7 w 135"/>
                  <a:gd name="T19" fmla="*/ 181 h 282"/>
                  <a:gd name="T20" fmla="*/ 1 w 135"/>
                  <a:gd name="T21" fmla="*/ 199 h 282"/>
                  <a:gd name="T22" fmla="*/ 0 w 135"/>
                  <a:gd name="T23" fmla="*/ 204 h 282"/>
                  <a:gd name="T24" fmla="*/ 0 w 135"/>
                  <a:gd name="T25" fmla="*/ 210 h 282"/>
                  <a:gd name="T26" fmla="*/ 0 w 135"/>
                  <a:gd name="T27" fmla="*/ 212 h 282"/>
                  <a:gd name="T28" fmla="*/ 0 w 135"/>
                  <a:gd name="T29" fmla="*/ 215 h 282"/>
                  <a:gd name="T30" fmla="*/ 0 w 135"/>
                  <a:gd name="T31" fmla="*/ 219 h 282"/>
                  <a:gd name="T32" fmla="*/ 1 w 135"/>
                  <a:gd name="T33" fmla="*/ 223 h 282"/>
                  <a:gd name="T34" fmla="*/ 2 w 135"/>
                  <a:gd name="T35" fmla="*/ 225 h 282"/>
                  <a:gd name="T36" fmla="*/ 3 w 135"/>
                  <a:gd name="T37" fmla="*/ 228 h 282"/>
                  <a:gd name="T38" fmla="*/ 3 w 135"/>
                  <a:gd name="T39" fmla="*/ 229 h 282"/>
                  <a:gd name="T40" fmla="*/ 4 w 135"/>
                  <a:gd name="T41" fmla="*/ 231 h 282"/>
                  <a:gd name="T42" fmla="*/ 7 w 135"/>
                  <a:gd name="T43" fmla="*/ 233 h 282"/>
                  <a:gd name="T44" fmla="*/ 8 w 135"/>
                  <a:gd name="T45" fmla="*/ 233 h 282"/>
                  <a:gd name="T46" fmla="*/ 10 w 135"/>
                  <a:gd name="T47" fmla="*/ 236 h 282"/>
                  <a:gd name="T48" fmla="*/ 10 w 135"/>
                  <a:gd name="T49" fmla="*/ 237 h 282"/>
                  <a:gd name="T50" fmla="*/ 12 w 135"/>
                  <a:gd name="T51" fmla="*/ 238 h 282"/>
                  <a:gd name="T52" fmla="*/ 15 w 135"/>
                  <a:gd name="T53" fmla="*/ 240 h 282"/>
                  <a:gd name="T54" fmla="*/ 17 w 135"/>
                  <a:gd name="T55" fmla="*/ 240 h 282"/>
                  <a:gd name="T56" fmla="*/ 21 w 135"/>
                  <a:gd name="T57" fmla="*/ 241 h 282"/>
                  <a:gd name="T58" fmla="*/ 66 w 135"/>
                  <a:gd name="T59" fmla="*/ 256 h 282"/>
                  <a:gd name="T60" fmla="*/ 82 w 135"/>
                  <a:gd name="T61" fmla="*/ 252 h 282"/>
                  <a:gd name="T62" fmla="*/ 49 w 135"/>
                  <a:gd name="T63" fmla="*/ 235 h 282"/>
                  <a:gd name="T64" fmla="*/ 47 w 135"/>
                  <a:gd name="T65" fmla="*/ 233 h 282"/>
                  <a:gd name="T66" fmla="*/ 43 w 135"/>
                  <a:gd name="T67" fmla="*/ 231 h 282"/>
                  <a:gd name="T68" fmla="*/ 40 w 135"/>
                  <a:gd name="T69" fmla="*/ 228 h 282"/>
                  <a:gd name="T70" fmla="*/ 39 w 135"/>
                  <a:gd name="T71" fmla="*/ 227 h 282"/>
                  <a:gd name="T72" fmla="*/ 38 w 135"/>
                  <a:gd name="T73" fmla="*/ 226 h 282"/>
                  <a:gd name="T74" fmla="*/ 38 w 135"/>
                  <a:gd name="T75" fmla="*/ 224 h 282"/>
                  <a:gd name="T76" fmla="*/ 37 w 135"/>
                  <a:gd name="T77" fmla="*/ 223 h 282"/>
                  <a:gd name="T78" fmla="*/ 36 w 135"/>
                  <a:gd name="T79" fmla="*/ 220 h 282"/>
                  <a:gd name="T80" fmla="*/ 34 w 135"/>
                  <a:gd name="T81" fmla="*/ 217 h 282"/>
                  <a:gd name="T82" fmla="*/ 34 w 135"/>
                  <a:gd name="T83" fmla="*/ 215 h 282"/>
                  <a:gd name="T84" fmla="*/ 33 w 135"/>
                  <a:gd name="T85" fmla="*/ 211 h 282"/>
                  <a:gd name="T86" fmla="*/ 32 w 135"/>
                  <a:gd name="T87" fmla="*/ 208 h 282"/>
                  <a:gd name="T88" fmla="*/ 31 w 135"/>
                  <a:gd name="T89" fmla="*/ 202 h 282"/>
                  <a:gd name="T90" fmla="*/ 31 w 135"/>
                  <a:gd name="T91" fmla="*/ 194 h 282"/>
                  <a:gd name="T92" fmla="*/ 31 w 135"/>
                  <a:gd name="T93" fmla="*/ 187 h 282"/>
                  <a:gd name="T94" fmla="*/ 32 w 135"/>
                  <a:gd name="T95" fmla="*/ 181 h 282"/>
                  <a:gd name="T96" fmla="*/ 34 w 135"/>
                  <a:gd name="T97" fmla="*/ 172 h 282"/>
                  <a:gd name="T98" fmla="*/ 43 w 135"/>
                  <a:gd name="T99" fmla="*/ 118 h 282"/>
                  <a:gd name="T100" fmla="*/ 51 w 135"/>
                  <a:gd name="T101" fmla="*/ 78 h 282"/>
                  <a:gd name="T102" fmla="*/ 58 w 135"/>
                  <a:gd name="T103" fmla="*/ 43 h 282"/>
                  <a:gd name="T104" fmla="*/ 60 w 135"/>
                  <a:gd name="T105" fmla="*/ 33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5" h="282">
                    <a:moveTo>
                      <a:pt x="67" y="0"/>
                    </a:moveTo>
                    <a:lnTo>
                      <a:pt x="67" y="1"/>
                    </a:lnTo>
                    <a:lnTo>
                      <a:pt x="67" y="3"/>
                    </a:lnTo>
                    <a:lnTo>
                      <a:pt x="66" y="5"/>
                    </a:lnTo>
                    <a:lnTo>
                      <a:pt x="65" y="7"/>
                    </a:lnTo>
                    <a:lnTo>
                      <a:pt x="63" y="10"/>
                    </a:lnTo>
                    <a:lnTo>
                      <a:pt x="61" y="13"/>
                    </a:lnTo>
                    <a:lnTo>
                      <a:pt x="58" y="22"/>
                    </a:lnTo>
                    <a:lnTo>
                      <a:pt x="55" y="31"/>
                    </a:lnTo>
                    <a:lnTo>
                      <a:pt x="49" y="46"/>
                    </a:lnTo>
                    <a:lnTo>
                      <a:pt x="44" y="62"/>
                    </a:lnTo>
                    <a:lnTo>
                      <a:pt x="38" y="79"/>
                    </a:lnTo>
                    <a:lnTo>
                      <a:pt x="33" y="95"/>
                    </a:lnTo>
                    <a:lnTo>
                      <a:pt x="32" y="98"/>
                    </a:lnTo>
                    <a:lnTo>
                      <a:pt x="31" y="103"/>
                    </a:lnTo>
                    <a:lnTo>
                      <a:pt x="26" y="115"/>
                    </a:lnTo>
                    <a:lnTo>
                      <a:pt x="22" y="127"/>
                    </a:lnTo>
                    <a:lnTo>
                      <a:pt x="17" y="143"/>
                    </a:lnTo>
                    <a:lnTo>
                      <a:pt x="14" y="157"/>
                    </a:lnTo>
                    <a:lnTo>
                      <a:pt x="7" y="181"/>
                    </a:lnTo>
                    <a:lnTo>
                      <a:pt x="2" y="195"/>
                    </a:lnTo>
                    <a:lnTo>
                      <a:pt x="1" y="199"/>
                    </a:lnTo>
                    <a:lnTo>
                      <a:pt x="1" y="202"/>
                    </a:lnTo>
                    <a:lnTo>
                      <a:pt x="0" y="204"/>
                    </a:lnTo>
                    <a:lnTo>
                      <a:pt x="0" y="206"/>
                    </a:lnTo>
                    <a:lnTo>
                      <a:pt x="0" y="210"/>
                    </a:lnTo>
                    <a:lnTo>
                      <a:pt x="0" y="211"/>
                    </a:lnTo>
                    <a:lnTo>
                      <a:pt x="0" y="212"/>
                    </a:lnTo>
                    <a:lnTo>
                      <a:pt x="0" y="213"/>
                    </a:lnTo>
                    <a:lnTo>
                      <a:pt x="0" y="215"/>
                    </a:lnTo>
                    <a:lnTo>
                      <a:pt x="0" y="217"/>
                    </a:lnTo>
                    <a:lnTo>
                      <a:pt x="0" y="219"/>
                    </a:lnTo>
                    <a:lnTo>
                      <a:pt x="1" y="222"/>
                    </a:lnTo>
                    <a:lnTo>
                      <a:pt x="1" y="223"/>
                    </a:lnTo>
                    <a:lnTo>
                      <a:pt x="1" y="224"/>
                    </a:lnTo>
                    <a:lnTo>
                      <a:pt x="2" y="225"/>
                    </a:lnTo>
                    <a:lnTo>
                      <a:pt x="2" y="227"/>
                    </a:lnTo>
                    <a:lnTo>
                      <a:pt x="3" y="228"/>
                    </a:lnTo>
                    <a:lnTo>
                      <a:pt x="3" y="228"/>
                    </a:lnTo>
                    <a:lnTo>
                      <a:pt x="3" y="229"/>
                    </a:lnTo>
                    <a:lnTo>
                      <a:pt x="4" y="230"/>
                    </a:lnTo>
                    <a:lnTo>
                      <a:pt x="4" y="231"/>
                    </a:lnTo>
                    <a:lnTo>
                      <a:pt x="5" y="232"/>
                    </a:lnTo>
                    <a:lnTo>
                      <a:pt x="7" y="233"/>
                    </a:lnTo>
                    <a:lnTo>
                      <a:pt x="7" y="233"/>
                    </a:lnTo>
                    <a:lnTo>
                      <a:pt x="8" y="233"/>
                    </a:lnTo>
                    <a:lnTo>
                      <a:pt x="9" y="235"/>
                    </a:lnTo>
                    <a:lnTo>
                      <a:pt x="10" y="236"/>
                    </a:lnTo>
                    <a:lnTo>
                      <a:pt x="10" y="236"/>
                    </a:lnTo>
                    <a:lnTo>
                      <a:pt x="10" y="237"/>
                    </a:lnTo>
                    <a:lnTo>
                      <a:pt x="10" y="237"/>
                    </a:lnTo>
                    <a:lnTo>
                      <a:pt x="12" y="238"/>
                    </a:lnTo>
                    <a:lnTo>
                      <a:pt x="14" y="239"/>
                    </a:lnTo>
                    <a:lnTo>
                      <a:pt x="15" y="240"/>
                    </a:lnTo>
                    <a:lnTo>
                      <a:pt x="16" y="240"/>
                    </a:lnTo>
                    <a:lnTo>
                      <a:pt x="17" y="240"/>
                    </a:lnTo>
                    <a:lnTo>
                      <a:pt x="17" y="240"/>
                    </a:lnTo>
                    <a:lnTo>
                      <a:pt x="21" y="241"/>
                    </a:lnTo>
                    <a:lnTo>
                      <a:pt x="23" y="242"/>
                    </a:lnTo>
                    <a:lnTo>
                      <a:pt x="66" y="256"/>
                    </a:lnTo>
                    <a:lnTo>
                      <a:pt x="135" y="282"/>
                    </a:lnTo>
                    <a:lnTo>
                      <a:pt x="82" y="252"/>
                    </a:lnTo>
                    <a:lnTo>
                      <a:pt x="51" y="236"/>
                    </a:lnTo>
                    <a:lnTo>
                      <a:pt x="49" y="235"/>
                    </a:lnTo>
                    <a:lnTo>
                      <a:pt x="47" y="233"/>
                    </a:lnTo>
                    <a:lnTo>
                      <a:pt x="47" y="233"/>
                    </a:lnTo>
                    <a:lnTo>
                      <a:pt x="45" y="232"/>
                    </a:lnTo>
                    <a:lnTo>
                      <a:pt x="43" y="231"/>
                    </a:lnTo>
                    <a:lnTo>
                      <a:pt x="42" y="229"/>
                    </a:lnTo>
                    <a:lnTo>
                      <a:pt x="40" y="22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7"/>
                    </a:lnTo>
                    <a:lnTo>
                      <a:pt x="38" y="226"/>
                    </a:lnTo>
                    <a:lnTo>
                      <a:pt x="38" y="225"/>
                    </a:lnTo>
                    <a:lnTo>
                      <a:pt x="38" y="224"/>
                    </a:lnTo>
                    <a:lnTo>
                      <a:pt x="37" y="224"/>
                    </a:lnTo>
                    <a:lnTo>
                      <a:pt x="37" y="223"/>
                    </a:lnTo>
                    <a:lnTo>
                      <a:pt x="36" y="220"/>
                    </a:lnTo>
                    <a:lnTo>
                      <a:pt x="36" y="220"/>
                    </a:lnTo>
                    <a:lnTo>
                      <a:pt x="35" y="218"/>
                    </a:lnTo>
                    <a:lnTo>
                      <a:pt x="34" y="217"/>
                    </a:lnTo>
                    <a:lnTo>
                      <a:pt x="34" y="216"/>
                    </a:lnTo>
                    <a:lnTo>
                      <a:pt x="34" y="215"/>
                    </a:lnTo>
                    <a:lnTo>
                      <a:pt x="33" y="213"/>
                    </a:lnTo>
                    <a:lnTo>
                      <a:pt x="33" y="211"/>
                    </a:lnTo>
                    <a:lnTo>
                      <a:pt x="32" y="208"/>
                    </a:lnTo>
                    <a:lnTo>
                      <a:pt x="32" y="208"/>
                    </a:lnTo>
                    <a:lnTo>
                      <a:pt x="32" y="205"/>
                    </a:lnTo>
                    <a:lnTo>
                      <a:pt x="31" y="202"/>
                    </a:lnTo>
                    <a:lnTo>
                      <a:pt x="31" y="195"/>
                    </a:lnTo>
                    <a:lnTo>
                      <a:pt x="31" y="194"/>
                    </a:lnTo>
                    <a:lnTo>
                      <a:pt x="31" y="191"/>
                    </a:lnTo>
                    <a:lnTo>
                      <a:pt x="31" y="187"/>
                    </a:lnTo>
                    <a:lnTo>
                      <a:pt x="32" y="184"/>
                    </a:lnTo>
                    <a:lnTo>
                      <a:pt x="32" y="181"/>
                    </a:lnTo>
                    <a:lnTo>
                      <a:pt x="33" y="177"/>
                    </a:lnTo>
                    <a:lnTo>
                      <a:pt x="34" y="172"/>
                    </a:lnTo>
                    <a:lnTo>
                      <a:pt x="37" y="153"/>
                    </a:lnTo>
                    <a:lnTo>
                      <a:pt x="43" y="118"/>
                    </a:lnTo>
                    <a:lnTo>
                      <a:pt x="47" y="98"/>
                    </a:lnTo>
                    <a:lnTo>
                      <a:pt x="51" y="78"/>
                    </a:lnTo>
                    <a:lnTo>
                      <a:pt x="55" y="60"/>
                    </a:lnTo>
                    <a:lnTo>
                      <a:pt x="58" y="43"/>
                    </a:lnTo>
                    <a:lnTo>
                      <a:pt x="59" y="39"/>
                    </a:lnTo>
                    <a:lnTo>
                      <a:pt x="60" y="3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7"/>
              <p:cNvSpPr>
                <a:spLocks/>
              </p:cNvSpPr>
              <p:nvPr/>
            </p:nvSpPr>
            <p:spPr bwMode="auto">
              <a:xfrm>
                <a:off x="3493" y="1762"/>
                <a:ext cx="101" cy="11"/>
              </a:xfrm>
              <a:custGeom>
                <a:avLst/>
                <a:gdLst>
                  <a:gd name="T0" fmla="*/ 228 w 405"/>
                  <a:gd name="T1" fmla="*/ 0 h 44"/>
                  <a:gd name="T2" fmla="*/ 170 w 405"/>
                  <a:gd name="T3" fmla="*/ 1 h 44"/>
                  <a:gd name="T4" fmla="*/ 83 w 405"/>
                  <a:gd name="T5" fmla="*/ 16 h 44"/>
                  <a:gd name="T6" fmla="*/ 28 w 405"/>
                  <a:gd name="T7" fmla="*/ 33 h 44"/>
                  <a:gd name="T8" fmla="*/ 0 w 405"/>
                  <a:gd name="T9" fmla="*/ 44 h 44"/>
                  <a:gd name="T10" fmla="*/ 57 w 405"/>
                  <a:gd name="T11" fmla="*/ 31 h 44"/>
                  <a:gd name="T12" fmla="*/ 177 w 405"/>
                  <a:gd name="T13" fmla="*/ 18 h 44"/>
                  <a:gd name="T14" fmla="*/ 237 w 405"/>
                  <a:gd name="T15" fmla="*/ 17 h 44"/>
                  <a:gd name="T16" fmla="*/ 310 w 405"/>
                  <a:gd name="T17" fmla="*/ 18 h 44"/>
                  <a:gd name="T18" fmla="*/ 382 w 405"/>
                  <a:gd name="T19" fmla="*/ 24 h 44"/>
                  <a:gd name="T20" fmla="*/ 390 w 405"/>
                  <a:gd name="T21" fmla="*/ 20 h 44"/>
                  <a:gd name="T22" fmla="*/ 397 w 405"/>
                  <a:gd name="T23" fmla="*/ 18 h 44"/>
                  <a:gd name="T24" fmla="*/ 402 w 405"/>
                  <a:gd name="T25" fmla="*/ 16 h 44"/>
                  <a:gd name="T26" fmla="*/ 405 w 405"/>
                  <a:gd name="T27" fmla="*/ 14 h 44"/>
                  <a:gd name="T28" fmla="*/ 362 w 405"/>
                  <a:gd name="T29" fmla="*/ 7 h 44"/>
                  <a:gd name="T30" fmla="*/ 273 w 405"/>
                  <a:gd name="T31" fmla="*/ 0 h 44"/>
                  <a:gd name="T32" fmla="*/ 228 w 405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5" h="44">
                    <a:moveTo>
                      <a:pt x="228" y="0"/>
                    </a:moveTo>
                    <a:lnTo>
                      <a:pt x="170" y="1"/>
                    </a:lnTo>
                    <a:lnTo>
                      <a:pt x="83" y="16"/>
                    </a:lnTo>
                    <a:lnTo>
                      <a:pt x="28" y="33"/>
                    </a:lnTo>
                    <a:lnTo>
                      <a:pt x="0" y="44"/>
                    </a:lnTo>
                    <a:lnTo>
                      <a:pt x="57" y="31"/>
                    </a:lnTo>
                    <a:lnTo>
                      <a:pt x="177" y="18"/>
                    </a:lnTo>
                    <a:lnTo>
                      <a:pt x="237" y="17"/>
                    </a:lnTo>
                    <a:lnTo>
                      <a:pt x="310" y="18"/>
                    </a:lnTo>
                    <a:lnTo>
                      <a:pt x="382" y="24"/>
                    </a:lnTo>
                    <a:lnTo>
                      <a:pt x="390" y="20"/>
                    </a:lnTo>
                    <a:lnTo>
                      <a:pt x="397" y="18"/>
                    </a:lnTo>
                    <a:lnTo>
                      <a:pt x="402" y="16"/>
                    </a:lnTo>
                    <a:lnTo>
                      <a:pt x="405" y="14"/>
                    </a:lnTo>
                    <a:lnTo>
                      <a:pt x="362" y="7"/>
                    </a:lnTo>
                    <a:lnTo>
                      <a:pt x="273" y="0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28"/>
              <p:cNvSpPr>
                <a:spLocks/>
              </p:cNvSpPr>
              <p:nvPr/>
            </p:nvSpPr>
            <p:spPr bwMode="auto">
              <a:xfrm>
                <a:off x="3556" y="1773"/>
                <a:ext cx="44" cy="10"/>
              </a:xfrm>
              <a:custGeom>
                <a:avLst/>
                <a:gdLst>
                  <a:gd name="T0" fmla="*/ 178 w 180"/>
                  <a:gd name="T1" fmla="*/ 0 h 43"/>
                  <a:gd name="T2" fmla="*/ 136 w 180"/>
                  <a:gd name="T3" fmla="*/ 12 h 43"/>
                  <a:gd name="T4" fmla="*/ 47 w 180"/>
                  <a:gd name="T5" fmla="*/ 33 h 43"/>
                  <a:gd name="T6" fmla="*/ 0 w 180"/>
                  <a:gd name="T7" fmla="*/ 40 h 43"/>
                  <a:gd name="T8" fmla="*/ 1 w 180"/>
                  <a:gd name="T9" fmla="*/ 43 h 43"/>
                  <a:gd name="T10" fmla="*/ 4 w 180"/>
                  <a:gd name="T11" fmla="*/ 43 h 43"/>
                  <a:gd name="T12" fmla="*/ 50 w 180"/>
                  <a:gd name="T13" fmla="*/ 36 h 43"/>
                  <a:gd name="T14" fmla="*/ 139 w 180"/>
                  <a:gd name="T15" fmla="*/ 18 h 43"/>
                  <a:gd name="T16" fmla="*/ 180 w 180"/>
                  <a:gd name="T17" fmla="*/ 8 h 43"/>
                  <a:gd name="T18" fmla="*/ 179 w 180"/>
                  <a:gd name="T19" fmla="*/ 3 h 43"/>
                  <a:gd name="T20" fmla="*/ 178 w 180"/>
                  <a:gd name="T2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43">
                    <a:moveTo>
                      <a:pt x="178" y="0"/>
                    </a:moveTo>
                    <a:lnTo>
                      <a:pt x="136" y="12"/>
                    </a:lnTo>
                    <a:lnTo>
                      <a:pt x="47" y="33"/>
                    </a:lnTo>
                    <a:lnTo>
                      <a:pt x="0" y="40"/>
                    </a:lnTo>
                    <a:lnTo>
                      <a:pt x="1" y="43"/>
                    </a:lnTo>
                    <a:lnTo>
                      <a:pt x="4" y="43"/>
                    </a:lnTo>
                    <a:lnTo>
                      <a:pt x="50" y="36"/>
                    </a:lnTo>
                    <a:lnTo>
                      <a:pt x="139" y="18"/>
                    </a:lnTo>
                    <a:lnTo>
                      <a:pt x="180" y="8"/>
                    </a:lnTo>
                    <a:lnTo>
                      <a:pt x="179" y="3"/>
                    </a:lnTo>
                    <a:lnTo>
                      <a:pt x="17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9"/>
              <p:cNvSpPr>
                <a:spLocks/>
              </p:cNvSpPr>
              <p:nvPr/>
            </p:nvSpPr>
            <p:spPr bwMode="auto">
              <a:xfrm>
                <a:off x="3483" y="1783"/>
                <a:ext cx="33" cy="3"/>
              </a:xfrm>
              <a:custGeom>
                <a:avLst/>
                <a:gdLst>
                  <a:gd name="T0" fmla="*/ 2 w 132"/>
                  <a:gd name="T1" fmla="*/ 0 h 13"/>
                  <a:gd name="T2" fmla="*/ 2 w 132"/>
                  <a:gd name="T3" fmla="*/ 1 h 13"/>
                  <a:gd name="T4" fmla="*/ 0 w 132"/>
                  <a:gd name="T5" fmla="*/ 7 h 13"/>
                  <a:gd name="T6" fmla="*/ 68 w 132"/>
                  <a:gd name="T7" fmla="*/ 12 h 13"/>
                  <a:gd name="T8" fmla="*/ 128 w 132"/>
                  <a:gd name="T9" fmla="*/ 13 h 13"/>
                  <a:gd name="T10" fmla="*/ 131 w 132"/>
                  <a:gd name="T11" fmla="*/ 13 h 13"/>
                  <a:gd name="T12" fmla="*/ 132 w 132"/>
                  <a:gd name="T13" fmla="*/ 10 h 13"/>
                  <a:gd name="T14" fmla="*/ 131 w 132"/>
                  <a:gd name="T15" fmla="*/ 10 h 13"/>
                  <a:gd name="T16" fmla="*/ 70 w 132"/>
                  <a:gd name="T17" fmla="*/ 8 h 13"/>
                  <a:gd name="T18" fmla="*/ 2 w 132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2" h="13">
                    <a:moveTo>
                      <a:pt x="2" y="0"/>
                    </a:moveTo>
                    <a:lnTo>
                      <a:pt x="2" y="1"/>
                    </a:lnTo>
                    <a:lnTo>
                      <a:pt x="0" y="7"/>
                    </a:lnTo>
                    <a:lnTo>
                      <a:pt x="68" y="12"/>
                    </a:lnTo>
                    <a:lnTo>
                      <a:pt x="128" y="13"/>
                    </a:lnTo>
                    <a:lnTo>
                      <a:pt x="131" y="13"/>
                    </a:lnTo>
                    <a:lnTo>
                      <a:pt x="132" y="10"/>
                    </a:lnTo>
                    <a:lnTo>
                      <a:pt x="131" y="10"/>
                    </a:lnTo>
                    <a:lnTo>
                      <a:pt x="7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0"/>
              <p:cNvSpPr>
                <a:spLocks/>
              </p:cNvSpPr>
              <p:nvPr/>
            </p:nvSpPr>
            <p:spPr bwMode="auto">
              <a:xfrm>
                <a:off x="3644" y="1829"/>
                <a:ext cx="44" cy="18"/>
              </a:xfrm>
              <a:custGeom>
                <a:avLst/>
                <a:gdLst>
                  <a:gd name="T0" fmla="*/ 154 w 175"/>
                  <a:gd name="T1" fmla="*/ 0 h 69"/>
                  <a:gd name="T2" fmla="*/ 152 w 175"/>
                  <a:gd name="T3" fmla="*/ 8 h 69"/>
                  <a:gd name="T4" fmla="*/ 138 w 175"/>
                  <a:gd name="T5" fmla="*/ 27 h 69"/>
                  <a:gd name="T6" fmla="*/ 126 w 175"/>
                  <a:gd name="T7" fmla="*/ 34 h 69"/>
                  <a:gd name="T8" fmla="*/ 60 w 175"/>
                  <a:gd name="T9" fmla="*/ 55 h 69"/>
                  <a:gd name="T10" fmla="*/ 0 w 175"/>
                  <a:gd name="T11" fmla="*/ 69 h 69"/>
                  <a:gd name="T12" fmla="*/ 75 w 175"/>
                  <a:gd name="T13" fmla="*/ 64 h 69"/>
                  <a:gd name="T14" fmla="*/ 154 w 175"/>
                  <a:gd name="T15" fmla="*/ 55 h 69"/>
                  <a:gd name="T16" fmla="*/ 164 w 175"/>
                  <a:gd name="T17" fmla="*/ 53 h 69"/>
                  <a:gd name="T18" fmla="*/ 174 w 175"/>
                  <a:gd name="T19" fmla="*/ 45 h 69"/>
                  <a:gd name="T20" fmla="*/ 175 w 175"/>
                  <a:gd name="T21" fmla="*/ 31 h 69"/>
                  <a:gd name="T22" fmla="*/ 172 w 175"/>
                  <a:gd name="T23" fmla="*/ 23 h 69"/>
                  <a:gd name="T24" fmla="*/ 167 w 175"/>
                  <a:gd name="T25" fmla="*/ 17 h 69"/>
                  <a:gd name="T26" fmla="*/ 164 w 175"/>
                  <a:gd name="T27" fmla="*/ 12 h 69"/>
                  <a:gd name="T28" fmla="*/ 164 w 175"/>
                  <a:gd name="T29" fmla="*/ 11 h 69"/>
                  <a:gd name="T30" fmla="*/ 160 w 175"/>
                  <a:gd name="T31" fmla="*/ 5 h 69"/>
                  <a:gd name="T32" fmla="*/ 154 w 175"/>
                  <a:gd name="T3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5" h="69">
                    <a:moveTo>
                      <a:pt x="154" y="0"/>
                    </a:moveTo>
                    <a:lnTo>
                      <a:pt x="152" y="8"/>
                    </a:lnTo>
                    <a:lnTo>
                      <a:pt x="138" y="27"/>
                    </a:lnTo>
                    <a:lnTo>
                      <a:pt x="126" y="34"/>
                    </a:lnTo>
                    <a:lnTo>
                      <a:pt x="60" y="55"/>
                    </a:lnTo>
                    <a:lnTo>
                      <a:pt x="0" y="69"/>
                    </a:lnTo>
                    <a:lnTo>
                      <a:pt x="75" y="64"/>
                    </a:lnTo>
                    <a:lnTo>
                      <a:pt x="154" y="55"/>
                    </a:lnTo>
                    <a:lnTo>
                      <a:pt x="164" y="53"/>
                    </a:lnTo>
                    <a:lnTo>
                      <a:pt x="174" y="45"/>
                    </a:lnTo>
                    <a:lnTo>
                      <a:pt x="175" y="31"/>
                    </a:lnTo>
                    <a:lnTo>
                      <a:pt x="172" y="23"/>
                    </a:lnTo>
                    <a:lnTo>
                      <a:pt x="167" y="17"/>
                    </a:lnTo>
                    <a:lnTo>
                      <a:pt x="164" y="12"/>
                    </a:lnTo>
                    <a:lnTo>
                      <a:pt x="164" y="11"/>
                    </a:lnTo>
                    <a:lnTo>
                      <a:pt x="160" y="5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3"/>
            <p:cNvGrpSpPr>
              <a:grpSpLocks noChangeAspect="1"/>
            </p:cNvGrpSpPr>
            <p:nvPr/>
          </p:nvGrpSpPr>
          <p:grpSpPr bwMode="auto">
            <a:xfrm>
              <a:off x="4500563" y="2792413"/>
              <a:ext cx="600075" cy="1216025"/>
              <a:chOff x="2835" y="1759"/>
              <a:chExt cx="378" cy="766"/>
            </a:xfrm>
          </p:grpSpPr>
          <p:sp>
            <p:nvSpPr>
              <p:cNvPr id="39" name="AutoShape 32"/>
              <p:cNvSpPr>
                <a:spLocks noChangeAspect="1" noChangeArrowheads="1" noTextEdit="1"/>
              </p:cNvSpPr>
              <p:nvPr/>
            </p:nvSpPr>
            <p:spPr bwMode="auto">
              <a:xfrm>
                <a:off x="2835" y="1759"/>
                <a:ext cx="378" cy="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34"/>
              <p:cNvSpPr>
                <a:spLocks/>
              </p:cNvSpPr>
              <p:nvPr/>
            </p:nvSpPr>
            <p:spPr bwMode="auto">
              <a:xfrm>
                <a:off x="3087" y="1823"/>
                <a:ext cx="74" cy="33"/>
              </a:xfrm>
              <a:custGeom>
                <a:avLst/>
                <a:gdLst>
                  <a:gd name="T0" fmla="*/ 193 w 296"/>
                  <a:gd name="T1" fmla="*/ 0 h 133"/>
                  <a:gd name="T2" fmla="*/ 169 w 296"/>
                  <a:gd name="T3" fmla="*/ 2 h 133"/>
                  <a:gd name="T4" fmla="*/ 142 w 296"/>
                  <a:gd name="T5" fmla="*/ 13 h 133"/>
                  <a:gd name="T6" fmla="*/ 111 w 296"/>
                  <a:gd name="T7" fmla="*/ 30 h 133"/>
                  <a:gd name="T8" fmla="*/ 39 w 296"/>
                  <a:gd name="T9" fmla="*/ 91 h 133"/>
                  <a:gd name="T10" fmla="*/ 0 w 296"/>
                  <a:gd name="T11" fmla="*/ 133 h 133"/>
                  <a:gd name="T12" fmla="*/ 36 w 296"/>
                  <a:gd name="T13" fmla="*/ 122 h 133"/>
                  <a:gd name="T14" fmla="*/ 105 w 296"/>
                  <a:gd name="T15" fmla="*/ 111 h 133"/>
                  <a:gd name="T16" fmla="*/ 205 w 296"/>
                  <a:gd name="T17" fmla="*/ 105 h 133"/>
                  <a:gd name="T18" fmla="*/ 274 w 296"/>
                  <a:gd name="T19" fmla="*/ 95 h 133"/>
                  <a:gd name="T20" fmla="*/ 285 w 296"/>
                  <a:gd name="T21" fmla="*/ 93 h 133"/>
                  <a:gd name="T22" fmla="*/ 295 w 296"/>
                  <a:gd name="T23" fmla="*/ 85 h 133"/>
                  <a:gd name="T24" fmla="*/ 296 w 296"/>
                  <a:gd name="T25" fmla="*/ 69 h 133"/>
                  <a:gd name="T26" fmla="*/ 292 w 296"/>
                  <a:gd name="T27" fmla="*/ 61 h 133"/>
                  <a:gd name="T28" fmla="*/ 289 w 296"/>
                  <a:gd name="T29" fmla="*/ 54 h 133"/>
                  <a:gd name="T30" fmla="*/ 285 w 296"/>
                  <a:gd name="T31" fmla="*/ 48 h 133"/>
                  <a:gd name="T32" fmla="*/ 285 w 296"/>
                  <a:gd name="T33" fmla="*/ 48 h 133"/>
                  <a:gd name="T34" fmla="*/ 284 w 296"/>
                  <a:gd name="T35" fmla="*/ 47 h 133"/>
                  <a:gd name="T36" fmla="*/ 276 w 296"/>
                  <a:gd name="T37" fmla="*/ 36 h 133"/>
                  <a:gd name="T38" fmla="*/ 244 w 296"/>
                  <a:gd name="T39" fmla="*/ 12 h 133"/>
                  <a:gd name="T40" fmla="*/ 218 w 296"/>
                  <a:gd name="T41" fmla="*/ 3 h 133"/>
                  <a:gd name="T42" fmla="*/ 206 w 296"/>
                  <a:gd name="T43" fmla="*/ 0 h 133"/>
                  <a:gd name="T44" fmla="*/ 193 w 296"/>
                  <a:gd name="T4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96" h="133">
                    <a:moveTo>
                      <a:pt x="193" y="0"/>
                    </a:moveTo>
                    <a:lnTo>
                      <a:pt x="169" y="2"/>
                    </a:lnTo>
                    <a:lnTo>
                      <a:pt x="142" y="13"/>
                    </a:lnTo>
                    <a:lnTo>
                      <a:pt x="111" y="30"/>
                    </a:lnTo>
                    <a:lnTo>
                      <a:pt x="39" y="91"/>
                    </a:lnTo>
                    <a:lnTo>
                      <a:pt x="0" y="133"/>
                    </a:lnTo>
                    <a:lnTo>
                      <a:pt x="36" y="122"/>
                    </a:lnTo>
                    <a:lnTo>
                      <a:pt x="105" y="111"/>
                    </a:lnTo>
                    <a:lnTo>
                      <a:pt x="205" y="105"/>
                    </a:lnTo>
                    <a:lnTo>
                      <a:pt x="274" y="95"/>
                    </a:lnTo>
                    <a:lnTo>
                      <a:pt x="285" y="93"/>
                    </a:lnTo>
                    <a:lnTo>
                      <a:pt x="295" y="85"/>
                    </a:lnTo>
                    <a:lnTo>
                      <a:pt x="296" y="69"/>
                    </a:lnTo>
                    <a:lnTo>
                      <a:pt x="292" y="61"/>
                    </a:lnTo>
                    <a:lnTo>
                      <a:pt x="289" y="54"/>
                    </a:lnTo>
                    <a:lnTo>
                      <a:pt x="285" y="48"/>
                    </a:lnTo>
                    <a:lnTo>
                      <a:pt x="285" y="48"/>
                    </a:lnTo>
                    <a:lnTo>
                      <a:pt x="284" y="47"/>
                    </a:lnTo>
                    <a:lnTo>
                      <a:pt x="276" y="36"/>
                    </a:lnTo>
                    <a:lnTo>
                      <a:pt x="244" y="12"/>
                    </a:lnTo>
                    <a:lnTo>
                      <a:pt x="218" y="3"/>
                    </a:lnTo>
                    <a:lnTo>
                      <a:pt x="206" y="0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B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35"/>
              <p:cNvSpPr>
                <a:spLocks/>
              </p:cNvSpPr>
              <p:nvPr/>
            </p:nvSpPr>
            <p:spPr bwMode="auto">
              <a:xfrm>
                <a:off x="2837" y="1971"/>
                <a:ext cx="374" cy="553"/>
              </a:xfrm>
              <a:custGeom>
                <a:avLst/>
                <a:gdLst>
                  <a:gd name="T0" fmla="*/ 616 w 1498"/>
                  <a:gd name="T1" fmla="*/ 57 h 2212"/>
                  <a:gd name="T2" fmla="*/ 571 w 1498"/>
                  <a:gd name="T3" fmla="*/ 98 h 2212"/>
                  <a:gd name="T4" fmla="*/ 395 w 1498"/>
                  <a:gd name="T5" fmla="*/ 129 h 2212"/>
                  <a:gd name="T6" fmla="*/ 317 w 1498"/>
                  <a:gd name="T7" fmla="*/ 180 h 2212"/>
                  <a:gd name="T8" fmla="*/ 166 w 1498"/>
                  <a:gd name="T9" fmla="*/ 336 h 2212"/>
                  <a:gd name="T10" fmla="*/ 179 w 1498"/>
                  <a:gd name="T11" fmla="*/ 400 h 2212"/>
                  <a:gd name="T12" fmla="*/ 378 w 1498"/>
                  <a:gd name="T13" fmla="*/ 498 h 2212"/>
                  <a:gd name="T14" fmla="*/ 357 w 1498"/>
                  <a:gd name="T15" fmla="*/ 781 h 2212"/>
                  <a:gd name="T16" fmla="*/ 287 w 1498"/>
                  <a:gd name="T17" fmla="*/ 1070 h 2212"/>
                  <a:gd name="T18" fmla="*/ 229 w 1498"/>
                  <a:gd name="T19" fmla="*/ 1411 h 2212"/>
                  <a:gd name="T20" fmla="*/ 206 w 1498"/>
                  <a:gd name="T21" fmla="*/ 1449 h 2212"/>
                  <a:gd name="T22" fmla="*/ 86 w 1498"/>
                  <a:gd name="T23" fmla="*/ 1464 h 2212"/>
                  <a:gd name="T24" fmla="*/ 42 w 1498"/>
                  <a:gd name="T25" fmla="*/ 1511 h 2212"/>
                  <a:gd name="T26" fmla="*/ 3 w 1498"/>
                  <a:gd name="T27" fmla="*/ 1694 h 2212"/>
                  <a:gd name="T28" fmla="*/ 16 w 1498"/>
                  <a:gd name="T29" fmla="*/ 1891 h 2212"/>
                  <a:gd name="T30" fmla="*/ 51 w 1498"/>
                  <a:gd name="T31" fmla="*/ 1940 h 2212"/>
                  <a:gd name="T32" fmla="*/ 181 w 1498"/>
                  <a:gd name="T33" fmla="*/ 1976 h 2212"/>
                  <a:gd name="T34" fmla="*/ 242 w 1498"/>
                  <a:gd name="T35" fmla="*/ 1940 h 2212"/>
                  <a:gd name="T36" fmla="*/ 256 w 1498"/>
                  <a:gd name="T37" fmla="*/ 1693 h 2212"/>
                  <a:gd name="T38" fmla="*/ 287 w 1498"/>
                  <a:gd name="T39" fmla="*/ 1659 h 2212"/>
                  <a:gd name="T40" fmla="*/ 344 w 1498"/>
                  <a:gd name="T41" fmla="*/ 1612 h 2212"/>
                  <a:gd name="T42" fmla="*/ 513 w 1498"/>
                  <a:gd name="T43" fmla="*/ 1268 h 2212"/>
                  <a:gd name="T44" fmla="*/ 607 w 1498"/>
                  <a:gd name="T45" fmla="*/ 1125 h 2212"/>
                  <a:gd name="T46" fmla="*/ 641 w 1498"/>
                  <a:gd name="T47" fmla="*/ 1182 h 2212"/>
                  <a:gd name="T48" fmla="*/ 725 w 1498"/>
                  <a:gd name="T49" fmla="*/ 1534 h 2212"/>
                  <a:gd name="T50" fmla="*/ 758 w 1498"/>
                  <a:gd name="T51" fmla="*/ 1920 h 2212"/>
                  <a:gd name="T52" fmla="*/ 751 w 1498"/>
                  <a:gd name="T53" fmla="*/ 2019 h 2212"/>
                  <a:gd name="T54" fmla="*/ 822 w 1498"/>
                  <a:gd name="T55" fmla="*/ 2119 h 2212"/>
                  <a:gd name="T56" fmla="*/ 1045 w 1498"/>
                  <a:gd name="T57" fmla="*/ 2205 h 2212"/>
                  <a:gd name="T58" fmla="*/ 1153 w 1498"/>
                  <a:gd name="T59" fmla="*/ 2201 h 2212"/>
                  <a:gd name="T60" fmla="*/ 1179 w 1498"/>
                  <a:gd name="T61" fmla="*/ 2085 h 2212"/>
                  <a:gd name="T62" fmla="*/ 1146 w 1498"/>
                  <a:gd name="T63" fmla="*/ 2001 h 2212"/>
                  <a:gd name="T64" fmla="*/ 1063 w 1498"/>
                  <a:gd name="T65" fmla="*/ 1970 h 2212"/>
                  <a:gd name="T66" fmla="*/ 996 w 1498"/>
                  <a:gd name="T67" fmla="*/ 1921 h 2212"/>
                  <a:gd name="T68" fmla="*/ 950 w 1498"/>
                  <a:gd name="T69" fmla="*/ 1611 h 2212"/>
                  <a:gd name="T70" fmla="*/ 909 w 1498"/>
                  <a:gd name="T71" fmla="*/ 897 h 2212"/>
                  <a:gd name="T72" fmla="*/ 930 w 1498"/>
                  <a:gd name="T73" fmla="*/ 433 h 2212"/>
                  <a:gd name="T74" fmla="*/ 1064 w 1498"/>
                  <a:gd name="T75" fmla="*/ 537 h 2212"/>
                  <a:gd name="T76" fmla="*/ 1165 w 1498"/>
                  <a:gd name="T77" fmla="*/ 598 h 2212"/>
                  <a:gd name="T78" fmla="*/ 1270 w 1498"/>
                  <a:gd name="T79" fmla="*/ 594 h 2212"/>
                  <a:gd name="T80" fmla="*/ 1300 w 1498"/>
                  <a:gd name="T81" fmla="*/ 653 h 2212"/>
                  <a:gd name="T82" fmla="*/ 1392 w 1498"/>
                  <a:gd name="T83" fmla="*/ 678 h 2212"/>
                  <a:gd name="T84" fmla="*/ 1455 w 1498"/>
                  <a:gd name="T85" fmla="*/ 633 h 2212"/>
                  <a:gd name="T86" fmla="*/ 1498 w 1498"/>
                  <a:gd name="T87" fmla="*/ 521 h 2212"/>
                  <a:gd name="T88" fmla="*/ 1461 w 1498"/>
                  <a:gd name="T89" fmla="*/ 460 h 2212"/>
                  <a:gd name="T90" fmla="*/ 1385 w 1498"/>
                  <a:gd name="T91" fmla="*/ 407 h 2212"/>
                  <a:gd name="T92" fmla="*/ 1314 w 1498"/>
                  <a:gd name="T93" fmla="*/ 409 h 2212"/>
                  <a:gd name="T94" fmla="*/ 1213 w 1498"/>
                  <a:gd name="T95" fmla="*/ 409 h 2212"/>
                  <a:gd name="T96" fmla="*/ 1012 w 1498"/>
                  <a:gd name="T97" fmla="*/ 212 h 2212"/>
                  <a:gd name="T98" fmla="*/ 878 w 1498"/>
                  <a:gd name="T99" fmla="*/ 152 h 2212"/>
                  <a:gd name="T100" fmla="*/ 840 w 1498"/>
                  <a:gd name="T101" fmla="*/ 102 h 2212"/>
                  <a:gd name="T102" fmla="*/ 796 w 1498"/>
                  <a:gd name="T103" fmla="*/ 7 h 2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98" h="2212">
                    <a:moveTo>
                      <a:pt x="599" y="22"/>
                    </a:moveTo>
                    <a:lnTo>
                      <a:pt x="604" y="32"/>
                    </a:lnTo>
                    <a:lnTo>
                      <a:pt x="616" y="57"/>
                    </a:lnTo>
                    <a:lnTo>
                      <a:pt x="607" y="78"/>
                    </a:lnTo>
                    <a:lnTo>
                      <a:pt x="592" y="89"/>
                    </a:lnTo>
                    <a:lnTo>
                      <a:pt x="571" y="98"/>
                    </a:lnTo>
                    <a:lnTo>
                      <a:pt x="509" y="110"/>
                    </a:lnTo>
                    <a:lnTo>
                      <a:pt x="440" y="119"/>
                    </a:lnTo>
                    <a:lnTo>
                      <a:pt x="395" y="129"/>
                    </a:lnTo>
                    <a:lnTo>
                      <a:pt x="373" y="138"/>
                    </a:lnTo>
                    <a:lnTo>
                      <a:pt x="366" y="143"/>
                    </a:lnTo>
                    <a:lnTo>
                      <a:pt x="317" y="180"/>
                    </a:lnTo>
                    <a:lnTo>
                      <a:pt x="218" y="264"/>
                    </a:lnTo>
                    <a:lnTo>
                      <a:pt x="186" y="300"/>
                    </a:lnTo>
                    <a:lnTo>
                      <a:pt x="166" y="336"/>
                    </a:lnTo>
                    <a:lnTo>
                      <a:pt x="162" y="370"/>
                    </a:lnTo>
                    <a:lnTo>
                      <a:pt x="169" y="386"/>
                    </a:lnTo>
                    <a:lnTo>
                      <a:pt x="179" y="400"/>
                    </a:lnTo>
                    <a:lnTo>
                      <a:pt x="207" y="426"/>
                    </a:lnTo>
                    <a:lnTo>
                      <a:pt x="262" y="459"/>
                    </a:lnTo>
                    <a:lnTo>
                      <a:pt x="378" y="498"/>
                    </a:lnTo>
                    <a:lnTo>
                      <a:pt x="400" y="503"/>
                    </a:lnTo>
                    <a:lnTo>
                      <a:pt x="395" y="547"/>
                    </a:lnTo>
                    <a:lnTo>
                      <a:pt x="357" y="781"/>
                    </a:lnTo>
                    <a:lnTo>
                      <a:pt x="323" y="946"/>
                    </a:lnTo>
                    <a:lnTo>
                      <a:pt x="304" y="1009"/>
                    </a:lnTo>
                    <a:lnTo>
                      <a:pt x="287" y="1070"/>
                    </a:lnTo>
                    <a:lnTo>
                      <a:pt x="261" y="1209"/>
                    </a:lnTo>
                    <a:lnTo>
                      <a:pt x="242" y="1340"/>
                    </a:lnTo>
                    <a:lnTo>
                      <a:pt x="229" y="1411"/>
                    </a:lnTo>
                    <a:lnTo>
                      <a:pt x="221" y="1438"/>
                    </a:lnTo>
                    <a:lnTo>
                      <a:pt x="217" y="1444"/>
                    </a:lnTo>
                    <a:lnTo>
                      <a:pt x="206" y="1449"/>
                    </a:lnTo>
                    <a:lnTo>
                      <a:pt x="169" y="1448"/>
                    </a:lnTo>
                    <a:lnTo>
                      <a:pt x="123" y="1450"/>
                    </a:lnTo>
                    <a:lnTo>
                      <a:pt x="86" y="1464"/>
                    </a:lnTo>
                    <a:lnTo>
                      <a:pt x="63" y="1482"/>
                    </a:lnTo>
                    <a:lnTo>
                      <a:pt x="53" y="1495"/>
                    </a:lnTo>
                    <a:lnTo>
                      <a:pt x="42" y="1511"/>
                    </a:lnTo>
                    <a:lnTo>
                      <a:pt x="25" y="1559"/>
                    </a:lnTo>
                    <a:lnTo>
                      <a:pt x="12" y="1622"/>
                    </a:lnTo>
                    <a:lnTo>
                      <a:pt x="3" y="1694"/>
                    </a:lnTo>
                    <a:lnTo>
                      <a:pt x="0" y="1766"/>
                    </a:lnTo>
                    <a:lnTo>
                      <a:pt x="4" y="1835"/>
                    </a:lnTo>
                    <a:lnTo>
                      <a:pt x="16" y="1891"/>
                    </a:lnTo>
                    <a:lnTo>
                      <a:pt x="31" y="1922"/>
                    </a:lnTo>
                    <a:lnTo>
                      <a:pt x="43" y="1936"/>
                    </a:lnTo>
                    <a:lnTo>
                      <a:pt x="51" y="1940"/>
                    </a:lnTo>
                    <a:lnTo>
                      <a:pt x="80" y="1954"/>
                    </a:lnTo>
                    <a:lnTo>
                      <a:pt x="135" y="1973"/>
                    </a:lnTo>
                    <a:lnTo>
                      <a:pt x="181" y="1976"/>
                    </a:lnTo>
                    <a:lnTo>
                      <a:pt x="219" y="1964"/>
                    </a:lnTo>
                    <a:lnTo>
                      <a:pt x="234" y="1950"/>
                    </a:lnTo>
                    <a:lnTo>
                      <a:pt x="242" y="1940"/>
                    </a:lnTo>
                    <a:lnTo>
                      <a:pt x="251" y="1908"/>
                    </a:lnTo>
                    <a:lnTo>
                      <a:pt x="258" y="1841"/>
                    </a:lnTo>
                    <a:lnTo>
                      <a:pt x="256" y="1693"/>
                    </a:lnTo>
                    <a:lnTo>
                      <a:pt x="253" y="1661"/>
                    </a:lnTo>
                    <a:lnTo>
                      <a:pt x="257" y="1664"/>
                    </a:lnTo>
                    <a:lnTo>
                      <a:pt x="287" y="1659"/>
                    </a:lnTo>
                    <a:lnTo>
                      <a:pt x="316" y="1642"/>
                    </a:lnTo>
                    <a:lnTo>
                      <a:pt x="334" y="1626"/>
                    </a:lnTo>
                    <a:lnTo>
                      <a:pt x="344" y="1612"/>
                    </a:lnTo>
                    <a:lnTo>
                      <a:pt x="373" y="1561"/>
                    </a:lnTo>
                    <a:lnTo>
                      <a:pt x="429" y="1446"/>
                    </a:lnTo>
                    <a:lnTo>
                      <a:pt x="513" y="1268"/>
                    </a:lnTo>
                    <a:lnTo>
                      <a:pt x="569" y="1166"/>
                    </a:lnTo>
                    <a:lnTo>
                      <a:pt x="597" y="1128"/>
                    </a:lnTo>
                    <a:lnTo>
                      <a:pt x="607" y="1125"/>
                    </a:lnTo>
                    <a:lnTo>
                      <a:pt x="611" y="1126"/>
                    </a:lnTo>
                    <a:lnTo>
                      <a:pt x="621" y="1140"/>
                    </a:lnTo>
                    <a:lnTo>
                      <a:pt x="641" y="1182"/>
                    </a:lnTo>
                    <a:lnTo>
                      <a:pt x="669" y="1275"/>
                    </a:lnTo>
                    <a:lnTo>
                      <a:pt x="699" y="1397"/>
                    </a:lnTo>
                    <a:lnTo>
                      <a:pt x="725" y="1534"/>
                    </a:lnTo>
                    <a:lnTo>
                      <a:pt x="747" y="1676"/>
                    </a:lnTo>
                    <a:lnTo>
                      <a:pt x="759" y="1807"/>
                    </a:lnTo>
                    <a:lnTo>
                      <a:pt x="758" y="1920"/>
                    </a:lnTo>
                    <a:lnTo>
                      <a:pt x="752" y="1962"/>
                    </a:lnTo>
                    <a:lnTo>
                      <a:pt x="749" y="1982"/>
                    </a:lnTo>
                    <a:lnTo>
                      <a:pt x="751" y="2019"/>
                    </a:lnTo>
                    <a:lnTo>
                      <a:pt x="763" y="2051"/>
                    </a:lnTo>
                    <a:lnTo>
                      <a:pt x="782" y="2081"/>
                    </a:lnTo>
                    <a:lnTo>
                      <a:pt x="822" y="2119"/>
                    </a:lnTo>
                    <a:lnTo>
                      <a:pt x="892" y="2159"/>
                    </a:lnTo>
                    <a:lnTo>
                      <a:pt x="970" y="2188"/>
                    </a:lnTo>
                    <a:lnTo>
                      <a:pt x="1045" y="2205"/>
                    </a:lnTo>
                    <a:lnTo>
                      <a:pt x="1107" y="2212"/>
                    </a:lnTo>
                    <a:lnTo>
                      <a:pt x="1147" y="2207"/>
                    </a:lnTo>
                    <a:lnTo>
                      <a:pt x="1153" y="2201"/>
                    </a:lnTo>
                    <a:lnTo>
                      <a:pt x="1159" y="2184"/>
                    </a:lnTo>
                    <a:lnTo>
                      <a:pt x="1174" y="2132"/>
                    </a:lnTo>
                    <a:lnTo>
                      <a:pt x="1179" y="2085"/>
                    </a:lnTo>
                    <a:lnTo>
                      <a:pt x="1176" y="2055"/>
                    </a:lnTo>
                    <a:lnTo>
                      <a:pt x="1165" y="2026"/>
                    </a:lnTo>
                    <a:lnTo>
                      <a:pt x="1146" y="2001"/>
                    </a:lnTo>
                    <a:lnTo>
                      <a:pt x="1130" y="1992"/>
                    </a:lnTo>
                    <a:lnTo>
                      <a:pt x="1102" y="1977"/>
                    </a:lnTo>
                    <a:lnTo>
                      <a:pt x="1063" y="1970"/>
                    </a:lnTo>
                    <a:lnTo>
                      <a:pt x="1035" y="1968"/>
                    </a:lnTo>
                    <a:lnTo>
                      <a:pt x="1011" y="1948"/>
                    </a:lnTo>
                    <a:lnTo>
                      <a:pt x="996" y="1921"/>
                    </a:lnTo>
                    <a:lnTo>
                      <a:pt x="988" y="1899"/>
                    </a:lnTo>
                    <a:lnTo>
                      <a:pt x="973" y="1812"/>
                    </a:lnTo>
                    <a:lnTo>
                      <a:pt x="950" y="1611"/>
                    </a:lnTo>
                    <a:lnTo>
                      <a:pt x="925" y="1278"/>
                    </a:lnTo>
                    <a:lnTo>
                      <a:pt x="910" y="984"/>
                    </a:lnTo>
                    <a:lnTo>
                      <a:pt x="909" y="897"/>
                    </a:lnTo>
                    <a:lnTo>
                      <a:pt x="910" y="745"/>
                    </a:lnTo>
                    <a:lnTo>
                      <a:pt x="922" y="523"/>
                    </a:lnTo>
                    <a:lnTo>
                      <a:pt x="930" y="433"/>
                    </a:lnTo>
                    <a:lnTo>
                      <a:pt x="936" y="424"/>
                    </a:lnTo>
                    <a:lnTo>
                      <a:pt x="963" y="444"/>
                    </a:lnTo>
                    <a:lnTo>
                      <a:pt x="1064" y="537"/>
                    </a:lnTo>
                    <a:lnTo>
                      <a:pt x="1120" y="586"/>
                    </a:lnTo>
                    <a:lnTo>
                      <a:pt x="1135" y="595"/>
                    </a:lnTo>
                    <a:lnTo>
                      <a:pt x="1165" y="598"/>
                    </a:lnTo>
                    <a:lnTo>
                      <a:pt x="1258" y="591"/>
                    </a:lnTo>
                    <a:lnTo>
                      <a:pt x="1272" y="589"/>
                    </a:lnTo>
                    <a:lnTo>
                      <a:pt x="1270" y="594"/>
                    </a:lnTo>
                    <a:lnTo>
                      <a:pt x="1270" y="623"/>
                    </a:lnTo>
                    <a:lnTo>
                      <a:pt x="1284" y="644"/>
                    </a:lnTo>
                    <a:lnTo>
                      <a:pt x="1300" y="653"/>
                    </a:lnTo>
                    <a:lnTo>
                      <a:pt x="1318" y="662"/>
                    </a:lnTo>
                    <a:lnTo>
                      <a:pt x="1354" y="676"/>
                    </a:lnTo>
                    <a:lnTo>
                      <a:pt x="1392" y="678"/>
                    </a:lnTo>
                    <a:lnTo>
                      <a:pt x="1422" y="664"/>
                    </a:lnTo>
                    <a:lnTo>
                      <a:pt x="1444" y="645"/>
                    </a:lnTo>
                    <a:lnTo>
                      <a:pt x="1455" y="633"/>
                    </a:lnTo>
                    <a:lnTo>
                      <a:pt x="1474" y="606"/>
                    </a:lnTo>
                    <a:lnTo>
                      <a:pt x="1497" y="556"/>
                    </a:lnTo>
                    <a:lnTo>
                      <a:pt x="1498" y="521"/>
                    </a:lnTo>
                    <a:lnTo>
                      <a:pt x="1492" y="499"/>
                    </a:lnTo>
                    <a:lnTo>
                      <a:pt x="1480" y="480"/>
                    </a:lnTo>
                    <a:lnTo>
                      <a:pt x="1461" y="460"/>
                    </a:lnTo>
                    <a:lnTo>
                      <a:pt x="1449" y="451"/>
                    </a:lnTo>
                    <a:lnTo>
                      <a:pt x="1409" y="423"/>
                    </a:lnTo>
                    <a:lnTo>
                      <a:pt x="1385" y="407"/>
                    </a:lnTo>
                    <a:lnTo>
                      <a:pt x="1366" y="406"/>
                    </a:lnTo>
                    <a:lnTo>
                      <a:pt x="1351" y="406"/>
                    </a:lnTo>
                    <a:lnTo>
                      <a:pt x="1314" y="409"/>
                    </a:lnTo>
                    <a:lnTo>
                      <a:pt x="1254" y="413"/>
                    </a:lnTo>
                    <a:lnTo>
                      <a:pt x="1223" y="413"/>
                    </a:lnTo>
                    <a:lnTo>
                      <a:pt x="1213" y="409"/>
                    </a:lnTo>
                    <a:lnTo>
                      <a:pt x="1182" y="381"/>
                    </a:lnTo>
                    <a:lnTo>
                      <a:pt x="1077" y="271"/>
                    </a:lnTo>
                    <a:lnTo>
                      <a:pt x="1012" y="212"/>
                    </a:lnTo>
                    <a:lnTo>
                      <a:pt x="990" y="201"/>
                    </a:lnTo>
                    <a:lnTo>
                      <a:pt x="949" y="186"/>
                    </a:lnTo>
                    <a:lnTo>
                      <a:pt x="878" y="152"/>
                    </a:lnTo>
                    <a:lnTo>
                      <a:pt x="853" y="129"/>
                    </a:lnTo>
                    <a:lnTo>
                      <a:pt x="842" y="112"/>
                    </a:lnTo>
                    <a:lnTo>
                      <a:pt x="840" y="102"/>
                    </a:lnTo>
                    <a:lnTo>
                      <a:pt x="836" y="81"/>
                    </a:lnTo>
                    <a:lnTo>
                      <a:pt x="821" y="46"/>
                    </a:lnTo>
                    <a:lnTo>
                      <a:pt x="796" y="7"/>
                    </a:lnTo>
                    <a:lnTo>
                      <a:pt x="791" y="0"/>
                    </a:lnTo>
                    <a:lnTo>
                      <a:pt x="599" y="22"/>
                    </a:lnTo>
                    <a:close/>
                  </a:path>
                </a:pathLst>
              </a:custGeom>
              <a:solidFill>
                <a:srgbClr val="EDEDED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36"/>
              <p:cNvSpPr>
                <a:spLocks/>
              </p:cNvSpPr>
              <p:nvPr/>
            </p:nvSpPr>
            <p:spPr bwMode="auto">
              <a:xfrm>
                <a:off x="2905" y="1980"/>
                <a:ext cx="139" cy="62"/>
              </a:xfrm>
              <a:custGeom>
                <a:avLst/>
                <a:gdLst>
                  <a:gd name="T0" fmla="*/ 322 w 554"/>
                  <a:gd name="T1" fmla="*/ 25 h 249"/>
                  <a:gd name="T2" fmla="*/ 311 w 554"/>
                  <a:gd name="T3" fmla="*/ 62 h 249"/>
                  <a:gd name="T4" fmla="*/ 174 w 554"/>
                  <a:gd name="T5" fmla="*/ 93 h 249"/>
                  <a:gd name="T6" fmla="*/ 83 w 554"/>
                  <a:gd name="T7" fmla="*/ 106 h 249"/>
                  <a:gd name="T8" fmla="*/ 0 w 554"/>
                  <a:gd name="T9" fmla="*/ 181 h 249"/>
                  <a:gd name="T10" fmla="*/ 5 w 554"/>
                  <a:gd name="T11" fmla="*/ 190 h 249"/>
                  <a:gd name="T12" fmla="*/ 62 w 554"/>
                  <a:gd name="T13" fmla="*/ 229 h 249"/>
                  <a:gd name="T14" fmla="*/ 115 w 554"/>
                  <a:gd name="T15" fmla="*/ 244 h 249"/>
                  <a:gd name="T16" fmla="*/ 158 w 554"/>
                  <a:gd name="T17" fmla="*/ 249 h 249"/>
                  <a:gd name="T18" fmla="*/ 184 w 554"/>
                  <a:gd name="T19" fmla="*/ 249 h 249"/>
                  <a:gd name="T20" fmla="*/ 287 w 554"/>
                  <a:gd name="T21" fmla="*/ 248 h 249"/>
                  <a:gd name="T22" fmla="*/ 408 w 554"/>
                  <a:gd name="T23" fmla="*/ 242 h 249"/>
                  <a:gd name="T24" fmla="*/ 458 w 554"/>
                  <a:gd name="T25" fmla="*/ 234 h 249"/>
                  <a:gd name="T26" fmla="*/ 467 w 554"/>
                  <a:gd name="T27" fmla="*/ 228 h 249"/>
                  <a:gd name="T28" fmla="*/ 474 w 554"/>
                  <a:gd name="T29" fmla="*/ 220 h 249"/>
                  <a:gd name="T30" fmla="*/ 483 w 554"/>
                  <a:gd name="T31" fmla="*/ 194 h 249"/>
                  <a:gd name="T32" fmla="*/ 493 w 554"/>
                  <a:gd name="T33" fmla="*/ 149 h 249"/>
                  <a:gd name="T34" fmla="*/ 501 w 554"/>
                  <a:gd name="T35" fmla="*/ 132 h 249"/>
                  <a:gd name="T36" fmla="*/ 534 w 554"/>
                  <a:gd name="T37" fmla="*/ 104 h 249"/>
                  <a:gd name="T38" fmla="*/ 554 w 554"/>
                  <a:gd name="T39" fmla="*/ 91 h 249"/>
                  <a:gd name="T40" fmla="*/ 530 w 554"/>
                  <a:gd name="T41" fmla="*/ 0 h 249"/>
                  <a:gd name="T42" fmla="*/ 322 w 554"/>
                  <a:gd name="T43" fmla="*/ 25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54" h="249">
                    <a:moveTo>
                      <a:pt x="322" y="25"/>
                    </a:moveTo>
                    <a:lnTo>
                      <a:pt x="311" y="62"/>
                    </a:lnTo>
                    <a:lnTo>
                      <a:pt x="174" y="93"/>
                    </a:lnTo>
                    <a:lnTo>
                      <a:pt x="83" y="106"/>
                    </a:lnTo>
                    <a:lnTo>
                      <a:pt x="0" y="181"/>
                    </a:lnTo>
                    <a:lnTo>
                      <a:pt x="5" y="190"/>
                    </a:lnTo>
                    <a:lnTo>
                      <a:pt x="62" y="229"/>
                    </a:lnTo>
                    <a:lnTo>
                      <a:pt x="115" y="244"/>
                    </a:lnTo>
                    <a:lnTo>
                      <a:pt x="158" y="249"/>
                    </a:lnTo>
                    <a:lnTo>
                      <a:pt x="184" y="249"/>
                    </a:lnTo>
                    <a:lnTo>
                      <a:pt x="287" y="248"/>
                    </a:lnTo>
                    <a:lnTo>
                      <a:pt x="408" y="242"/>
                    </a:lnTo>
                    <a:lnTo>
                      <a:pt x="458" y="234"/>
                    </a:lnTo>
                    <a:lnTo>
                      <a:pt x="467" y="228"/>
                    </a:lnTo>
                    <a:lnTo>
                      <a:pt x="474" y="220"/>
                    </a:lnTo>
                    <a:lnTo>
                      <a:pt x="483" y="194"/>
                    </a:lnTo>
                    <a:lnTo>
                      <a:pt x="493" y="149"/>
                    </a:lnTo>
                    <a:lnTo>
                      <a:pt x="501" y="132"/>
                    </a:lnTo>
                    <a:lnTo>
                      <a:pt x="534" y="104"/>
                    </a:lnTo>
                    <a:lnTo>
                      <a:pt x="554" y="91"/>
                    </a:lnTo>
                    <a:lnTo>
                      <a:pt x="530" y="0"/>
                    </a:lnTo>
                    <a:lnTo>
                      <a:pt x="322" y="25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7"/>
              <p:cNvSpPr>
                <a:spLocks/>
              </p:cNvSpPr>
              <p:nvPr/>
            </p:nvSpPr>
            <p:spPr bwMode="auto">
              <a:xfrm>
                <a:off x="2948" y="2030"/>
                <a:ext cx="13" cy="20"/>
              </a:xfrm>
              <a:custGeom>
                <a:avLst/>
                <a:gdLst>
                  <a:gd name="T0" fmla="*/ 53 w 53"/>
                  <a:gd name="T1" fmla="*/ 0 h 78"/>
                  <a:gd name="T2" fmla="*/ 44 w 53"/>
                  <a:gd name="T3" fmla="*/ 22 h 78"/>
                  <a:gd name="T4" fmla="*/ 30 w 53"/>
                  <a:gd name="T5" fmla="*/ 52 h 78"/>
                  <a:gd name="T6" fmla="*/ 22 w 53"/>
                  <a:gd name="T7" fmla="*/ 65 h 78"/>
                  <a:gd name="T8" fmla="*/ 2 w 53"/>
                  <a:gd name="T9" fmla="*/ 78 h 78"/>
                  <a:gd name="T10" fmla="*/ 0 w 53"/>
                  <a:gd name="T11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8">
                    <a:moveTo>
                      <a:pt x="53" y="0"/>
                    </a:moveTo>
                    <a:lnTo>
                      <a:pt x="44" y="22"/>
                    </a:lnTo>
                    <a:lnTo>
                      <a:pt x="30" y="52"/>
                    </a:lnTo>
                    <a:lnTo>
                      <a:pt x="22" y="65"/>
                    </a:lnTo>
                    <a:lnTo>
                      <a:pt x="2" y="78"/>
                    </a:lnTo>
                    <a:lnTo>
                      <a:pt x="0" y="7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38"/>
              <p:cNvSpPr>
                <a:spLocks/>
              </p:cNvSpPr>
              <p:nvPr/>
            </p:nvSpPr>
            <p:spPr bwMode="auto">
              <a:xfrm>
                <a:off x="2929" y="2099"/>
                <a:ext cx="81" cy="64"/>
              </a:xfrm>
              <a:custGeom>
                <a:avLst/>
                <a:gdLst>
                  <a:gd name="T0" fmla="*/ 325 w 325"/>
                  <a:gd name="T1" fmla="*/ 65 h 256"/>
                  <a:gd name="T2" fmla="*/ 213 w 325"/>
                  <a:gd name="T3" fmla="*/ 147 h 256"/>
                  <a:gd name="T4" fmla="*/ 146 w 325"/>
                  <a:gd name="T5" fmla="*/ 98 h 256"/>
                  <a:gd name="T6" fmla="*/ 37 w 325"/>
                  <a:gd name="T7" fmla="*/ 0 h 256"/>
                  <a:gd name="T8" fmla="*/ 34 w 325"/>
                  <a:gd name="T9" fmla="*/ 23 h 256"/>
                  <a:gd name="T10" fmla="*/ 41 w 325"/>
                  <a:gd name="T11" fmla="*/ 109 h 256"/>
                  <a:gd name="T12" fmla="*/ 46 w 325"/>
                  <a:gd name="T13" fmla="*/ 172 h 256"/>
                  <a:gd name="T14" fmla="*/ 43 w 325"/>
                  <a:gd name="T15" fmla="*/ 201 h 256"/>
                  <a:gd name="T16" fmla="*/ 37 w 325"/>
                  <a:gd name="T17" fmla="*/ 208 h 256"/>
                  <a:gd name="T18" fmla="*/ 30 w 325"/>
                  <a:gd name="T19" fmla="*/ 206 h 256"/>
                  <a:gd name="T20" fmla="*/ 15 w 325"/>
                  <a:gd name="T21" fmla="*/ 190 h 256"/>
                  <a:gd name="T22" fmla="*/ 0 w 325"/>
                  <a:gd name="T23" fmla="*/ 166 h 256"/>
                  <a:gd name="T24" fmla="*/ 1 w 325"/>
                  <a:gd name="T25" fmla="*/ 169 h 256"/>
                  <a:gd name="T26" fmla="*/ 12 w 325"/>
                  <a:gd name="T27" fmla="*/ 195 h 256"/>
                  <a:gd name="T28" fmla="*/ 34 w 325"/>
                  <a:gd name="T29" fmla="*/ 221 h 256"/>
                  <a:gd name="T30" fmla="*/ 58 w 325"/>
                  <a:gd name="T31" fmla="*/ 237 h 256"/>
                  <a:gd name="T32" fmla="*/ 89 w 325"/>
                  <a:gd name="T33" fmla="*/ 250 h 256"/>
                  <a:gd name="T34" fmla="*/ 131 w 325"/>
                  <a:gd name="T35" fmla="*/ 256 h 256"/>
                  <a:gd name="T36" fmla="*/ 156 w 325"/>
                  <a:gd name="T37" fmla="*/ 256 h 256"/>
                  <a:gd name="T38" fmla="*/ 161 w 325"/>
                  <a:gd name="T39" fmla="*/ 255 h 256"/>
                  <a:gd name="T40" fmla="*/ 206 w 325"/>
                  <a:gd name="T41" fmla="*/ 235 h 256"/>
                  <a:gd name="T42" fmla="*/ 251 w 325"/>
                  <a:gd name="T43" fmla="*/ 202 h 256"/>
                  <a:gd name="T44" fmla="*/ 280 w 325"/>
                  <a:gd name="T45" fmla="*/ 172 h 256"/>
                  <a:gd name="T46" fmla="*/ 306 w 325"/>
                  <a:gd name="T47" fmla="*/ 135 h 256"/>
                  <a:gd name="T48" fmla="*/ 322 w 325"/>
                  <a:gd name="T49" fmla="*/ 91 h 256"/>
                  <a:gd name="T50" fmla="*/ 325 w 325"/>
                  <a:gd name="T51" fmla="*/ 6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25" h="256">
                    <a:moveTo>
                      <a:pt x="325" y="65"/>
                    </a:moveTo>
                    <a:lnTo>
                      <a:pt x="213" y="147"/>
                    </a:lnTo>
                    <a:lnTo>
                      <a:pt x="146" y="98"/>
                    </a:lnTo>
                    <a:lnTo>
                      <a:pt x="37" y="0"/>
                    </a:lnTo>
                    <a:lnTo>
                      <a:pt x="34" y="23"/>
                    </a:lnTo>
                    <a:lnTo>
                      <a:pt x="41" y="109"/>
                    </a:lnTo>
                    <a:lnTo>
                      <a:pt x="46" y="172"/>
                    </a:lnTo>
                    <a:lnTo>
                      <a:pt x="43" y="201"/>
                    </a:lnTo>
                    <a:lnTo>
                      <a:pt x="37" y="208"/>
                    </a:lnTo>
                    <a:lnTo>
                      <a:pt x="30" y="206"/>
                    </a:lnTo>
                    <a:lnTo>
                      <a:pt x="15" y="190"/>
                    </a:lnTo>
                    <a:lnTo>
                      <a:pt x="0" y="166"/>
                    </a:lnTo>
                    <a:lnTo>
                      <a:pt x="1" y="169"/>
                    </a:lnTo>
                    <a:lnTo>
                      <a:pt x="12" y="195"/>
                    </a:lnTo>
                    <a:lnTo>
                      <a:pt x="34" y="221"/>
                    </a:lnTo>
                    <a:lnTo>
                      <a:pt x="58" y="237"/>
                    </a:lnTo>
                    <a:lnTo>
                      <a:pt x="89" y="250"/>
                    </a:lnTo>
                    <a:lnTo>
                      <a:pt x="131" y="256"/>
                    </a:lnTo>
                    <a:lnTo>
                      <a:pt x="156" y="256"/>
                    </a:lnTo>
                    <a:lnTo>
                      <a:pt x="161" y="255"/>
                    </a:lnTo>
                    <a:lnTo>
                      <a:pt x="206" y="235"/>
                    </a:lnTo>
                    <a:lnTo>
                      <a:pt x="251" y="202"/>
                    </a:lnTo>
                    <a:lnTo>
                      <a:pt x="280" y="172"/>
                    </a:lnTo>
                    <a:lnTo>
                      <a:pt x="306" y="135"/>
                    </a:lnTo>
                    <a:lnTo>
                      <a:pt x="322" y="91"/>
                    </a:lnTo>
                    <a:lnTo>
                      <a:pt x="325" y="65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39"/>
              <p:cNvSpPr>
                <a:spLocks/>
              </p:cNvSpPr>
              <p:nvPr/>
            </p:nvSpPr>
            <p:spPr bwMode="auto">
              <a:xfrm>
                <a:off x="2927" y="2045"/>
                <a:ext cx="92" cy="91"/>
              </a:xfrm>
              <a:custGeom>
                <a:avLst/>
                <a:gdLst>
                  <a:gd name="T0" fmla="*/ 0 w 370"/>
                  <a:gd name="T1" fmla="*/ 0 h 361"/>
                  <a:gd name="T2" fmla="*/ 30 w 370"/>
                  <a:gd name="T3" fmla="*/ 6 h 361"/>
                  <a:gd name="T4" fmla="*/ 177 w 370"/>
                  <a:gd name="T5" fmla="*/ 46 h 361"/>
                  <a:gd name="T6" fmla="*/ 271 w 370"/>
                  <a:gd name="T7" fmla="*/ 76 h 361"/>
                  <a:gd name="T8" fmla="*/ 299 w 370"/>
                  <a:gd name="T9" fmla="*/ 89 h 361"/>
                  <a:gd name="T10" fmla="*/ 322 w 370"/>
                  <a:gd name="T11" fmla="*/ 104 h 361"/>
                  <a:gd name="T12" fmla="*/ 356 w 370"/>
                  <a:gd name="T13" fmla="*/ 145 h 361"/>
                  <a:gd name="T14" fmla="*/ 369 w 370"/>
                  <a:gd name="T15" fmla="*/ 182 h 361"/>
                  <a:gd name="T16" fmla="*/ 370 w 370"/>
                  <a:gd name="T17" fmla="*/ 208 h 361"/>
                  <a:gd name="T18" fmla="*/ 365 w 370"/>
                  <a:gd name="T19" fmla="*/ 235 h 361"/>
                  <a:gd name="T20" fmla="*/ 351 w 370"/>
                  <a:gd name="T21" fmla="*/ 260 h 361"/>
                  <a:gd name="T22" fmla="*/ 340 w 370"/>
                  <a:gd name="T23" fmla="*/ 273 h 361"/>
                  <a:gd name="T24" fmla="*/ 317 w 370"/>
                  <a:gd name="T25" fmla="*/ 298 h 361"/>
                  <a:gd name="T26" fmla="*/ 273 w 370"/>
                  <a:gd name="T27" fmla="*/ 341 h 361"/>
                  <a:gd name="T28" fmla="*/ 239 w 370"/>
                  <a:gd name="T29" fmla="*/ 358 h 361"/>
                  <a:gd name="T30" fmla="*/ 216 w 370"/>
                  <a:gd name="T31" fmla="*/ 361 h 361"/>
                  <a:gd name="T32" fmla="*/ 192 w 370"/>
                  <a:gd name="T33" fmla="*/ 355 h 361"/>
                  <a:gd name="T34" fmla="*/ 167 w 370"/>
                  <a:gd name="T35" fmla="*/ 336 h 361"/>
                  <a:gd name="T36" fmla="*/ 154 w 370"/>
                  <a:gd name="T37" fmla="*/ 322 h 361"/>
                  <a:gd name="T38" fmla="*/ 116 w 370"/>
                  <a:gd name="T39" fmla="*/ 271 h 361"/>
                  <a:gd name="T40" fmla="*/ 97 w 370"/>
                  <a:gd name="T41" fmla="*/ 236 h 361"/>
                  <a:gd name="T42" fmla="*/ 69 w 370"/>
                  <a:gd name="T43" fmla="*/ 218 h 361"/>
                  <a:gd name="T44" fmla="*/ 38 w 370"/>
                  <a:gd name="T45" fmla="*/ 206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70" h="361">
                    <a:moveTo>
                      <a:pt x="0" y="0"/>
                    </a:moveTo>
                    <a:lnTo>
                      <a:pt x="30" y="6"/>
                    </a:lnTo>
                    <a:lnTo>
                      <a:pt x="177" y="46"/>
                    </a:lnTo>
                    <a:lnTo>
                      <a:pt x="271" y="76"/>
                    </a:lnTo>
                    <a:lnTo>
                      <a:pt x="299" y="89"/>
                    </a:lnTo>
                    <a:lnTo>
                      <a:pt x="322" y="104"/>
                    </a:lnTo>
                    <a:lnTo>
                      <a:pt x="356" y="145"/>
                    </a:lnTo>
                    <a:lnTo>
                      <a:pt x="369" y="182"/>
                    </a:lnTo>
                    <a:lnTo>
                      <a:pt x="370" y="208"/>
                    </a:lnTo>
                    <a:lnTo>
                      <a:pt x="365" y="235"/>
                    </a:lnTo>
                    <a:lnTo>
                      <a:pt x="351" y="260"/>
                    </a:lnTo>
                    <a:lnTo>
                      <a:pt x="340" y="273"/>
                    </a:lnTo>
                    <a:lnTo>
                      <a:pt x="317" y="298"/>
                    </a:lnTo>
                    <a:lnTo>
                      <a:pt x="273" y="341"/>
                    </a:lnTo>
                    <a:lnTo>
                      <a:pt x="239" y="358"/>
                    </a:lnTo>
                    <a:lnTo>
                      <a:pt x="216" y="361"/>
                    </a:lnTo>
                    <a:lnTo>
                      <a:pt x="192" y="355"/>
                    </a:lnTo>
                    <a:lnTo>
                      <a:pt x="167" y="336"/>
                    </a:lnTo>
                    <a:lnTo>
                      <a:pt x="154" y="322"/>
                    </a:lnTo>
                    <a:lnTo>
                      <a:pt x="116" y="271"/>
                    </a:lnTo>
                    <a:lnTo>
                      <a:pt x="97" y="236"/>
                    </a:lnTo>
                    <a:lnTo>
                      <a:pt x="69" y="218"/>
                    </a:lnTo>
                    <a:lnTo>
                      <a:pt x="38" y="206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0"/>
              <p:cNvSpPr>
                <a:spLocks/>
              </p:cNvSpPr>
              <p:nvPr/>
            </p:nvSpPr>
            <p:spPr bwMode="auto">
              <a:xfrm>
                <a:off x="3072" y="2053"/>
                <a:ext cx="59" cy="61"/>
              </a:xfrm>
              <a:custGeom>
                <a:avLst/>
                <a:gdLst>
                  <a:gd name="T0" fmla="*/ 178 w 237"/>
                  <a:gd name="T1" fmla="*/ 148 h 243"/>
                  <a:gd name="T2" fmla="*/ 111 w 237"/>
                  <a:gd name="T3" fmla="*/ 99 h 243"/>
                  <a:gd name="T4" fmla="*/ 1 w 237"/>
                  <a:gd name="T5" fmla="*/ 0 h 243"/>
                  <a:gd name="T6" fmla="*/ 0 w 237"/>
                  <a:gd name="T7" fmla="*/ 10 h 243"/>
                  <a:gd name="T8" fmla="*/ 6 w 237"/>
                  <a:gd name="T9" fmla="*/ 39 h 243"/>
                  <a:gd name="T10" fmla="*/ 29 w 237"/>
                  <a:gd name="T11" fmla="*/ 94 h 243"/>
                  <a:gd name="T12" fmla="*/ 74 w 237"/>
                  <a:gd name="T13" fmla="*/ 178 h 243"/>
                  <a:gd name="T14" fmla="*/ 38 w 237"/>
                  <a:gd name="T15" fmla="*/ 115 h 243"/>
                  <a:gd name="T16" fmla="*/ 38 w 237"/>
                  <a:gd name="T17" fmla="*/ 119 h 243"/>
                  <a:gd name="T18" fmla="*/ 53 w 237"/>
                  <a:gd name="T19" fmla="*/ 156 h 243"/>
                  <a:gd name="T20" fmla="*/ 79 w 237"/>
                  <a:gd name="T21" fmla="*/ 192 h 243"/>
                  <a:gd name="T22" fmla="*/ 104 w 237"/>
                  <a:gd name="T23" fmla="*/ 215 h 243"/>
                  <a:gd name="T24" fmla="*/ 138 w 237"/>
                  <a:gd name="T25" fmla="*/ 232 h 243"/>
                  <a:gd name="T26" fmla="*/ 180 w 237"/>
                  <a:gd name="T27" fmla="*/ 242 h 243"/>
                  <a:gd name="T28" fmla="*/ 206 w 237"/>
                  <a:gd name="T29" fmla="*/ 243 h 243"/>
                  <a:gd name="T30" fmla="*/ 229 w 237"/>
                  <a:gd name="T31" fmla="*/ 207 h 243"/>
                  <a:gd name="T32" fmla="*/ 237 w 237"/>
                  <a:gd name="T33" fmla="*/ 181 h 243"/>
                  <a:gd name="T34" fmla="*/ 234 w 237"/>
                  <a:gd name="T35" fmla="*/ 173 h 243"/>
                  <a:gd name="T36" fmla="*/ 219 w 237"/>
                  <a:gd name="T37" fmla="*/ 170 h 243"/>
                  <a:gd name="T38" fmla="*/ 197 w 237"/>
                  <a:gd name="T39" fmla="*/ 166 h 243"/>
                  <a:gd name="T40" fmla="*/ 184 w 237"/>
                  <a:gd name="T41" fmla="*/ 157 h 243"/>
                  <a:gd name="T42" fmla="*/ 178 w 237"/>
                  <a:gd name="T43" fmla="*/ 148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7" h="243">
                    <a:moveTo>
                      <a:pt x="178" y="148"/>
                    </a:moveTo>
                    <a:lnTo>
                      <a:pt x="111" y="99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6" y="39"/>
                    </a:lnTo>
                    <a:lnTo>
                      <a:pt x="29" y="94"/>
                    </a:lnTo>
                    <a:lnTo>
                      <a:pt x="74" y="178"/>
                    </a:lnTo>
                    <a:lnTo>
                      <a:pt x="38" y="115"/>
                    </a:lnTo>
                    <a:lnTo>
                      <a:pt x="38" y="119"/>
                    </a:lnTo>
                    <a:lnTo>
                      <a:pt x="53" y="156"/>
                    </a:lnTo>
                    <a:lnTo>
                      <a:pt x="79" y="192"/>
                    </a:lnTo>
                    <a:lnTo>
                      <a:pt x="104" y="215"/>
                    </a:lnTo>
                    <a:lnTo>
                      <a:pt x="138" y="232"/>
                    </a:lnTo>
                    <a:lnTo>
                      <a:pt x="180" y="242"/>
                    </a:lnTo>
                    <a:lnTo>
                      <a:pt x="206" y="243"/>
                    </a:lnTo>
                    <a:lnTo>
                      <a:pt x="229" y="207"/>
                    </a:lnTo>
                    <a:lnTo>
                      <a:pt x="237" y="181"/>
                    </a:lnTo>
                    <a:lnTo>
                      <a:pt x="234" y="173"/>
                    </a:lnTo>
                    <a:lnTo>
                      <a:pt x="219" y="170"/>
                    </a:lnTo>
                    <a:lnTo>
                      <a:pt x="197" y="166"/>
                    </a:lnTo>
                    <a:lnTo>
                      <a:pt x="184" y="157"/>
                    </a:lnTo>
                    <a:lnTo>
                      <a:pt x="178" y="148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41"/>
              <p:cNvSpPr>
                <a:spLocks/>
              </p:cNvSpPr>
              <p:nvPr/>
            </p:nvSpPr>
            <p:spPr bwMode="auto">
              <a:xfrm>
                <a:off x="2892" y="2050"/>
                <a:ext cx="70" cy="46"/>
              </a:xfrm>
              <a:custGeom>
                <a:avLst/>
                <a:gdLst>
                  <a:gd name="T0" fmla="*/ 212 w 278"/>
                  <a:gd name="T1" fmla="*/ 93 h 185"/>
                  <a:gd name="T2" fmla="*/ 134 w 278"/>
                  <a:gd name="T3" fmla="*/ 65 h 185"/>
                  <a:gd name="T4" fmla="*/ 0 w 278"/>
                  <a:gd name="T5" fmla="*/ 0 h 185"/>
                  <a:gd name="T6" fmla="*/ 2 w 278"/>
                  <a:gd name="T7" fmla="*/ 9 h 185"/>
                  <a:gd name="T8" fmla="*/ 16 w 278"/>
                  <a:gd name="T9" fmla="*/ 36 h 185"/>
                  <a:gd name="T10" fmla="*/ 53 w 278"/>
                  <a:gd name="T11" fmla="*/ 82 h 185"/>
                  <a:gd name="T12" fmla="*/ 121 w 278"/>
                  <a:gd name="T13" fmla="*/ 150 h 185"/>
                  <a:gd name="T14" fmla="*/ 68 w 278"/>
                  <a:gd name="T15" fmla="*/ 100 h 185"/>
                  <a:gd name="T16" fmla="*/ 69 w 278"/>
                  <a:gd name="T17" fmla="*/ 103 h 185"/>
                  <a:gd name="T18" fmla="*/ 93 w 278"/>
                  <a:gd name="T19" fmla="*/ 134 h 185"/>
                  <a:gd name="T20" fmla="*/ 128 w 278"/>
                  <a:gd name="T21" fmla="*/ 163 h 185"/>
                  <a:gd name="T22" fmla="*/ 159 w 278"/>
                  <a:gd name="T23" fmla="*/ 177 h 185"/>
                  <a:gd name="T24" fmla="*/ 196 w 278"/>
                  <a:gd name="T25" fmla="*/ 185 h 185"/>
                  <a:gd name="T26" fmla="*/ 240 w 278"/>
                  <a:gd name="T27" fmla="*/ 182 h 185"/>
                  <a:gd name="T28" fmla="*/ 265 w 278"/>
                  <a:gd name="T29" fmla="*/ 176 h 185"/>
                  <a:gd name="T30" fmla="*/ 277 w 278"/>
                  <a:gd name="T31" fmla="*/ 134 h 185"/>
                  <a:gd name="T32" fmla="*/ 278 w 278"/>
                  <a:gd name="T33" fmla="*/ 108 h 185"/>
                  <a:gd name="T34" fmla="*/ 272 w 278"/>
                  <a:gd name="T35" fmla="*/ 102 h 185"/>
                  <a:gd name="T36" fmla="*/ 257 w 278"/>
                  <a:gd name="T37" fmla="*/ 103 h 185"/>
                  <a:gd name="T38" fmla="*/ 235 w 278"/>
                  <a:gd name="T39" fmla="*/ 104 h 185"/>
                  <a:gd name="T40" fmla="*/ 220 w 278"/>
                  <a:gd name="T41" fmla="*/ 100 h 185"/>
                  <a:gd name="T42" fmla="*/ 212 w 278"/>
                  <a:gd name="T43" fmla="*/ 9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8" h="185">
                    <a:moveTo>
                      <a:pt x="212" y="93"/>
                    </a:moveTo>
                    <a:lnTo>
                      <a:pt x="134" y="65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16" y="36"/>
                    </a:lnTo>
                    <a:lnTo>
                      <a:pt x="53" y="82"/>
                    </a:lnTo>
                    <a:lnTo>
                      <a:pt x="121" y="150"/>
                    </a:lnTo>
                    <a:lnTo>
                      <a:pt x="68" y="100"/>
                    </a:lnTo>
                    <a:lnTo>
                      <a:pt x="69" y="103"/>
                    </a:lnTo>
                    <a:lnTo>
                      <a:pt x="93" y="134"/>
                    </a:lnTo>
                    <a:lnTo>
                      <a:pt x="128" y="163"/>
                    </a:lnTo>
                    <a:lnTo>
                      <a:pt x="159" y="177"/>
                    </a:lnTo>
                    <a:lnTo>
                      <a:pt x="196" y="185"/>
                    </a:lnTo>
                    <a:lnTo>
                      <a:pt x="240" y="182"/>
                    </a:lnTo>
                    <a:lnTo>
                      <a:pt x="265" y="176"/>
                    </a:lnTo>
                    <a:lnTo>
                      <a:pt x="277" y="134"/>
                    </a:lnTo>
                    <a:lnTo>
                      <a:pt x="278" y="108"/>
                    </a:lnTo>
                    <a:lnTo>
                      <a:pt x="272" y="102"/>
                    </a:lnTo>
                    <a:lnTo>
                      <a:pt x="257" y="103"/>
                    </a:lnTo>
                    <a:lnTo>
                      <a:pt x="235" y="104"/>
                    </a:lnTo>
                    <a:lnTo>
                      <a:pt x="220" y="100"/>
                    </a:lnTo>
                    <a:lnTo>
                      <a:pt x="212" y="93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42"/>
              <p:cNvSpPr>
                <a:spLocks/>
              </p:cNvSpPr>
              <p:nvPr/>
            </p:nvSpPr>
            <p:spPr bwMode="auto">
              <a:xfrm>
                <a:off x="2878" y="2363"/>
                <a:ext cx="49" cy="53"/>
              </a:xfrm>
              <a:custGeom>
                <a:avLst/>
                <a:gdLst>
                  <a:gd name="T0" fmla="*/ 69 w 196"/>
                  <a:gd name="T1" fmla="*/ 157 h 211"/>
                  <a:gd name="T2" fmla="*/ 113 w 196"/>
                  <a:gd name="T3" fmla="*/ 97 h 211"/>
                  <a:gd name="T4" fmla="*/ 196 w 196"/>
                  <a:gd name="T5" fmla="*/ 3 h 211"/>
                  <a:gd name="T6" fmla="*/ 190 w 196"/>
                  <a:gd name="T7" fmla="*/ 0 h 211"/>
                  <a:gd name="T8" fmla="*/ 169 w 196"/>
                  <a:gd name="T9" fmla="*/ 0 h 211"/>
                  <a:gd name="T10" fmla="*/ 127 w 196"/>
                  <a:gd name="T11" fmla="*/ 12 h 211"/>
                  <a:gd name="T12" fmla="*/ 64 w 196"/>
                  <a:gd name="T13" fmla="*/ 42 h 211"/>
                  <a:gd name="T14" fmla="*/ 112 w 196"/>
                  <a:gd name="T15" fmla="*/ 17 h 211"/>
                  <a:gd name="T16" fmla="*/ 109 w 196"/>
                  <a:gd name="T17" fmla="*/ 17 h 211"/>
                  <a:gd name="T18" fmla="*/ 81 w 196"/>
                  <a:gd name="T19" fmla="*/ 25 h 211"/>
                  <a:gd name="T20" fmla="*/ 53 w 196"/>
                  <a:gd name="T21" fmla="*/ 45 h 211"/>
                  <a:gd name="T22" fmla="*/ 33 w 196"/>
                  <a:gd name="T23" fmla="*/ 66 h 211"/>
                  <a:gd name="T24" fmla="*/ 17 w 196"/>
                  <a:gd name="T25" fmla="*/ 97 h 211"/>
                  <a:gd name="T26" fmla="*/ 4 w 196"/>
                  <a:gd name="T27" fmla="*/ 139 h 211"/>
                  <a:gd name="T28" fmla="*/ 0 w 196"/>
                  <a:gd name="T29" fmla="*/ 165 h 211"/>
                  <a:gd name="T30" fmla="*/ 22 w 196"/>
                  <a:gd name="T31" fmla="*/ 197 h 211"/>
                  <a:gd name="T32" fmla="*/ 39 w 196"/>
                  <a:gd name="T33" fmla="*/ 211 h 211"/>
                  <a:gd name="T34" fmla="*/ 44 w 196"/>
                  <a:gd name="T35" fmla="*/ 209 h 211"/>
                  <a:gd name="T36" fmla="*/ 49 w 196"/>
                  <a:gd name="T37" fmla="*/ 194 h 211"/>
                  <a:gd name="T38" fmla="*/ 55 w 196"/>
                  <a:gd name="T39" fmla="*/ 173 h 211"/>
                  <a:gd name="T40" fmla="*/ 63 w 196"/>
                  <a:gd name="T41" fmla="*/ 161 h 211"/>
                  <a:gd name="T42" fmla="*/ 69 w 196"/>
                  <a:gd name="T43" fmla="*/ 157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6" h="211">
                    <a:moveTo>
                      <a:pt x="69" y="157"/>
                    </a:moveTo>
                    <a:lnTo>
                      <a:pt x="113" y="97"/>
                    </a:lnTo>
                    <a:lnTo>
                      <a:pt x="196" y="3"/>
                    </a:lnTo>
                    <a:lnTo>
                      <a:pt x="190" y="0"/>
                    </a:lnTo>
                    <a:lnTo>
                      <a:pt x="169" y="0"/>
                    </a:lnTo>
                    <a:lnTo>
                      <a:pt x="127" y="12"/>
                    </a:lnTo>
                    <a:lnTo>
                      <a:pt x="64" y="42"/>
                    </a:lnTo>
                    <a:lnTo>
                      <a:pt x="112" y="17"/>
                    </a:lnTo>
                    <a:lnTo>
                      <a:pt x="109" y="17"/>
                    </a:lnTo>
                    <a:lnTo>
                      <a:pt x="81" y="25"/>
                    </a:lnTo>
                    <a:lnTo>
                      <a:pt x="53" y="45"/>
                    </a:lnTo>
                    <a:lnTo>
                      <a:pt x="33" y="66"/>
                    </a:lnTo>
                    <a:lnTo>
                      <a:pt x="17" y="97"/>
                    </a:lnTo>
                    <a:lnTo>
                      <a:pt x="4" y="139"/>
                    </a:lnTo>
                    <a:lnTo>
                      <a:pt x="0" y="165"/>
                    </a:lnTo>
                    <a:lnTo>
                      <a:pt x="22" y="197"/>
                    </a:lnTo>
                    <a:lnTo>
                      <a:pt x="39" y="211"/>
                    </a:lnTo>
                    <a:lnTo>
                      <a:pt x="44" y="209"/>
                    </a:lnTo>
                    <a:lnTo>
                      <a:pt x="49" y="194"/>
                    </a:lnTo>
                    <a:lnTo>
                      <a:pt x="55" y="173"/>
                    </a:lnTo>
                    <a:lnTo>
                      <a:pt x="63" y="161"/>
                    </a:lnTo>
                    <a:lnTo>
                      <a:pt x="69" y="157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3"/>
              <p:cNvSpPr>
                <a:spLocks/>
              </p:cNvSpPr>
              <p:nvPr/>
            </p:nvSpPr>
            <p:spPr bwMode="auto">
              <a:xfrm>
                <a:off x="2837" y="1971"/>
                <a:ext cx="374" cy="553"/>
              </a:xfrm>
              <a:custGeom>
                <a:avLst/>
                <a:gdLst>
                  <a:gd name="T0" fmla="*/ 616 w 1498"/>
                  <a:gd name="T1" fmla="*/ 57 h 2212"/>
                  <a:gd name="T2" fmla="*/ 571 w 1498"/>
                  <a:gd name="T3" fmla="*/ 98 h 2212"/>
                  <a:gd name="T4" fmla="*/ 395 w 1498"/>
                  <a:gd name="T5" fmla="*/ 129 h 2212"/>
                  <a:gd name="T6" fmla="*/ 317 w 1498"/>
                  <a:gd name="T7" fmla="*/ 180 h 2212"/>
                  <a:gd name="T8" fmla="*/ 166 w 1498"/>
                  <a:gd name="T9" fmla="*/ 336 h 2212"/>
                  <a:gd name="T10" fmla="*/ 179 w 1498"/>
                  <a:gd name="T11" fmla="*/ 400 h 2212"/>
                  <a:gd name="T12" fmla="*/ 378 w 1498"/>
                  <a:gd name="T13" fmla="*/ 498 h 2212"/>
                  <a:gd name="T14" fmla="*/ 357 w 1498"/>
                  <a:gd name="T15" fmla="*/ 781 h 2212"/>
                  <a:gd name="T16" fmla="*/ 287 w 1498"/>
                  <a:gd name="T17" fmla="*/ 1070 h 2212"/>
                  <a:gd name="T18" fmla="*/ 229 w 1498"/>
                  <a:gd name="T19" fmla="*/ 1411 h 2212"/>
                  <a:gd name="T20" fmla="*/ 206 w 1498"/>
                  <a:gd name="T21" fmla="*/ 1449 h 2212"/>
                  <a:gd name="T22" fmla="*/ 86 w 1498"/>
                  <a:gd name="T23" fmla="*/ 1464 h 2212"/>
                  <a:gd name="T24" fmla="*/ 42 w 1498"/>
                  <a:gd name="T25" fmla="*/ 1511 h 2212"/>
                  <a:gd name="T26" fmla="*/ 3 w 1498"/>
                  <a:gd name="T27" fmla="*/ 1694 h 2212"/>
                  <a:gd name="T28" fmla="*/ 16 w 1498"/>
                  <a:gd name="T29" fmla="*/ 1891 h 2212"/>
                  <a:gd name="T30" fmla="*/ 51 w 1498"/>
                  <a:gd name="T31" fmla="*/ 1940 h 2212"/>
                  <a:gd name="T32" fmla="*/ 181 w 1498"/>
                  <a:gd name="T33" fmla="*/ 1976 h 2212"/>
                  <a:gd name="T34" fmla="*/ 242 w 1498"/>
                  <a:gd name="T35" fmla="*/ 1940 h 2212"/>
                  <a:gd name="T36" fmla="*/ 256 w 1498"/>
                  <a:gd name="T37" fmla="*/ 1693 h 2212"/>
                  <a:gd name="T38" fmla="*/ 287 w 1498"/>
                  <a:gd name="T39" fmla="*/ 1659 h 2212"/>
                  <a:gd name="T40" fmla="*/ 344 w 1498"/>
                  <a:gd name="T41" fmla="*/ 1612 h 2212"/>
                  <a:gd name="T42" fmla="*/ 513 w 1498"/>
                  <a:gd name="T43" fmla="*/ 1268 h 2212"/>
                  <a:gd name="T44" fmla="*/ 607 w 1498"/>
                  <a:gd name="T45" fmla="*/ 1125 h 2212"/>
                  <a:gd name="T46" fmla="*/ 641 w 1498"/>
                  <a:gd name="T47" fmla="*/ 1182 h 2212"/>
                  <a:gd name="T48" fmla="*/ 725 w 1498"/>
                  <a:gd name="T49" fmla="*/ 1534 h 2212"/>
                  <a:gd name="T50" fmla="*/ 758 w 1498"/>
                  <a:gd name="T51" fmla="*/ 1920 h 2212"/>
                  <a:gd name="T52" fmla="*/ 751 w 1498"/>
                  <a:gd name="T53" fmla="*/ 2019 h 2212"/>
                  <a:gd name="T54" fmla="*/ 822 w 1498"/>
                  <a:gd name="T55" fmla="*/ 2119 h 2212"/>
                  <a:gd name="T56" fmla="*/ 1045 w 1498"/>
                  <a:gd name="T57" fmla="*/ 2205 h 2212"/>
                  <a:gd name="T58" fmla="*/ 1153 w 1498"/>
                  <a:gd name="T59" fmla="*/ 2201 h 2212"/>
                  <a:gd name="T60" fmla="*/ 1179 w 1498"/>
                  <a:gd name="T61" fmla="*/ 2085 h 2212"/>
                  <a:gd name="T62" fmla="*/ 1146 w 1498"/>
                  <a:gd name="T63" fmla="*/ 2001 h 2212"/>
                  <a:gd name="T64" fmla="*/ 1063 w 1498"/>
                  <a:gd name="T65" fmla="*/ 1970 h 2212"/>
                  <a:gd name="T66" fmla="*/ 996 w 1498"/>
                  <a:gd name="T67" fmla="*/ 1921 h 2212"/>
                  <a:gd name="T68" fmla="*/ 950 w 1498"/>
                  <a:gd name="T69" fmla="*/ 1611 h 2212"/>
                  <a:gd name="T70" fmla="*/ 909 w 1498"/>
                  <a:gd name="T71" fmla="*/ 897 h 2212"/>
                  <a:gd name="T72" fmla="*/ 930 w 1498"/>
                  <a:gd name="T73" fmla="*/ 433 h 2212"/>
                  <a:gd name="T74" fmla="*/ 1064 w 1498"/>
                  <a:gd name="T75" fmla="*/ 537 h 2212"/>
                  <a:gd name="T76" fmla="*/ 1165 w 1498"/>
                  <a:gd name="T77" fmla="*/ 598 h 2212"/>
                  <a:gd name="T78" fmla="*/ 1270 w 1498"/>
                  <a:gd name="T79" fmla="*/ 594 h 2212"/>
                  <a:gd name="T80" fmla="*/ 1300 w 1498"/>
                  <a:gd name="T81" fmla="*/ 653 h 2212"/>
                  <a:gd name="T82" fmla="*/ 1392 w 1498"/>
                  <a:gd name="T83" fmla="*/ 678 h 2212"/>
                  <a:gd name="T84" fmla="*/ 1455 w 1498"/>
                  <a:gd name="T85" fmla="*/ 633 h 2212"/>
                  <a:gd name="T86" fmla="*/ 1498 w 1498"/>
                  <a:gd name="T87" fmla="*/ 521 h 2212"/>
                  <a:gd name="T88" fmla="*/ 1461 w 1498"/>
                  <a:gd name="T89" fmla="*/ 460 h 2212"/>
                  <a:gd name="T90" fmla="*/ 1385 w 1498"/>
                  <a:gd name="T91" fmla="*/ 407 h 2212"/>
                  <a:gd name="T92" fmla="*/ 1314 w 1498"/>
                  <a:gd name="T93" fmla="*/ 409 h 2212"/>
                  <a:gd name="T94" fmla="*/ 1213 w 1498"/>
                  <a:gd name="T95" fmla="*/ 409 h 2212"/>
                  <a:gd name="T96" fmla="*/ 1012 w 1498"/>
                  <a:gd name="T97" fmla="*/ 212 h 2212"/>
                  <a:gd name="T98" fmla="*/ 878 w 1498"/>
                  <a:gd name="T99" fmla="*/ 152 h 2212"/>
                  <a:gd name="T100" fmla="*/ 840 w 1498"/>
                  <a:gd name="T101" fmla="*/ 102 h 2212"/>
                  <a:gd name="T102" fmla="*/ 796 w 1498"/>
                  <a:gd name="T103" fmla="*/ 7 h 2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98" h="2212">
                    <a:moveTo>
                      <a:pt x="599" y="22"/>
                    </a:moveTo>
                    <a:lnTo>
                      <a:pt x="604" y="32"/>
                    </a:lnTo>
                    <a:lnTo>
                      <a:pt x="616" y="57"/>
                    </a:lnTo>
                    <a:lnTo>
                      <a:pt x="607" y="78"/>
                    </a:lnTo>
                    <a:lnTo>
                      <a:pt x="592" y="89"/>
                    </a:lnTo>
                    <a:lnTo>
                      <a:pt x="571" y="98"/>
                    </a:lnTo>
                    <a:lnTo>
                      <a:pt x="509" y="110"/>
                    </a:lnTo>
                    <a:lnTo>
                      <a:pt x="440" y="119"/>
                    </a:lnTo>
                    <a:lnTo>
                      <a:pt x="395" y="129"/>
                    </a:lnTo>
                    <a:lnTo>
                      <a:pt x="373" y="138"/>
                    </a:lnTo>
                    <a:lnTo>
                      <a:pt x="366" y="143"/>
                    </a:lnTo>
                    <a:lnTo>
                      <a:pt x="317" y="180"/>
                    </a:lnTo>
                    <a:lnTo>
                      <a:pt x="218" y="264"/>
                    </a:lnTo>
                    <a:lnTo>
                      <a:pt x="186" y="300"/>
                    </a:lnTo>
                    <a:lnTo>
                      <a:pt x="166" y="336"/>
                    </a:lnTo>
                    <a:lnTo>
                      <a:pt x="162" y="370"/>
                    </a:lnTo>
                    <a:lnTo>
                      <a:pt x="169" y="386"/>
                    </a:lnTo>
                    <a:lnTo>
                      <a:pt x="179" y="400"/>
                    </a:lnTo>
                    <a:lnTo>
                      <a:pt x="207" y="426"/>
                    </a:lnTo>
                    <a:lnTo>
                      <a:pt x="262" y="459"/>
                    </a:lnTo>
                    <a:lnTo>
                      <a:pt x="378" y="498"/>
                    </a:lnTo>
                    <a:lnTo>
                      <a:pt x="400" y="503"/>
                    </a:lnTo>
                    <a:lnTo>
                      <a:pt x="395" y="547"/>
                    </a:lnTo>
                    <a:lnTo>
                      <a:pt x="357" y="781"/>
                    </a:lnTo>
                    <a:lnTo>
                      <a:pt x="323" y="946"/>
                    </a:lnTo>
                    <a:lnTo>
                      <a:pt x="304" y="1009"/>
                    </a:lnTo>
                    <a:lnTo>
                      <a:pt x="287" y="1070"/>
                    </a:lnTo>
                    <a:lnTo>
                      <a:pt x="261" y="1209"/>
                    </a:lnTo>
                    <a:lnTo>
                      <a:pt x="242" y="1340"/>
                    </a:lnTo>
                    <a:lnTo>
                      <a:pt x="229" y="1411"/>
                    </a:lnTo>
                    <a:lnTo>
                      <a:pt x="221" y="1438"/>
                    </a:lnTo>
                    <a:lnTo>
                      <a:pt x="217" y="1444"/>
                    </a:lnTo>
                    <a:lnTo>
                      <a:pt x="206" y="1449"/>
                    </a:lnTo>
                    <a:lnTo>
                      <a:pt x="169" y="1448"/>
                    </a:lnTo>
                    <a:lnTo>
                      <a:pt x="123" y="1450"/>
                    </a:lnTo>
                    <a:lnTo>
                      <a:pt x="86" y="1464"/>
                    </a:lnTo>
                    <a:lnTo>
                      <a:pt x="63" y="1482"/>
                    </a:lnTo>
                    <a:lnTo>
                      <a:pt x="53" y="1495"/>
                    </a:lnTo>
                    <a:lnTo>
                      <a:pt x="42" y="1511"/>
                    </a:lnTo>
                    <a:lnTo>
                      <a:pt x="25" y="1559"/>
                    </a:lnTo>
                    <a:lnTo>
                      <a:pt x="12" y="1622"/>
                    </a:lnTo>
                    <a:lnTo>
                      <a:pt x="3" y="1694"/>
                    </a:lnTo>
                    <a:lnTo>
                      <a:pt x="0" y="1766"/>
                    </a:lnTo>
                    <a:lnTo>
                      <a:pt x="4" y="1835"/>
                    </a:lnTo>
                    <a:lnTo>
                      <a:pt x="16" y="1891"/>
                    </a:lnTo>
                    <a:lnTo>
                      <a:pt x="31" y="1922"/>
                    </a:lnTo>
                    <a:lnTo>
                      <a:pt x="43" y="1936"/>
                    </a:lnTo>
                    <a:lnTo>
                      <a:pt x="51" y="1940"/>
                    </a:lnTo>
                    <a:lnTo>
                      <a:pt x="80" y="1954"/>
                    </a:lnTo>
                    <a:lnTo>
                      <a:pt x="135" y="1973"/>
                    </a:lnTo>
                    <a:lnTo>
                      <a:pt x="181" y="1976"/>
                    </a:lnTo>
                    <a:lnTo>
                      <a:pt x="219" y="1964"/>
                    </a:lnTo>
                    <a:lnTo>
                      <a:pt x="234" y="1950"/>
                    </a:lnTo>
                    <a:lnTo>
                      <a:pt x="242" y="1940"/>
                    </a:lnTo>
                    <a:lnTo>
                      <a:pt x="251" y="1908"/>
                    </a:lnTo>
                    <a:lnTo>
                      <a:pt x="258" y="1841"/>
                    </a:lnTo>
                    <a:lnTo>
                      <a:pt x="256" y="1693"/>
                    </a:lnTo>
                    <a:lnTo>
                      <a:pt x="253" y="1661"/>
                    </a:lnTo>
                    <a:lnTo>
                      <a:pt x="257" y="1664"/>
                    </a:lnTo>
                    <a:lnTo>
                      <a:pt x="287" y="1659"/>
                    </a:lnTo>
                    <a:lnTo>
                      <a:pt x="316" y="1642"/>
                    </a:lnTo>
                    <a:lnTo>
                      <a:pt x="334" y="1626"/>
                    </a:lnTo>
                    <a:lnTo>
                      <a:pt x="344" y="1612"/>
                    </a:lnTo>
                    <a:lnTo>
                      <a:pt x="373" y="1561"/>
                    </a:lnTo>
                    <a:lnTo>
                      <a:pt x="429" y="1446"/>
                    </a:lnTo>
                    <a:lnTo>
                      <a:pt x="513" y="1268"/>
                    </a:lnTo>
                    <a:lnTo>
                      <a:pt x="569" y="1166"/>
                    </a:lnTo>
                    <a:lnTo>
                      <a:pt x="597" y="1128"/>
                    </a:lnTo>
                    <a:lnTo>
                      <a:pt x="607" y="1125"/>
                    </a:lnTo>
                    <a:lnTo>
                      <a:pt x="611" y="1126"/>
                    </a:lnTo>
                    <a:lnTo>
                      <a:pt x="621" y="1140"/>
                    </a:lnTo>
                    <a:lnTo>
                      <a:pt x="641" y="1182"/>
                    </a:lnTo>
                    <a:lnTo>
                      <a:pt x="669" y="1275"/>
                    </a:lnTo>
                    <a:lnTo>
                      <a:pt x="699" y="1397"/>
                    </a:lnTo>
                    <a:lnTo>
                      <a:pt x="725" y="1534"/>
                    </a:lnTo>
                    <a:lnTo>
                      <a:pt x="747" y="1676"/>
                    </a:lnTo>
                    <a:lnTo>
                      <a:pt x="759" y="1807"/>
                    </a:lnTo>
                    <a:lnTo>
                      <a:pt x="758" y="1920"/>
                    </a:lnTo>
                    <a:lnTo>
                      <a:pt x="752" y="1962"/>
                    </a:lnTo>
                    <a:lnTo>
                      <a:pt x="749" y="1982"/>
                    </a:lnTo>
                    <a:lnTo>
                      <a:pt x="751" y="2019"/>
                    </a:lnTo>
                    <a:lnTo>
                      <a:pt x="763" y="2051"/>
                    </a:lnTo>
                    <a:lnTo>
                      <a:pt x="782" y="2081"/>
                    </a:lnTo>
                    <a:lnTo>
                      <a:pt x="822" y="2119"/>
                    </a:lnTo>
                    <a:lnTo>
                      <a:pt x="892" y="2159"/>
                    </a:lnTo>
                    <a:lnTo>
                      <a:pt x="970" y="2188"/>
                    </a:lnTo>
                    <a:lnTo>
                      <a:pt x="1045" y="2205"/>
                    </a:lnTo>
                    <a:lnTo>
                      <a:pt x="1107" y="2212"/>
                    </a:lnTo>
                    <a:lnTo>
                      <a:pt x="1147" y="2207"/>
                    </a:lnTo>
                    <a:lnTo>
                      <a:pt x="1153" y="2201"/>
                    </a:lnTo>
                    <a:lnTo>
                      <a:pt x="1159" y="2184"/>
                    </a:lnTo>
                    <a:lnTo>
                      <a:pt x="1174" y="2132"/>
                    </a:lnTo>
                    <a:lnTo>
                      <a:pt x="1179" y="2085"/>
                    </a:lnTo>
                    <a:lnTo>
                      <a:pt x="1176" y="2055"/>
                    </a:lnTo>
                    <a:lnTo>
                      <a:pt x="1165" y="2026"/>
                    </a:lnTo>
                    <a:lnTo>
                      <a:pt x="1146" y="2001"/>
                    </a:lnTo>
                    <a:lnTo>
                      <a:pt x="1130" y="1992"/>
                    </a:lnTo>
                    <a:lnTo>
                      <a:pt x="1102" y="1977"/>
                    </a:lnTo>
                    <a:lnTo>
                      <a:pt x="1063" y="1970"/>
                    </a:lnTo>
                    <a:lnTo>
                      <a:pt x="1035" y="1968"/>
                    </a:lnTo>
                    <a:lnTo>
                      <a:pt x="1011" y="1948"/>
                    </a:lnTo>
                    <a:lnTo>
                      <a:pt x="996" y="1921"/>
                    </a:lnTo>
                    <a:lnTo>
                      <a:pt x="988" y="1899"/>
                    </a:lnTo>
                    <a:lnTo>
                      <a:pt x="973" y="1812"/>
                    </a:lnTo>
                    <a:lnTo>
                      <a:pt x="950" y="1611"/>
                    </a:lnTo>
                    <a:lnTo>
                      <a:pt x="925" y="1278"/>
                    </a:lnTo>
                    <a:lnTo>
                      <a:pt x="910" y="984"/>
                    </a:lnTo>
                    <a:lnTo>
                      <a:pt x="909" y="897"/>
                    </a:lnTo>
                    <a:lnTo>
                      <a:pt x="910" y="745"/>
                    </a:lnTo>
                    <a:lnTo>
                      <a:pt x="922" y="523"/>
                    </a:lnTo>
                    <a:lnTo>
                      <a:pt x="930" y="433"/>
                    </a:lnTo>
                    <a:lnTo>
                      <a:pt x="936" y="424"/>
                    </a:lnTo>
                    <a:lnTo>
                      <a:pt x="963" y="444"/>
                    </a:lnTo>
                    <a:lnTo>
                      <a:pt x="1064" y="537"/>
                    </a:lnTo>
                    <a:lnTo>
                      <a:pt x="1120" y="586"/>
                    </a:lnTo>
                    <a:lnTo>
                      <a:pt x="1135" y="595"/>
                    </a:lnTo>
                    <a:lnTo>
                      <a:pt x="1165" y="598"/>
                    </a:lnTo>
                    <a:lnTo>
                      <a:pt x="1258" y="591"/>
                    </a:lnTo>
                    <a:lnTo>
                      <a:pt x="1272" y="589"/>
                    </a:lnTo>
                    <a:lnTo>
                      <a:pt x="1270" y="594"/>
                    </a:lnTo>
                    <a:lnTo>
                      <a:pt x="1270" y="623"/>
                    </a:lnTo>
                    <a:lnTo>
                      <a:pt x="1284" y="644"/>
                    </a:lnTo>
                    <a:lnTo>
                      <a:pt x="1300" y="653"/>
                    </a:lnTo>
                    <a:lnTo>
                      <a:pt x="1318" y="662"/>
                    </a:lnTo>
                    <a:lnTo>
                      <a:pt x="1354" y="676"/>
                    </a:lnTo>
                    <a:lnTo>
                      <a:pt x="1392" y="678"/>
                    </a:lnTo>
                    <a:lnTo>
                      <a:pt x="1422" y="664"/>
                    </a:lnTo>
                    <a:lnTo>
                      <a:pt x="1444" y="645"/>
                    </a:lnTo>
                    <a:lnTo>
                      <a:pt x="1455" y="633"/>
                    </a:lnTo>
                    <a:lnTo>
                      <a:pt x="1474" y="606"/>
                    </a:lnTo>
                    <a:lnTo>
                      <a:pt x="1497" y="556"/>
                    </a:lnTo>
                    <a:lnTo>
                      <a:pt x="1498" y="521"/>
                    </a:lnTo>
                    <a:lnTo>
                      <a:pt x="1492" y="499"/>
                    </a:lnTo>
                    <a:lnTo>
                      <a:pt x="1480" y="480"/>
                    </a:lnTo>
                    <a:lnTo>
                      <a:pt x="1461" y="460"/>
                    </a:lnTo>
                    <a:lnTo>
                      <a:pt x="1449" y="451"/>
                    </a:lnTo>
                    <a:lnTo>
                      <a:pt x="1409" y="423"/>
                    </a:lnTo>
                    <a:lnTo>
                      <a:pt x="1385" y="407"/>
                    </a:lnTo>
                    <a:lnTo>
                      <a:pt x="1366" y="406"/>
                    </a:lnTo>
                    <a:lnTo>
                      <a:pt x="1351" y="406"/>
                    </a:lnTo>
                    <a:lnTo>
                      <a:pt x="1314" y="409"/>
                    </a:lnTo>
                    <a:lnTo>
                      <a:pt x="1254" y="413"/>
                    </a:lnTo>
                    <a:lnTo>
                      <a:pt x="1223" y="413"/>
                    </a:lnTo>
                    <a:lnTo>
                      <a:pt x="1213" y="409"/>
                    </a:lnTo>
                    <a:lnTo>
                      <a:pt x="1182" y="381"/>
                    </a:lnTo>
                    <a:lnTo>
                      <a:pt x="1077" y="271"/>
                    </a:lnTo>
                    <a:lnTo>
                      <a:pt x="1012" y="212"/>
                    </a:lnTo>
                    <a:lnTo>
                      <a:pt x="990" y="201"/>
                    </a:lnTo>
                    <a:lnTo>
                      <a:pt x="949" y="186"/>
                    </a:lnTo>
                    <a:lnTo>
                      <a:pt x="878" y="152"/>
                    </a:lnTo>
                    <a:lnTo>
                      <a:pt x="853" y="129"/>
                    </a:lnTo>
                    <a:lnTo>
                      <a:pt x="842" y="112"/>
                    </a:lnTo>
                    <a:lnTo>
                      <a:pt x="840" y="102"/>
                    </a:lnTo>
                    <a:lnTo>
                      <a:pt x="836" y="81"/>
                    </a:lnTo>
                    <a:lnTo>
                      <a:pt x="821" y="46"/>
                    </a:lnTo>
                    <a:lnTo>
                      <a:pt x="796" y="7"/>
                    </a:lnTo>
                    <a:lnTo>
                      <a:pt x="791" y="0"/>
                    </a:lnTo>
                    <a:lnTo>
                      <a:pt x="599" y="2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4"/>
              <p:cNvSpPr>
                <a:spLocks/>
              </p:cNvSpPr>
              <p:nvPr/>
            </p:nvSpPr>
            <p:spPr bwMode="auto">
              <a:xfrm>
                <a:off x="2936" y="1806"/>
                <a:ext cx="187" cy="186"/>
              </a:xfrm>
              <a:custGeom>
                <a:avLst/>
                <a:gdLst>
                  <a:gd name="T0" fmla="*/ 748 w 748"/>
                  <a:gd name="T1" fmla="*/ 374 h 747"/>
                  <a:gd name="T2" fmla="*/ 747 w 748"/>
                  <a:gd name="T3" fmla="*/ 412 h 747"/>
                  <a:gd name="T4" fmla="*/ 732 w 748"/>
                  <a:gd name="T5" fmla="*/ 485 h 747"/>
                  <a:gd name="T6" fmla="*/ 704 w 748"/>
                  <a:gd name="T7" fmla="*/ 552 h 747"/>
                  <a:gd name="T8" fmla="*/ 663 w 748"/>
                  <a:gd name="T9" fmla="*/ 611 h 747"/>
                  <a:gd name="T10" fmla="*/ 613 w 748"/>
                  <a:gd name="T11" fmla="*/ 663 h 747"/>
                  <a:gd name="T12" fmla="*/ 553 w 748"/>
                  <a:gd name="T13" fmla="*/ 703 h 747"/>
                  <a:gd name="T14" fmla="*/ 486 w 748"/>
                  <a:gd name="T15" fmla="*/ 731 h 747"/>
                  <a:gd name="T16" fmla="*/ 413 w 748"/>
                  <a:gd name="T17" fmla="*/ 745 h 747"/>
                  <a:gd name="T18" fmla="*/ 374 w 748"/>
                  <a:gd name="T19" fmla="*/ 747 h 747"/>
                  <a:gd name="T20" fmla="*/ 336 w 748"/>
                  <a:gd name="T21" fmla="*/ 745 h 747"/>
                  <a:gd name="T22" fmla="*/ 262 w 748"/>
                  <a:gd name="T23" fmla="*/ 731 h 747"/>
                  <a:gd name="T24" fmla="*/ 196 w 748"/>
                  <a:gd name="T25" fmla="*/ 703 h 747"/>
                  <a:gd name="T26" fmla="*/ 136 w 748"/>
                  <a:gd name="T27" fmla="*/ 663 h 747"/>
                  <a:gd name="T28" fmla="*/ 85 w 748"/>
                  <a:gd name="T29" fmla="*/ 611 h 747"/>
                  <a:gd name="T30" fmla="*/ 45 w 748"/>
                  <a:gd name="T31" fmla="*/ 552 h 747"/>
                  <a:gd name="T32" fmla="*/ 17 w 748"/>
                  <a:gd name="T33" fmla="*/ 485 h 747"/>
                  <a:gd name="T34" fmla="*/ 1 w 748"/>
                  <a:gd name="T35" fmla="*/ 412 h 747"/>
                  <a:gd name="T36" fmla="*/ 0 w 748"/>
                  <a:gd name="T37" fmla="*/ 374 h 747"/>
                  <a:gd name="T38" fmla="*/ 1 w 748"/>
                  <a:gd name="T39" fmla="*/ 336 h 747"/>
                  <a:gd name="T40" fmla="*/ 17 w 748"/>
                  <a:gd name="T41" fmla="*/ 263 h 747"/>
                  <a:gd name="T42" fmla="*/ 45 w 748"/>
                  <a:gd name="T43" fmla="*/ 195 h 747"/>
                  <a:gd name="T44" fmla="*/ 85 w 748"/>
                  <a:gd name="T45" fmla="*/ 135 h 747"/>
                  <a:gd name="T46" fmla="*/ 136 w 748"/>
                  <a:gd name="T47" fmla="*/ 85 h 747"/>
                  <a:gd name="T48" fmla="*/ 196 w 748"/>
                  <a:gd name="T49" fmla="*/ 45 h 747"/>
                  <a:gd name="T50" fmla="*/ 262 w 748"/>
                  <a:gd name="T51" fmla="*/ 17 h 747"/>
                  <a:gd name="T52" fmla="*/ 336 w 748"/>
                  <a:gd name="T53" fmla="*/ 1 h 747"/>
                  <a:gd name="T54" fmla="*/ 374 w 748"/>
                  <a:gd name="T55" fmla="*/ 0 h 747"/>
                  <a:gd name="T56" fmla="*/ 413 w 748"/>
                  <a:gd name="T57" fmla="*/ 1 h 747"/>
                  <a:gd name="T58" fmla="*/ 486 w 748"/>
                  <a:gd name="T59" fmla="*/ 17 h 747"/>
                  <a:gd name="T60" fmla="*/ 553 w 748"/>
                  <a:gd name="T61" fmla="*/ 45 h 747"/>
                  <a:gd name="T62" fmla="*/ 613 w 748"/>
                  <a:gd name="T63" fmla="*/ 85 h 747"/>
                  <a:gd name="T64" fmla="*/ 663 w 748"/>
                  <a:gd name="T65" fmla="*/ 135 h 747"/>
                  <a:gd name="T66" fmla="*/ 704 w 748"/>
                  <a:gd name="T67" fmla="*/ 195 h 747"/>
                  <a:gd name="T68" fmla="*/ 732 w 748"/>
                  <a:gd name="T69" fmla="*/ 263 h 747"/>
                  <a:gd name="T70" fmla="*/ 747 w 748"/>
                  <a:gd name="T71" fmla="*/ 336 h 747"/>
                  <a:gd name="T72" fmla="*/ 748 w 748"/>
                  <a:gd name="T73" fmla="*/ 374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48" h="747">
                    <a:moveTo>
                      <a:pt x="748" y="374"/>
                    </a:moveTo>
                    <a:lnTo>
                      <a:pt x="747" y="412"/>
                    </a:lnTo>
                    <a:lnTo>
                      <a:pt x="732" y="485"/>
                    </a:lnTo>
                    <a:lnTo>
                      <a:pt x="704" y="552"/>
                    </a:lnTo>
                    <a:lnTo>
                      <a:pt x="663" y="611"/>
                    </a:lnTo>
                    <a:lnTo>
                      <a:pt x="613" y="663"/>
                    </a:lnTo>
                    <a:lnTo>
                      <a:pt x="553" y="703"/>
                    </a:lnTo>
                    <a:lnTo>
                      <a:pt x="486" y="731"/>
                    </a:lnTo>
                    <a:lnTo>
                      <a:pt x="413" y="745"/>
                    </a:lnTo>
                    <a:lnTo>
                      <a:pt x="374" y="747"/>
                    </a:lnTo>
                    <a:lnTo>
                      <a:pt x="336" y="745"/>
                    </a:lnTo>
                    <a:lnTo>
                      <a:pt x="262" y="731"/>
                    </a:lnTo>
                    <a:lnTo>
                      <a:pt x="196" y="703"/>
                    </a:lnTo>
                    <a:lnTo>
                      <a:pt x="136" y="663"/>
                    </a:lnTo>
                    <a:lnTo>
                      <a:pt x="85" y="611"/>
                    </a:lnTo>
                    <a:lnTo>
                      <a:pt x="45" y="552"/>
                    </a:lnTo>
                    <a:lnTo>
                      <a:pt x="17" y="485"/>
                    </a:lnTo>
                    <a:lnTo>
                      <a:pt x="1" y="412"/>
                    </a:lnTo>
                    <a:lnTo>
                      <a:pt x="0" y="374"/>
                    </a:lnTo>
                    <a:lnTo>
                      <a:pt x="1" y="336"/>
                    </a:lnTo>
                    <a:lnTo>
                      <a:pt x="17" y="263"/>
                    </a:lnTo>
                    <a:lnTo>
                      <a:pt x="45" y="195"/>
                    </a:lnTo>
                    <a:lnTo>
                      <a:pt x="85" y="135"/>
                    </a:lnTo>
                    <a:lnTo>
                      <a:pt x="136" y="85"/>
                    </a:lnTo>
                    <a:lnTo>
                      <a:pt x="196" y="45"/>
                    </a:lnTo>
                    <a:lnTo>
                      <a:pt x="262" y="17"/>
                    </a:lnTo>
                    <a:lnTo>
                      <a:pt x="336" y="1"/>
                    </a:lnTo>
                    <a:lnTo>
                      <a:pt x="374" y="0"/>
                    </a:lnTo>
                    <a:lnTo>
                      <a:pt x="413" y="1"/>
                    </a:lnTo>
                    <a:lnTo>
                      <a:pt x="486" y="17"/>
                    </a:lnTo>
                    <a:lnTo>
                      <a:pt x="553" y="45"/>
                    </a:lnTo>
                    <a:lnTo>
                      <a:pt x="613" y="85"/>
                    </a:lnTo>
                    <a:lnTo>
                      <a:pt x="663" y="135"/>
                    </a:lnTo>
                    <a:lnTo>
                      <a:pt x="704" y="195"/>
                    </a:lnTo>
                    <a:lnTo>
                      <a:pt x="732" y="263"/>
                    </a:lnTo>
                    <a:lnTo>
                      <a:pt x="747" y="336"/>
                    </a:lnTo>
                    <a:lnTo>
                      <a:pt x="748" y="374"/>
                    </a:lnTo>
                    <a:close/>
                  </a:path>
                </a:pathLst>
              </a:custGeom>
              <a:solidFill>
                <a:srgbClr val="D7D7D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45"/>
              <p:cNvSpPr>
                <a:spLocks/>
              </p:cNvSpPr>
              <p:nvPr/>
            </p:nvSpPr>
            <p:spPr bwMode="auto">
              <a:xfrm>
                <a:off x="2934" y="1762"/>
                <a:ext cx="159" cy="103"/>
              </a:xfrm>
              <a:custGeom>
                <a:avLst/>
                <a:gdLst>
                  <a:gd name="T0" fmla="*/ 137 w 633"/>
                  <a:gd name="T1" fmla="*/ 36 h 415"/>
                  <a:gd name="T2" fmla="*/ 85 w 633"/>
                  <a:gd name="T3" fmla="*/ 74 h 415"/>
                  <a:gd name="T4" fmla="*/ 228 w 633"/>
                  <a:gd name="T5" fmla="*/ 92 h 415"/>
                  <a:gd name="T6" fmla="*/ 192 w 633"/>
                  <a:gd name="T7" fmla="*/ 95 h 415"/>
                  <a:gd name="T8" fmla="*/ 75 w 633"/>
                  <a:gd name="T9" fmla="*/ 80 h 415"/>
                  <a:gd name="T10" fmla="*/ 68 w 633"/>
                  <a:gd name="T11" fmla="*/ 92 h 415"/>
                  <a:gd name="T12" fmla="*/ 64 w 633"/>
                  <a:gd name="T13" fmla="*/ 104 h 415"/>
                  <a:gd name="T14" fmla="*/ 46 w 633"/>
                  <a:gd name="T15" fmla="*/ 156 h 415"/>
                  <a:gd name="T16" fmla="*/ 30 w 633"/>
                  <a:gd name="T17" fmla="*/ 198 h 415"/>
                  <a:gd name="T18" fmla="*/ 14 w 633"/>
                  <a:gd name="T19" fmla="*/ 256 h 415"/>
                  <a:gd name="T20" fmla="*/ 0 w 633"/>
                  <a:gd name="T21" fmla="*/ 304 h 415"/>
                  <a:gd name="T22" fmla="*/ 0 w 633"/>
                  <a:gd name="T23" fmla="*/ 315 h 415"/>
                  <a:gd name="T24" fmla="*/ 0 w 633"/>
                  <a:gd name="T25" fmla="*/ 326 h 415"/>
                  <a:gd name="T26" fmla="*/ 2 w 633"/>
                  <a:gd name="T27" fmla="*/ 330 h 415"/>
                  <a:gd name="T28" fmla="*/ 4 w 633"/>
                  <a:gd name="T29" fmla="*/ 334 h 415"/>
                  <a:gd name="T30" fmla="*/ 6 w 633"/>
                  <a:gd name="T31" fmla="*/ 338 h 415"/>
                  <a:gd name="T32" fmla="*/ 8 w 633"/>
                  <a:gd name="T33" fmla="*/ 340 h 415"/>
                  <a:gd name="T34" fmla="*/ 14 w 633"/>
                  <a:gd name="T35" fmla="*/ 343 h 415"/>
                  <a:gd name="T36" fmla="*/ 18 w 633"/>
                  <a:gd name="T37" fmla="*/ 345 h 415"/>
                  <a:gd name="T38" fmla="*/ 172 w 633"/>
                  <a:gd name="T39" fmla="*/ 401 h 415"/>
                  <a:gd name="T40" fmla="*/ 226 w 633"/>
                  <a:gd name="T41" fmla="*/ 413 h 415"/>
                  <a:gd name="T42" fmla="*/ 247 w 633"/>
                  <a:gd name="T43" fmla="*/ 415 h 415"/>
                  <a:gd name="T44" fmla="*/ 256 w 633"/>
                  <a:gd name="T45" fmla="*/ 415 h 415"/>
                  <a:gd name="T46" fmla="*/ 276 w 633"/>
                  <a:gd name="T47" fmla="*/ 415 h 415"/>
                  <a:gd name="T48" fmla="*/ 295 w 633"/>
                  <a:gd name="T49" fmla="*/ 413 h 415"/>
                  <a:gd name="T50" fmla="*/ 309 w 633"/>
                  <a:gd name="T51" fmla="*/ 409 h 415"/>
                  <a:gd name="T52" fmla="*/ 323 w 633"/>
                  <a:gd name="T53" fmla="*/ 405 h 415"/>
                  <a:gd name="T54" fmla="*/ 334 w 633"/>
                  <a:gd name="T55" fmla="*/ 399 h 415"/>
                  <a:gd name="T56" fmla="*/ 342 w 633"/>
                  <a:gd name="T57" fmla="*/ 394 h 415"/>
                  <a:gd name="T58" fmla="*/ 386 w 633"/>
                  <a:gd name="T59" fmla="*/ 360 h 415"/>
                  <a:gd name="T60" fmla="*/ 424 w 633"/>
                  <a:gd name="T61" fmla="*/ 332 h 415"/>
                  <a:gd name="T62" fmla="*/ 481 w 633"/>
                  <a:gd name="T63" fmla="*/ 293 h 415"/>
                  <a:gd name="T64" fmla="*/ 512 w 633"/>
                  <a:gd name="T65" fmla="*/ 274 h 415"/>
                  <a:gd name="T66" fmla="*/ 534 w 633"/>
                  <a:gd name="T67" fmla="*/ 263 h 415"/>
                  <a:gd name="T68" fmla="*/ 549 w 633"/>
                  <a:gd name="T69" fmla="*/ 256 h 415"/>
                  <a:gd name="T70" fmla="*/ 567 w 633"/>
                  <a:gd name="T71" fmla="*/ 247 h 415"/>
                  <a:gd name="T72" fmla="*/ 585 w 633"/>
                  <a:gd name="T73" fmla="*/ 238 h 415"/>
                  <a:gd name="T74" fmla="*/ 605 w 633"/>
                  <a:gd name="T75" fmla="*/ 230 h 415"/>
                  <a:gd name="T76" fmla="*/ 623 w 633"/>
                  <a:gd name="T77" fmla="*/ 221 h 415"/>
                  <a:gd name="T78" fmla="*/ 625 w 633"/>
                  <a:gd name="T79" fmla="*/ 200 h 415"/>
                  <a:gd name="T80" fmla="*/ 613 w 633"/>
                  <a:gd name="T81" fmla="*/ 173 h 415"/>
                  <a:gd name="T82" fmla="*/ 587 w 633"/>
                  <a:gd name="T83" fmla="*/ 115 h 415"/>
                  <a:gd name="T84" fmla="*/ 571 w 633"/>
                  <a:gd name="T85" fmla="*/ 80 h 415"/>
                  <a:gd name="T86" fmla="*/ 563 w 633"/>
                  <a:gd name="T87" fmla="*/ 64 h 415"/>
                  <a:gd name="T88" fmla="*/ 555 w 633"/>
                  <a:gd name="T89" fmla="*/ 46 h 415"/>
                  <a:gd name="T90" fmla="*/ 539 w 633"/>
                  <a:gd name="T91" fmla="*/ 39 h 415"/>
                  <a:gd name="T92" fmla="*/ 365 w 633"/>
                  <a:gd name="T93" fmla="*/ 86 h 415"/>
                  <a:gd name="T94" fmla="*/ 485 w 633"/>
                  <a:gd name="T95" fmla="*/ 52 h 415"/>
                  <a:gd name="T96" fmla="*/ 542 w 633"/>
                  <a:gd name="T97" fmla="*/ 17 h 415"/>
                  <a:gd name="T98" fmla="*/ 347 w 633"/>
                  <a:gd name="T99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33" h="415">
                    <a:moveTo>
                      <a:pt x="347" y="0"/>
                    </a:moveTo>
                    <a:lnTo>
                      <a:pt x="286" y="2"/>
                    </a:lnTo>
                    <a:lnTo>
                      <a:pt x="196" y="17"/>
                    </a:lnTo>
                    <a:lnTo>
                      <a:pt x="137" y="36"/>
                    </a:lnTo>
                    <a:lnTo>
                      <a:pt x="109" y="48"/>
                    </a:lnTo>
                    <a:lnTo>
                      <a:pt x="86" y="60"/>
                    </a:lnTo>
                    <a:lnTo>
                      <a:pt x="79" y="70"/>
                    </a:lnTo>
                    <a:lnTo>
                      <a:pt x="85" y="74"/>
                    </a:lnTo>
                    <a:lnTo>
                      <a:pt x="88" y="75"/>
                    </a:lnTo>
                    <a:lnTo>
                      <a:pt x="117" y="82"/>
                    </a:lnTo>
                    <a:lnTo>
                      <a:pt x="195" y="90"/>
                    </a:lnTo>
                    <a:lnTo>
                      <a:pt x="228" y="92"/>
                    </a:lnTo>
                    <a:lnTo>
                      <a:pt x="230" y="92"/>
                    </a:lnTo>
                    <a:lnTo>
                      <a:pt x="229" y="95"/>
                    </a:lnTo>
                    <a:lnTo>
                      <a:pt x="226" y="96"/>
                    </a:lnTo>
                    <a:lnTo>
                      <a:pt x="192" y="95"/>
                    </a:lnTo>
                    <a:lnTo>
                      <a:pt x="111" y="87"/>
                    </a:lnTo>
                    <a:lnTo>
                      <a:pt x="81" y="83"/>
                    </a:lnTo>
                    <a:lnTo>
                      <a:pt x="78" y="82"/>
                    </a:lnTo>
                    <a:lnTo>
                      <a:pt x="75" y="80"/>
                    </a:lnTo>
                    <a:lnTo>
                      <a:pt x="75" y="80"/>
                    </a:lnTo>
                    <a:lnTo>
                      <a:pt x="74" y="82"/>
                    </a:lnTo>
                    <a:lnTo>
                      <a:pt x="72" y="87"/>
                    </a:lnTo>
                    <a:lnTo>
                      <a:pt x="68" y="92"/>
                    </a:lnTo>
                    <a:lnTo>
                      <a:pt x="68" y="95"/>
                    </a:lnTo>
                    <a:lnTo>
                      <a:pt x="67" y="97"/>
                    </a:lnTo>
                    <a:lnTo>
                      <a:pt x="66" y="100"/>
                    </a:lnTo>
                    <a:lnTo>
                      <a:pt x="64" y="104"/>
                    </a:lnTo>
                    <a:lnTo>
                      <a:pt x="61" y="113"/>
                    </a:lnTo>
                    <a:lnTo>
                      <a:pt x="58" y="122"/>
                    </a:lnTo>
                    <a:lnTo>
                      <a:pt x="51" y="138"/>
                    </a:lnTo>
                    <a:lnTo>
                      <a:pt x="46" y="156"/>
                    </a:lnTo>
                    <a:lnTo>
                      <a:pt x="39" y="173"/>
                    </a:lnTo>
                    <a:lnTo>
                      <a:pt x="34" y="191"/>
                    </a:lnTo>
                    <a:lnTo>
                      <a:pt x="32" y="195"/>
                    </a:lnTo>
                    <a:lnTo>
                      <a:pt x="30" y="198"/>
                    </a:lnTo>
                    <a:lnTo>
                      <a:pt x="27" y="212"/>
                    </a:lnTo>
                    <a:lnTo>
                      <a:pt x="24" y="225"/>
                    </a:lnTo>
                    <a:lnTo>
                      <a:pt x="18" y="242"/>
                    </a:lnTo>
                    <a:lnTo>
                      <a:pt x="14" y="256"/>
                    </a:lnTo>
                    <a:lnTo>
                      <a:pt x="6" y="282"/>
                    </a:lnTo>
                    <a:lnTo>
                      <a:pt x="2" y="297"/>
                    </a:lnTo>
                    <a:lnTo>
                      <a:pt x="1" y="301"/>
                    </a:lnTo>
                    <a:lnTo>
                      <a:pt x="0" y="304"/>
                    </a:lnTo>
                    <a:lnTo>
                      <a:pt x="0" y="307"/>
                    </a:lnTo>
                    <a:lnTo>
                      <a:pt x="0" y="309"/>
                    </a:lnTo>
                    <a:lnTo>
                      <a:pt x="0" y="311"/>
                    </a:lnTo>
                    <a:lnTo>
                      <a:pt x="0" y="315"/>
                    </a:lnTo>
                    <a:lnTo>
                      <a:pt x="0" y="316"/>
                    </a:lnTo>
                    <a:lnTo>
                      <a:pt x="0" y="320"/>
                    </a:lnTo>
                    <a:lnTo>
                      <a:pt x="0" y="322"/>
                    </a:lnTo>
                    <a:lnTo>
                      <a:pt x="0" y="326"/>
                    </a:lnTo>
                    <a:lnTo>
                      <a:pt x="0" y="326"/>
                    </a:lnTo>
                    <a:lnTo>
                      <a:pt x="1" y="327"/>
                    </a:lnTo>
                    <a:lnTo>
                      <a:pt x="1" y="329"/>
                    </a:lnTo>
                    <a:lnTo>
                      <a:pt x="2" y="330"/>
                    </a:lnTo>
                    <a:lnTo>
                      <a:pt x="2" y="332"/>
                    </a:lnTo>
                    <a:lnTo>
                      <a:pt x="2" y="332"/>
                    </a:lnTo>
                    <a:lnTo>
                      <a:pt x="3" y="333"/>
                    </a:lnTo>
                    <a:lnTo>
                      <a:pt x="4" y="334"/>
                    </a:lnTo>
                    <a:lnTo>
                      <a:pt x="4" y="334"/>
                    </a:lnTo>
                    <a:lnTo>
                      <a:pt x="5" y="336"/>
                    </a:lnTo>
                    <a:lnTo>
                      <a:pt x="6" y="338"/>
                    </a:lnTo>
                    <a:lnTo>
                      <a:pt x="6" y="338"/>
                    </a:lnTo>
                    <a:lnTo>
                      <a:pt x="7" y="338"/>
                    </a:lnTo>
                    <a:lnTo>
                      <a:pt x="7" y="339"/>
                    </a:lnTo>
                    <a:lnTo>
                      <a:pt x="8" y="340"/>
                    </a:lnTo>
                    <a:lnTo>
                      <a:pt x="8" y="340"/>
                    </a:lnTo>
                    <a:lnTo>
                      <a:pt x="9" y="341"/>
                    </a:lnTo>
                    <a:lnTo>
                      <a:pt x="11" y="341"/>
                    </a:lnTo>
                    <a:lnTo>
                      <a:pt x="12" y="342"/>
                    </a:lnTo>
                    <a:lnTo>
                      <a:pt x="14" y="343"/>
                    </a:lnTo>
                    <a:lnTo>
                      <a:pt x="16" y="344"/>
                    </a:lnTo>
                    <a:lnTo>
                      <a:pt x="17" y="345"/>
                    </a:lnTo>
                    <a:lnTo>
                      <a:pt x="18" y="345"/>
                    </a:lnTo>
                    <a:lnTo>
                      <a:pt x="18" y="345"/>
                    </a:lnTo>
                    <a:lnTo>
                      <a:pt x="20" y="346"/>
                    </a:lnTo>
                    <a:lnTo>
                      <a:pt x="24" y="346"/>
                    </a:lnTo>
                    <a:lnTo>
                      <a:pt x="58" y="358"/>
                    </a:lnTo>
                    <a:lnTo>
                      <a:pt x="172" y="401"/>
                    </a:lnTo>
                    <a:lnTo>
                      <a:pt x="212" y="411"/>
                    </a:lnTo>
                    <a:lnTo>
                      <a:pt x="217" y="412"/>
                    </a:lnTo>
                    <a:lnTo>
                      <a:pt x="224" y="413"/>
                    </a:lnTo>
                    <a:lnTo>
                      <a:pt x="226" y="413"/>
                    </a:lnTo>
                    <a:lnTo>
                      <a:pt x="232" y="413"/>
                    </a:lnTo>
                    <a:lnTo>
                      <a:pt x="239" y="414"/>
                    </a:lnTo>
                    <a:lnTo>
                      <a:pt x="242" y="414"/>
                    </a:lnTo>
                    <a:lnTo>
                      <a:pt x="247" y="415"/>
                    </a:lnTo>
                    <a:lnTo>
                      <a:pt x="251" y="415"/>
                    </a:lnTo>
                    <a:lnTo>
                      <a:pt x="253" y="415"/>
                    </a:lnTo>
                    <a:lnTo>
                      <a:pt x="255" y="415"/>
                    </a:lnTo>
                    <a:lnTo>
                      <a:pt x="256" y="415"/>
                    </a:lnTo>
                    <a:lnTo>
                      <a:pt x="259" y="415"/>
                    </a:lnTo>
                    <a:lnTo>
                      <a:pt x="265" y="415"/>
                    </a:lnTo>
                    <a:lnTo>
                      <a:pt x="271" y="415"/>
                    </a:lnTo>
                    <a:lnTo>
                      <a:pt x="276" y="415"/>
                    </a:lnTo>
                    <a:lnTo>
                      <a:pt x="280" y="414"/>
                    </a:lnTo>
                    <a:lnTo>
                      <a:pt x="288" y="414"/>
                    </a:lnTo>
                    <a:lnTo>
                      <a:pt x="294" y="413"/>
                    </a:lnTo>
                    <a:lnTo>
                      <a:pt x="295" y="413"/>
                    </a:lnTo>
                    <a:lnTo>
                      <a:pt x="295" y="413"/>
                    </a:lnTo>
                    <a:lnTo>
                      <a:pt x="299" y="412"/>
                    </a:lnTo>
                    <a:lnTo>
                      <a:pt x="302" y="412"/>
                    </a:lnTo>
                    <a:lnTo>
                      <a:pt x="309" y="409"/>
                    </a:lnTo>
                    <a:lnTo>
                      <a:pt x="316" y="407"/>
                    </a:lnTo>
                    <a:lnTo>
                      <a:pt x="320" y="406"/>
                    </a:lnTo>
                    <a:lnTo>
                      <a:pt x="323" y="405"/>
                    </a:lnTo>
                    <a:lnTo>
                      <a:pt x="323" y="405"/>
                    </a:lnTo>
                    <a:lnTo>
                      <a:pt x="329" y="403"/>
                    </a:lnTo>
                    <a:lnTo>
                      <a:pt x="333" y="400"/>
                    </a:lnTo>
                    <a:lnTo>
                      <a:pt x="333" y="400"/>
                    </a:lnTo>
                    <a:lnTo>
                      <a:pt x="334" y="399"/>
                    </a:lnTo>
                    <a:lnTo>
                      <a:pt x="336" y="399"/>
                    </a:lnTo>
                    <a:lnTo>
                      <a:pt x="337" y="397"/>
                    </a:lnTo>
                    <a:lnTo>
                      <a:pt x="339" y="395"/>
                    </a:lnTo>
                    <a:lnTo>
                      <a:pt x="342" y="394"/>
                    </a:lnTo>
                    <a:lnTo>
                      <a:pt x="365" y="377"/>
                    </a:lnTo>
                    <a:lnTo>
                      <a:pt x="385" y="360"/>
                    </a:lnTo>
                    <a:lnTo>
                      <a:pt x="385" y="360"/>
                    </a:lnTo>
                    <a:lnTo>
                      <a:pt x="386" y="360"/>
                    </a:lnTo>
                    <a:lnTo>
                      <a:pt x="405" y="346"/>
                    </a:lnTo>
                    <a:lnTo>
                      <a:pt x="422" y="333"/>
                    </a:lnTo>
                    <a:lnTo>
                      <a:pt x="424" y="333"/>
                    </a:lnTo>
                    <a:lnTo>
                      <a:pt x="424" y="332"/>
                    </a:lnTo>
                    <a:lnTo>
                      <a:pt x="440" y="321"/>
                    </a:lnTo>
                    <a:lnTo>
                      <a:pt x="454" y="311"/>
                    </a:lnTo>
                    <a:lnTo>
                      <a:pt x="468" y="302"/>
                    </a:lnTo>
                    <a:lnTo>
                      <a:pt x="481" y="293"/>
                    </a:lnTo>
                    <a:lnTo>
                      <a:pt x="484" y="292"/>
                    </a:lnTo>
                    <a:lnTo>
                      <a:pt x="495" y="285"/>
                    </a:lnTo>
                    <a:lnTo>
                      <a:pt x="504" y="279"/>
                    </a:lnTo>
                    <a:lnTo>
                      <a:pt x="512" y="274"/>
                    </a:lnTo>
                    <a:lnTo>
                      <a:pt x="520" y="271"/>
                    </a:lnTo>
                    <a:lnTo>
                      <a:pt x="523" y="269"/>
                    </a:lnTo>
                    <a:lnTo>
                      <a:pt x="526" y="267"/>
                    </a:lnTo>
                    <a:lnTo>
                      <a:pt x="534" y="263"/>
                    </a:lnTo>
                    <a:lnTo>
                      <a:pt x="542" y="259"/>
                    </a:lnTo>
                    <a:lnTo>
                      <a:pt x="542" y="259"/>
                    </a:lnTo>
                    <a:lnTo>
                      <a:pt x="543" y="258"/>
                    </a:lnTo>
                    <a:lnTo>
                      <a:pt x="549" y="256"/>
                    </a:lnTo>
                    <a:lnTo>
                      <a:pt x="557" y="253"/>
                    </a:lnTo>
                    <a:lnTo>
                      <a:pt x="557" y="253"/>
                    </a:lnTo>
                    <a:lnTo>
                      <a:pt x="558" y="252"/>
                    </a:lnTo>
                    <a:lnTo>
                      <a:pt x="567" y="247"/>
                    </a:lnTo>
                    <a:lnTo>
                      <a:pt x="575" y="244"/>
                    </a:lnTo>
                    <a:lnTo>
                      <a:pt x="575" y="243"/>
                    </a:lnTo>
                    <a:lnTo>
                      <a:pt x="575" y="243"/>
                    </a:lnTo>
                    <a:lnTo>
                      <a:pt x="585" y="238"/>
                    </a:lnTo>
                    <a:lnTo>
                      <a:pt x="594" y="234"/>
                    </a:lnTo>
                    <a:lnTo>
                      <a:pt x="595" y="234"/>
                    </a:lnTo>
                    <a:lnTo>
                      <a:pt x="595" y="233"/>
                    </a:lnTo>
                    <a:lnTo>
                      <a:pt x="605" y="230"/>
                    </a:lnTo>
                    <a:lnTo>
                      <a:pt x="614" y="225"/>
                    </a:lnTo>
                    <a:lnTo>
                      <a:pt x="615" y="225"/>
                    </a:lnTo>
                    <a:lnTo>
                      <a:pt x="615" y="225"/>
                    </a:lnTo>
                    <a:lnTo>
                      <a:pt x="623" y="221"/>
                    </a:lnTo>
                    <a:lnTo>
                      <a:pt x="633" y="217"/>
                    </a:lnTo>
                    <a:lnTo>
                      <a:pt x="631" y="212"/>
                    </a:lnTo>
                    <a:lnTo>
                      <a:pt x="627" y="205"/>
                    </a:lnTo>
                    <a:lnTo>
                      <a:pt x="625" y="200"/>
                    </a:lnTo>
                    <a:lnTo>
                      <a:pt x="621" y="192"/>
                    </a:lnTo>
                    <a:lnTo>
                      <a:pt x="617" y="184"/>
                    </a:lnTo>
                    <a:lnTo>
                      <a:pt x="614" y="175"/>
                    </a:lnTo>
                    <a:lnTo>
                      <a:pt x="613" y="173"/>
                    </a:lnTo>
                    <a:lnTo>
                      <a:pt x="611" y="171"/>
                    </a:lnTo>
                    <a:lnTo>
                      <a:pt x="601" y="146"/>
                    </a:lnTo>
                    <a:lnTo>
                      <a:pt x="587" y="116"/>
                    </a:lnTo>
                    <a:lnTo>
                      <a:pt x="587" y="115"/>
                    </a:lnTo>
                    <a:lnTo>
                      <a:pt x="586" y="114"/>
                    </a:lnTo>
                    <a:lnTo>
                      <a:pt x="580" y="99"/>
                    </a:lnTo>
                    <a:lnTo>
                      <a:pt x="572" y="83"/>
                    </a:lnTo>
                    <a:lnTo>
                      <a:pt x="571" y="80"/>
                    </a:lnTo>
                    <a:lnTo>
                      <a:pt x="570" y="77"/>
                    </a:lnTo>
                    <a:lnTo>
                      <a:pt x="569" y="75"/>
                    </a:lnTo>
                    <a:lnTo>
                      <a:pt x="568" y="72"/>
                    </a:lnTo>
                    <a:lnTo>
                      <a:pt x="563" y="64"/>
                    </a:lnTo>
                    <a:lnTo>
                      <a:pt x="559" y="55"/>
                    </a:lnTo>
                    <a:lnTo>
                      <a:pt x="559" y="54"/>
                    </a:lnTo>
                    <a:lnTo>
                      <a:pt x="559" y="53"/>
                    </a:lnTo>
                    <a:lnTo>
                      <a:pt x="555" y="46"/>
                    </a:lnTo>
                    <a:lnTo>
                      <a:pt x="549" y="38"/>
                    </a:lnTo>
                    <a:lnTo>
                      <a:pt x="549" y="37"/>
                    </a:lnTo>
                    <a:lnTo>
                      <a:pt x="548" y="35"/>
                    </a:lnTo>
                    <a:lnTo>
                      <a:pt x="539" y="39"/>
                    </a:lnTo>
                    <a:lnTo>
                      <a:pt x="528" y="43"/>
                    </a:lnTo>
                    <a:lnTo>
                      <a:pt x="491" y="57"/>
                    </a:lnTo>
                    <a:lnTo>
                      <a:pt x="408" y="77"/>
                    </a:lnTo>
                    <a:lnTo>
                      <a:pt x="365" y="86"/>
                    </a:lnTo>
                    <a:lnTo>
                      <a:pt x="362" y="85"/>
                    </a:lnTo>
                    <a:lnTo>
                      <a:pt x="361" y="83"/>
                    </a:lnTo>
                    <a:lnTo>
                      <a:pt x="404" y="74"/>
                    </a:lnTo>
                    <a:lnTo>
                      <a:pt x="485" y="52"/>
                    </a:lnTo>
                    <a:lnTo>
                      <a:pt x="521" y="38"/>
                    </a:lnTo>
                    <a:lnTo>
                      <a:pt x="535" y="31"/>
                    </a:lnTo>
                    <a:lnTo>
                      <a:pt x="545" y="22"/>
                    </a:lnTo>
                    <a:lnTo>
                      <a:pt x="542" y="17"/>
                    </a:lnTo>
                    <a:lnTo>
                      <a:pt x="535" y="16"/>
                    </a:lnTo>
                    <a:lnTo>
                      <a:pt x="489" y="9"/>
                    </a:lnTo>
                    <a:lnTo>
                      <a:pt x="395" y="1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46"/>
              <p:cNvSpPr>
                <a:spLocks/>
              </p:cNvSpPr>
              <p:nvPr/>
            </p:nvSpPr>
            <p:spPr bwMode="auto">
              <a:xfrm>
                <a:off x="3000" y="1811"/>
                <a:ext cx="162" cy="77"/>
              </a:xfrm>
              <a:custGeom>
                <a:avLst/>
                <a:gdLst>
                  <a:gd name="T0" fmla="*/ 651 w 651"/>
                  <a:gd name="T1" fmla="*/ 99 h 308"/>
                  <a:gd name="T2" fmla="*/ 650 w 651"/>
                  <a:gd name="T3" fmla="*/ 82 h 308"/>
                  <a:gd name="T4" fmla="*/ 640 w 651"/>
                  <a:gd name="T5" fmla="*/ 53 h 308"/>
                  <a:gd name="T6" fmla="*/ 624 w 651"/>
                  <a:gd name="T7" fmla="*/ 32 h 308"/>
                  <a:gd name="T8" fmla="*/ 603 w 651"/>
                  <a:gd name="T9" fmla="*/ 16 h 308"/>
                  <a:gd name="T10" fmla="*/ 566 w 651"/>
                  <a:gd name="T11" fmla="*/ 3 h 308"/>
                  <a:gd name="T12" fmla="*/ 513 w 651"/>
                  <a:gd name="T13" fmla="*/ 0 h 308"/>
                  <a:gd name="T14" fmla="*/ 491 w 651"/>
                  <a:gd name="T15" fmla="*/ 3 h 308"/>
                  <a:gd name="T16" fmla="*/ 454 w 651"/>
                  <a:gd name="T17" fmla="*/ 11 h 308"/>
                  <a:gd name="T18" fmla="*/ 380 w 651"/>
                  <a:gd name="T19" fmla="*/ 34 h 308"/>
                  <a:gd name="T20" fmla="*/ 309 w 651"/>
                  <a:gd name="T21" fmla="*/ 66 h 308"/>
                  <a:gd name="T22" fmla="*/ 240 w 651"/>
                  <a:gd name="T23" fmla="*/ 105 h 308"/>
                  <a:gd name="T24" fmla="*/ 145 w 651"/>
                  <a:gd name="T25" fmla="*/ 168 h 308"/>
                  <a:gd name="T26" fmla="*/ 45 w 651"/>
                  <a:gd name="T27" fmla="*/ 250 h 308"/>
                  <a:gd name="T28" fmla="*/ 10 w 651"/>
                  <a:gd name="T29" fmla="*/ 283 h 308"/>
                  <a:gd name="T30" fmla="*/ 2 w 651"/>
                  <a:gd name="T31" fmla="*/ 291 h 308"/>
                  <a:gd name="T32" fmla="*/ 0 w 651"/>
                  <a:gd name="T33" fmla="*/ 302 h 308"/>
                  <a:gd name="T34" fmla="*/ 12 w 651"/>
                  <a:gd name="T35" fmla="*/ 307 h 308"/>
                  <a:gd name="T36" fmla="*/ 25 w 651"/>
                  <a:gd name="T37" fmla="*/ 307 h 308"/>
                  <a:gd name="T38" fmla="*/ 52 w 651"/>
                  <a:gd name="T39" fmla="*/ 308 h 308"/>
                  <a:gd name="T40" fmla="*/ 119 w 651"/>
                  <a:gd name="T41" fmla="*/ 306 h 308"/>
                  <a:gd name="T42" fmla="*/ 189 w 651"/>
                  <a:gd name="T43" fmla="*/ 294 h 308"/>
                  <a:gd name="T44" fmla="*/ 237 w 651"/>
                  <a:gd name="T45" fmla="*/ 272 h 308"/>
                  <a:gd name="T46" fmla="*/ 264 w 651"/>
                  <a:gd name="T47" fmla="*/ 252 h 308"/>
                  <a:gd name="T48" fmla="*/ 275 w 651"/>
                  <a:gd name="T49" fmla="*/ 238 h 308"/>
                  <a:gd name="T50" fmla="*/ 303 w 651"/>
                  <a:gd name="T51" fmla="*/ 204 h 308"/>
                  <a:gd name="T52" fmla="*/ 360 w 651"/>
                  <a:gd name="T53" fmla="*/ 143 h 308"/>
                  <a:gd name="T54" fmla="*/ 414 w 651"/>
                  <a:gd name="T55" fmla="*/ 93 h 308"/>
                  <a:gd name="T56" fmla="*/ 465 w 651"/>
                  <a:gd name="T57" fmla="*/ 56 h 308"/>
                  <a:gd name="T58" fmla="*/ 512 w 651"/>
                  <a:gd name="T59" fmla="*/ 34 h 308"/>
                  <a:gd name="T60" fmla="*/ 557 w 651"/>
                  <a:gd name="T61" fmla="*/ 29 h 308"/>
                  <a:gd name="T62" fmla="*/ 598 w 651"/>
                  <a:gd name="T63" fmla="*/ 41 h 308"/>
                  <a:gd name="T64" fmla="*/ 635 w 651"/>
                  <a:gd name="T65" fmla="*/ 74 h 308"/>
                  <a:gd name="T66" fmla="*/ 651 w 651"/>
                  <a:gd name="T67" fmla="*/ 99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51" h="308">
                    <a:moveTo>
                      <a:pt x="651" y="99"/>
                    </a:moveTo>
                    <a:lnTo>
                      <a:pt x="650" y="82"/>
                    </a:lnTo>
                    <a:lnTo>
                      <a:pt x="640" y="53"/>
                    </a:lnTo>
                    <a:lnTo>
                      <a:pt x="624" y="32"/>
                    </a:lnTo>
                    <a:lnTo>
                      <a:pt x="603" y="16"/>
                    </a:lnTo>
                    <a:lnTo>
                      <a:pt x="566" y="3"/>
                    </a:lnTo>
                    <a:lnTo>
                      <a:pt x="513" y="0"/>
                    </a:lnTo>
                    <a:lnTo>
                      <a:pt x="491" y="3"/>
                    </a:lnTo>
                    <a:lnTo>
                      <a:pt x="454" y="11"/>
                    </a:lnTo>
                    <a:lnTo>
                      <a:pt x="380" y="34"/>
                    </a:lnTo>
                    <a:lnTo>
                      <a:pt x="309" y="66"/>
                    </a:lnTo>
                    <a:lnTo>
                      <a:pt x="240" y="105"/>
                    </a:lnTo>
                    <a:lnTo>
                      <a:pt x="145" y="168"/>
                    </a:lnTo>
                    <a:lnTo>
                      <a:pt x="45" y="250"/>
                    </a:lnTo>
                    <a:lnTo>
                      <a:pt x="10" y="283"/>
                    </a:lnTo>
                    <a:lnTo>
                      <a:pt x="2" y="291"/>
                    </a:lnTo>
                    <a:lnTo>
                      <a:pt x="0" y="302"/>
                    </a:lnTo>
                    <a:lnTo>
                      <a:pt x="12" y="307"/>
                    </a:lnTo>
                    <a:lnTo>
                      <a:pt x="25" y="307"/>
                    </a:lnTo>
                    <a:lnTo>
                      <a:pt x="52" y="308"/>
                    </a:lnTo>
                    <a:lnTo>
                      <a:pt x="119" y="306"/>
                    </a:lnTo>
                    <a:lnTo>
                      <a:pt x="189" y="294"/>
                    </a:lnTo>
                    <a:lnTo>
                      <a:pt x="237" y="272"/>
                    </a:lnTo>
                    <a:lnTo>
                      <a:pt x="264" y="252"/>
                    </a:lnTo>
                    <a:lnTo>
                      <a:pt x="275" y="238"/>
                    </a:lnTo>
                    <a:lnTo>
                      <a:pt x="303" y="204"/>
                    </a:lnTo>
                    <a:lnTo>
                      <a:pt x="360" y="143"/>
                    </a:lnTo>
                    <a:lnTo>
                      <a:pt x="414" y="93"/>
                    </a:lnTo>
                    <a:lnTo>
                      <a:pt x="465" y="56"/>
                    </a:lnTo>
                    <a:lnTo>
                      <a:pt x="512" y="34"/>
                    </a:lnTo>
                    <a:lnTo>
                      <a:pt x="557" y="29"/>
                    </a:lnTo>
                    <a:lnTo>
                      <a:pt x="598" y="41"/>
                    </a:lnTo>
                    <a:lnTo>
                      <a:pt x="635" y="74"/>
                    </a:lnTo>
                    <a:lnTo>
                      <a:pt x="651" y="99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47"/>
              <p:cNvSpPr>
                <a:spLocks noEditPoints="1"/>
              </p:cNvSpPr>
              <p:nvPr/>
            </p:nvSpPr>
            <p:spPr bwMode="auto">
              <a:xfrm>
                <a:off x="2936" y="1851"/>
                <a:ext cx="80" cy="36"/>
              </a:xfrm>
              <a:custGeom>
                <a:avLst/>
                <a:gdLst>
                  <a:gd name="T0" fmla="*/ 6 w 319"/>
                  <a:gd name="T1" fmla="*/ 0 h 144"/>
                  <a:gd name="T2" fmla="*/ 4 w 319"/>
                  <a:gd name="T3" fmla="*/ 31 h 144"/>
                  <a:gd name="T4" fmla="*/ 1 w 319"/>
                  <a:gd name="T5" fmla="*/ 56 h 144"/>
                  <a:gd name="T6" fmla="*/ 0 w 319"/>
                  <a:gd name="T7" fmla="*/ 63 h 144"/>
                  <a:gd name="T8" fmla="*/ 6 w 319"/>
                  <a:gd name="T9" fmla="*/ 68 h 144"/>
                  <a:gd name="T10" fmla="*/ 9 w 319"/>
                  <a:gd name="T11" fmla="*/ 69 h 144"/>
                  <a:gd name="T12" fmla="*/ 33 w 319"/>
                  <a:gd name="T13" fmla="*/ 82 h 144"/>
                  <a:gd name="T14" fmla="*/ 89 w 319"/>
                  <a:gd name="T15" fmla="*/ 106 h 144"/>
                  <a:gd name="T16" fmla="*/ 150 w 319"/>
                  <a:gd name="T17" fmla="*/ 125 h 144"/>
                  <a:gd name="T18" fmla="*/ 211 w 319"/>
                  <a:gd name="T19" fmla="*/ 140 h 144"/>
                  <a:gd name="T20" fmla="*/ 238 w 319"/>
                  <a:gd name="T21" fmla="*/ 144 h 144"/>
                  <a:gd name="T22" fmla="*/ 240 w 319"/>
                  <a:gd name="T23" fmla="*/ 134 h 144"/>
                  <a:gd name="T24" fmla="*/ 246 w 319"/>
                  <a:gd name="T25" fmla="*/ 129 h 144"/>
                  <a:gd name="T26" fmla="*/ 250 w 319"/>
                  <a:gd name="T27" fmla="*/ 124 h 144"/>
                  <a:gd name="T28" fmla="*/ 254 w 319"/>
                  <a:gd name="T29" fmla="*/ 121 h 144"/>
                  <a:gd name="T30" fmla="*/ 281 w 319"/>
                  <a:gd name="T31" fmla="*/ 93 h 144"/>
                  <a:gd name="T32" fmla="*/ 319 w 319"/>
                  <a:gd name="T33" fmla="*/ 59 h 144"/>
                  <a:gd name="T34" fmla="*/ 311 w 319"/>
                  <a:gd name="T35" fmla="*/ 62 h 144"/>
                  <a:gd name="T36" fmla="*/ 304 w 319"/>
                  <a:gd name="T37" fmla="*/ 64 h 144"/>
                  <a:gd name="T38" fmla="*/ 297 w 319"/>
                  <a:gd name="T39" fmla="*/ 66 h 144"/>
                  <a:gd name="T40" fmla="*/ 292 w 319"/>
                  <a:gd name="T41" fmla="*/ 68 h 144"/>
                  <a:gd name="T42" fmla="*/ 290 w 319"/>
                  <a:gd name="T43" fmla="*/ 68 h 144"/>
                  <a:gd name="T44" fmla="*/ 289 w 319"/>
                  <a:gd name="T45" fmla="*/ 68 h 144"/>
                  <a:gd name="T46" fmla="*/ 289 w 319"/>
                  <a:gd name="T47" fmla="*/ 68 h 144"/>
                  <a:gd name="T48" fmla="*/ 287 w 319"/>
                  <a:gd name="T49" fmla="*/ 68 h 144"/>
                  <a:gd name="T50" fmla="*/ 280 w 319"/>
                  <a:gd name="T51" fmla="*/ 69 h 144"/>
                  <a:gd name="T52" fmla="*/ 273 w 319"/>
                  <a:gd name="T53" fmla="*/ 70 h 144"/>
                  <a:gd name="T54" fmla="*/ 265 w 319"/>
                  <a:gd name="T55" fmla="*/ 70 h 144"/>
                  <a:gd name="T56" fmla="*/ 256 w 319"/>
                  <a:gd name="T57" fmla="*/ 70 h 144"/>
                  <a:gd name="T58" fmla="*/ 248 w 319"/>
                  <a:gd name="T59" fmla="*/ 70 h 144"/>
                  <a:gd name="T60" fmla="*/ 240 w 319"/>
                  <a:gd name="T61" fmla="*/ 70 h 144"/>
                  <a:gd name="T62" fmla="*/ 233 w 319"/>
                  <a:gd name="T63" fmla="*/ 70 h 144"/>
                  <a:gd name="T64" fmla="*/ 225 w 319"/>
                  <a:gd name="T65" fmla="*/ 69 h 144"/>
                  <a:gd name="T66" fmla="*/ 224 w 319"/>
                  <a:gd name="T67" fmla="*/ 69 h 144"/>
                  <a:gd name="T68" fmla="*/ 223 w 319"/>
                  <a:gd name="T69" fmla="*/ 69 h 144"/>
                  <a:gd name="T70" fmla="*/ 210 w 319"/>
                  <a:gd name="T71" fmla="*/ 68 h 144"/>
                  <a:gd name="T72" fmla="*/ 199 w 319"/>
                  <a:gd name="T73" fmla="*/ 66 h 144"/>
                  <a:gd name="T74" fmla="*/ 195 w 319"/>
                  <a:gd name="T75" fmla="*/ 66 h 144"/>
                  <a:gd name="T76" fmla="*/ 190 w 319"/>
                  <a:gd name="T77" fmla="*/ 64 h 144"/>
                  <a:gd name="T78" fmla="*/ 186 w 319"/>
                  <a:gd name="T79" fmla="*/ 63 h 144"/>
                  <a:gd name="T80" fmla="*/ 180 w 319"/>
                  <a:gd name="T81" fmla="*/ 62 h 144"/>
                  <a:gd name="T82" fmla="*/ 173 w 319"/>
                  <a:gd name="T83" fmla="*/ 60 h 144"/>
                  <a:gd name="T84" fmla="*/ 165 w 319"/>
                  <a:gd name="T85" fmla="*/ 57 h 144"/>
                  <a:gd name="T86" fmla="*/ 160 w 319"/>
                  <a:gd name="T87" fmla="*/ 56 h 144"/>
                  <a:gd name="T88" fmla="*/ 154 w 319"/>
                  <a:gd name="T89" fmla="*/ 54 h 144"/>
                  <a:gd name="T90" fmla="*/ 140 w 319"/>
                  <a:gd name="T91" fmla="*/ 49 h 144"/>
                  <a:gd name="T92" fmla="*/ 126 w 319"/>
                  <a:gd name="T93" fmla="*/ 44 h 144"/>
                  <a:gd name="T94" fmla="*/ 85 w 319"/>
                  <a:gd name="T95" fmla="*/ 30 h 144"/>
                  <a:gd name="T96" fmla="*/ 47 w 319"/>
                  <a:gd name="T97" fmla="*/ 15 h 144"/>
                  <a:gd name="T98" fmla="*/ 35 w 319"/>
                  <a:gd name="T99" fmla="*/ 11 h 144"/>
                  <a:gd name="T100" fmla="*/ 23 w 319"/>
                  <a:gd name="T101" fmla="*/ 7 h 144"/>
                  <a:gd name="T102" fmla="*/ 13 w 319"/>
                  <a:gd name="T103" fmla="*/ 3 h 144"/>
                  <a:gd name="T104" fmla="*/ 6 w 319"/>
                  <a:gd name="T105" fmla="*/ 0 h 144"/>
                  <a:gd name="T106" fmla="*/ 309 w 319"/>
                  <a:gd name="T107" fmla="*/ 82 h 144"/>
                  <a:gd name="T108" fmla="*/ 285 w 319"/>
                  <a:gd name="T109" fmla="*/ 104 h 144"/>
                  <a:gd name="T110" fmla="*/ 266 w 319"/>
                  <a:gd name="T111" fmla="*/ 122 h 144"/>
                  <a:gd name="T112" fmla="*/ 259 w 319"/>
                  <a:gd name="T113" fmla="*/ 130 h 144"/>
                  <a:gd name="T114" fmla="*/ 256 w 319"/>
                  <a:gd name="T115" fmla="*/ 137 h 144"/>
                  <a:gd name="T116" fmla="*/ 259 w 319"/>
                  <a:gd name="T117" fmla="*/ 132 h 144"/>
                  <a:gd name="T118" fmla="*/ 265 w 319"/>
                  <a:gd name="T119" fmla="*/ 127 h 144"/>
                  <a:gd name="T120" fmla="*/ 284 w 319"/>
                  <a:gd name="T121" fmla="*/ 106 h 144"/>
                  <a:gd name="T122" fmla="*/ 309 w 319"/>
                  <a:gd name="T123" fmla="*/ 82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9" h="144">
                    <a:moveTo>
                      <a:pt x="6" y="0"/>
                    </a:moveTo>
                    <a:lnTo>
                      <a:pt x="4" y="31"/>
                    </a:lnTo>
                    <a:lnTo>
                      <a:pt x="1" y="56"/>
                    </a:lnTo>
                    <a:lnTo>
                      <a:pt x="0" y="63"/>
                    </a:lnTo>
                    <a:lnTo>
                      <a:pt x="6" y="68"/>
                    </a:lnTo>
                    <a:lnTo>
                      <a:pt x="9" y="69"/>
                    </a:lnTo>
                    <a:lnTo>
                      <a:pt x="33" y="82"/>
                    </a:lnTo>
                    <a:lnTo>
                      <a:pt x="89" y="106"/>
                    </a:lnTo>
                    <a:lnTo>
                      <a:pt x="150" y="125"/>
                    </a:lnTo>
                    <a:lnTo>
                      <a:pt x="211" y="140"/>
                    </a:lnTo>
                    <a:lnTo>
                      <a:pt x="238" y="144"/>
                    </a:lnTo>
                    <a:lnTo>
                      <a:pt x="240" y="134"/>
                    </a:lnTo>
                    <a:lnTo>
                      <a:pt x="246" y="129"/>
                    </a:lnTo>
                    <a:lnTo>
                      <a:pt x="250" y="124"/>
                    </a:lnTo>
                    <a:lnTo>
                      <a:pt x="254" y="121"/>
                    </a:lnTo>
                    <a:lnTo>
                      <a:pt x="281" y="93"/>
                    </a:lnTo>
                    <a:lnTo>
                      <a:pt x="319" y="59"/>
                    </a:lnTo>
                    <a:lnTo>
                      <a:pt x="311" y="62"/>
                    </a:lnTo>
                    <a:lnTo>
                      <a:pt x="304" y="64"/>
                    </a:lnTo>
                    <a:lnTo>
                      <a:pt x="297" y="66"/>
                    </a:lnTo>
                    <a:lnTo>
                      <a:pt x="292" y="68"/>
                    </a:lnTo>
                    <a:lnTo>
                      <a:pt x="290" y="68"/>
                    </a:lnTo>
                    <a:lnTo>
                      <a:pt x="289" y="68"/>
                    </a:lnTo>
                    <a:lnTo>
                      <a:pt x="289" y="68"/>
                    </a:lnTo>
                    <a:lnTo>
                      <a:pt x="287" y="68"/>
                    </a:lnTo>
                    <a:lnTo>
                      <a:pt x="280" y="69"/>
                    </a:lnTo>
                    <a:lnTo>
                      <a:pt x="273" y="70"/>
                    </a:lnTo>
                    <a:lnTo>
                      <a:pt x="265" y="70"/>
                    </a:lnTo>
                    <a:lnTo>
                      <a:pt x="256" y="70"/>
                    </a:lnTo>
                    <a:lnTo>
                      <a:pt x="248" y="70"/>
                    </a:lnTo>
                    <a:lnTo>
                      <a:pt x="240" y="70"/>
                    </a:lnTo>
                    <a:lnTo>
                      <a:pt x="233" y="70"/>
                    </a:lnTo>
                    <a:lnTo>
                      <a:pt x="225" y="69"/>
                    </a:lnTo>
                    <a:lnTo>
                      <a:pt x="224" y="69"/>
                    </a:lnTo>
                    <a:lnTo>
                      <a:pt x="223" y="69"/>
                    </a:lnTo>
                    <a:lnTo>
                      <a:pt x="210" y="68"/>
                    </a:lnTo>
                    <a:lnTo>
                      <a:pt x="199" y="66"/>
                    </a:lnTo>
                    <a:lnTo>
                      <a:pt x="195" y="66"/>
                    </a:lnTo>
                    <a:lnTo>
                      <a:pt x="190" y="64"/>
                    </a:lnTo>
                    <a:lnTo>
                      <a:pt x="186" y="63"/>
                    </a:lnTo>
                    <a:lnTo>
                      <a:pt x="180" y="62"/>
                    </a:lnTo>
                    <a:lnTo>
                      <a:pt x="173" y="60"/>
                    </a:lnTo>
                    <a:lnTo>
                      <a:pt x="165" y="57"/>
                    </a:lnTo>
                    <a:lnTo>
                      <a:pt x="160" y="56"/>
                    </a:lnTo>
                    <a:lnTo>
                      <a:pt x="154" y="54"/>
                    </a:lnTo>
                    <a:lnTo>
                      <a:pt x="140" y="49"/>
                    </a:lnTo>
                    <a:lnTo>
                      <a:pt x="126" y="44"/>
                    </a:lnTo>
                    <a:lnTo>
                      <a:pt x="85" y="30"/>
                    </a:lnTo>
                    <a:lnTo>
                      <a:pt x="47" y="15"/>
                    </a:lnTo>
                    <a:lnTo>
                      <a:pt x="35" y="11"/>
                    </a:lnTo>
                    <a:lnTo>
                      <a:pt x="23" y="7"/>
                    </a:lnTo>
                    <a:lnTo>
                      <a:pt x="13" y="3"/>
                    </a:lnTo>
                    <a:lnTo>
                      <a:pt x="6" y="0"/>
                    </a:lnTo>
                    <a:close/>
                    <a:moveTo>
                      <a:pt x="309" y="82"/>
                    </a:moveTo>
                    <a:lnTo>
                      <a:pt x="285" y="104"/>
                    </a:lnTo>
                    <a:lnTo>
                      <a:pt x="266" y="122"/>
                    </a:lnTo>
                    <a:lnTo>
                      <a:pt x="259" y="130"/>
                    </a:lnTo>
                    <a:lnTo>
                      <a:pt x="256" y="137"/>
                    </a:lnTo>
                    <a:lnTo>
                      <a:pt x="259" y="132"/>
                    </a:lnTo>
                    <a:lnTo>
                      <a:pt x="265" y="127"/>
                    </a:lnTo>
                    <a:lnTo>
                      <a:pt x="284" y="106"/>
                    </a:lnTo>
                    <a:lnTo>
                      <a:pt x="309" y="8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48"/>
              <p:cNvSpPr>
                <a:spLocks noEditPoints="1"/>
              </p:cNvSpPr>
              <p:nvPr/>
            </p:nvSpPr>
            <p:spPr bwMode="auto">
              <a:xfrm>
                <a:off x="2928" y="1759"/>
                <a:ext cx="238" cy="136"/>
              </a:xfrm>
              <a:custGeom>
                <a:avLst/>
                <a:gdLst>
                  <a:gd name="T0" fmla="*/ 178 w 950"/>
                  <a:gd name="T1" fmla="*/ 27 h 542"/>
                  <a:gd name="T2" fmla="*/ 87 w 950"/>
                  <a:gd name="T3" fmla="*/ 75 h 542"/>
                  <a:gd name="T4" fmla="*/ 14 w 950"/>
                  <a:gd name="T5" fmla="*/ 393 h 542"/>
                  <a:gd name="T6" fmla="*/ 22 w 950"/>
                  <a:gd name="T7" fmla="*/ 442 h 542"/>
                  <a:gd name="T8" fmla="*/ 285 w 950"/>
                  <a:gd name="T9" fmla="*/ 538 h 542"/>
                  <a:gd name="T10" fmla="*/ 528 w 950"/>
                  <a:gd name="T11" fmla="*/ 501 h 542"/>
                  <a:gd name="T12" fmla="*/ 835 w 950"/>
                  <a:gd name="T13" fmla="*/ 376 h 542"/>
                  <a:gd name="T14" fmla="*/ 950 w 950"/>
                  <a:gd name="T15" fmla="*/ 320 h 542"/>
                  <a:gd name="T16" fmla="*/ 841 w 950"/>
                  <a:gd name="T17" fmla="*/ 194 h 542"/>
                  <a:gd name="T18" fmla="*/ 676 w 950"/>
                  <a:gd name="T19" fmla="*/ 222 h 542"/>
                  <a:gd name="T20" fmla="*/ 586 w 950"/>
                  <a:gd name="T21" fmla="*/ 25 h 542"/>
                  <a:gd name="T22" fmla="*/ 419 w 950"/>
                  <a:gd name="T23" fmla="*/ 15 h 542"/>
                  <a:gd name="T24" fmla="*/ 559 w 950"/>
                  <a:gd name="T25" fmla="*/ 39 h 542"/>
                  <a:gd name="T26" fmla="*/ 387 w 950"/>
                  <a:gd name="T27" fmla="*/ 96 h 542"/>
                  <a:gd name="T28" fmla="*/ 619 w 950"/>
                  <a:gd name="T29" fmla="*/ 143 h 542"/>
                  <a:gd name="T30" fmla="*/ 453 w 950"/>
                  <a:gd name="T31" fmla="*/ 340 h 542"/>
                  <a:gd name="T32" fmla="*/ 334 w 950"/>
                  <a:gd name="T33" fmla="*/ 420 h 542"/>
                  <a:gd name="T34" fmla="*/ 293 w 950"/>
                  <a:gd name="T35" fmla="*/ 426 h 542"/>
                  <a:gd name="T36" fmla="*/ 276 w 950"/>
                  <a:gd name="T37" fmla="*/ 426 h 542"/>
                  <a:gd name="T38" fmla="*/ 242 w 950"/>
                  <a:gd name="T39" fmla="*/ 423 h 542"/>
                  <a:gd name="T40" fmla="*/ 41 w 950"/>
                  <a:gd name="T41" fmla="*/ 355 h 542"/>
                  <a:gd name="T42" fmla="*/ 32 w 950"/>
                  <a:gd name="T43" fmla="*/ 349 h 542"/>
                  <a:gd name="T44" fmla="*/ 27 w 950"/>
                  <a:gd name="T45" fmla="*/ 342 h 542"/>
                  <a:gd name="T46" fmla="*/ 36 w 950"/>
                  <a:gd name="T47" fmla="*/ 273 h 542"/>
                  <a:gd name="T48" fmla="*/ 217 w 950"/>
                  <a:gd name="T49" fmla="*/ 106 h 542"/>
                  <a:gd name="T50" fmla="*/ 142 w 950"/>
                  <a:gd name="T51" fmla="*/ 89 h 542"/>
                  <a:gd name="T52" fmla="*/ 110 w 950"/>
                  <a:gd name="T53" fmla="*/ 77 h 542"/>
                  <a:gd name="T54" fmla="*/ 372 w 950"/>
                  <a:gd name="T55" fmla="*/ 14 h 542"/>
                  <a:gd name="T56" fmla="*/ 924 w 950"/>
                  <a:gd name="T57" fmla="*/ 257 h 542"/>
                  <a:gd name="T58" fmla="*/ 929 w 950"/>
                  <a:gd name="T59" fmla="*/ 267 h 542"/>
                  <a:gd name="T60" fmla="*/ 934 w 950"/>
                  <a:gd name="T61" fmla="*/ 279 h 542"/>
                  <a:gd name="T62" fmla="*/ 937 w 950"/>
                  <a:gd name="T63" fmla="*/ 295 h 542"/>
                  <a:gd name="T64" fmla="*/ 927 w 950"/>
                  <a:gd name="T65" fmla="*/ 291 h 542"/>
                  <a:gd name="T66" fmla="*/ 903 w 950"/>
                  <a:gd name="T67" fmla="*/ 264 h 542"/>
                  <a:gd name="T68" fmla="*/ 870 w 950"/>
                  <a:gd name="T69" fmla="*/ 243 h 542"/>
                  <a:gd name="T70" fmla="*/ 713 w 950"/>
                  <a:gd name="T71" fmla="*/ 289 h 542"/>
                  <a:gd name="T72" fmla="*/ 668 w 950"/>
                  <a:gd name="T73" fmla="*/ 328 h 542"/>
                  <a:gd name="T74" fmla="*/ 626 w 950"/>
                  <a:gd name="T75" fmla="*/ 371 h 542"/>
                  <a:gd name="T76" fmla="*/ 561 w 950"/>
                  <a:gd name="T77" fmla="*/ 445 h 542"/>
                  <a:gd name="T78" fmla="*/ 328 w 950"/>
                  <a:gd name="T79" fmla="*/ 515 h 542"/>
                  <a:gd name="T80" fmla="*/ 302 w 950"/>
                  <a:gd name="T81" fmla="*/ 514 h 542"/>
                  <a:gd name="T82" fmla="*/ 371 w 950"/>
                  <a:gd name="T83" fmla="*/ 423 h 542"/>
                  <a:gd name="T84" fmla="*/ 777 w 950"/>
                  <a:gd name="T85" fmla="*/ 210 h 542"/>
                  <a:gd name="T86" fmla="*/ 839 w 950"/>
                  <a:gd name="T87" fmla="*/ 256 h 542"/>
                  <a:gd name="T88" fmla="*/ 877 w 950"/>
                  <a:gd name="T89" fmla="*/ 268 h 542"/>
                  <a:gd name="T90" fmla="*/ 891 w 950"/>
                  <a:gd name="T91" fmla="*/ 276 h 542"/>
                  <a:gd name="T92" fmla="*/ 906 w 950"/>
                  <a:gd name="T93" fmla="*/ 289 h 542"/>
                  <a:gd name="T94" fmla="*/ 915 w 950"/>
                  <a:gd name="T95" fmla="*/ 297 h 542"/>
                  <a:gd name="T96" fmla="*/ 923 w 950"/>
                  <a:gd name="T97" fmla="*/ 310 h 542"/>
                  <a:gd name="T98" fmla="*/ 739 w 950"/>
                  <a:gd name="T99" fmla="*/ 367 h 542"/>
                  <a:gd name="T100" fmla="*/ 734 w 950"/>
                  <a:gd name="T101" fmla="*/ 294 h 542"/>
                  <a:gd name="T102" fmla="*/ 760 w 950"/>
                  <a:gd name="T103" fmla="*/ 278 h 542"/>
                  <a:gd name="T104" fmla="*/ 783 w 950"/>
                  <a:gd name="T105" fmla="*/ 266 h 542"/>
                  <a:gd name="T106" fmla="*/ 805 w 950"/>
                  <a:gd name="T107" fmla="*/ 259 h 542"/>
                  <a:gd name="T108" fmla="*/ 36 w 950"/>
                  <a:gd name="T109" fmla="*/ 368 h 542"/>
                  <a:gd name="T110" fmla="*/ 170 w 950"/>
                  <a:gd name="T111" fmla="*/ 417 h 542"/>
                  <a:gd name="T112" fmla="*/ 220 w 950"/>
                  <a:gd name="T113" fmla="*/ 432 h 542"/>
                  <a:gd name="T114" fmla="*/ 263 w 950"/>
                  <a:gd name="T115" fmla="*/ 438 h 542"/>
                  <a:gd name="T116" fmla="*/ 317 w 950"/>
                  <a:gd name="T117" fmla="*/ 436 h 542"/>
                  <a:gd name="T118" fmla="*/ 341 w 950"/>
                  <a:gd name="T119" fmla="*/ 430 h 542"/>
                  <a:gd name="T120" fmla="*/ 268 w 950"/>
                  <a:gd name="T121" fmla="*/ 512 h 542"/>
                  <a:gd name="T122" fmla="*/ 30 w 950"/>
                  <a:gd name="T123" fmla="*/ 431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0" h="542">
                    <a:moveTo>
                      <a:pt x="396" y="0"/>
                    </a:moveTo>
                    <a:lnTo>
                      <a:pt x="384" y="0"/>
                    </a:lnTo>
                    <a:lnTo>
                      <a:pt x="372" y="0"/>
                    </a:lnTo>
                    <a:lnTo>
                      <a:pt x="358" y="0"/>
                    </a:lnTo>
                    <a:lnTo>
                      <a:pt x="344" y="1"/>
                    </a:lnTo>
                    <a:lnTo>
                      <a:pt x="288" y="5"/>
                    </a:lnTo>
                    <a:lnTo>
                      <a:pt x="178" y="27"/>
                    </a:lnTo>
                    <a:lnTo>
                      <a:pt x="124" y="47"/>
                    </a:lnTo>
                    <a:lnTo>
                      <a:pt x="111" y="52"/>
                    </a:lnTo>
                    <a:lnTo>
                      <a:pt x="101" y="58"/>
                    </a:lnTo>
                    <a:lnTo>
                      <a:pt x="93" y="62"/>
                    </a:lnTo>
                    <a:lnTo>
                      <a:pt x="89" y="70"/>
                    </a:lnTo>
                    <a:lnTo>
                      <a:pt x="88" y="72"/>
                    </a:lnTo>
                    <a:lnTo>
                      <a:pt x="87" y="75"/>
                    </a:lnTo>
                    <a:lnTo>
                      <a:pt x="64" y="125"/>
                    </a:lnTo>
                    <a:lnTo>
                      <a:pt x="15" y="274"/>
                    </a:lnTo>
                    <a:lnTo>
                      <a:pt x="3" y="314"/>
                    </a:lnTo>
                    <a:lnTo>
                      <a:pt x="0" y="332"/>
                    </a:lnTo>
                    <a:lnTo>
                      <a:pt x="7" y="355"/>
                    </a:lnTo>
                    <a:lnTo>
                      <a:pt x="15" y="361"/>
                    </a:lnTo>
                    <a:lnTo>
                      <a:pt x="14" y="393"/>
                    </a:lnTo>
                    <a:lnTo>
                      <a:pt x="10" y="416"/>
                    </a:lnTo>
                    <a:lnTo>
                      <a:pt x="9" y="423"/>
                    </a:lnTo>
                    <a:lnTo>
                      <a:pt x="9" y="428"/>
                    </a:lnTo>
                    <a:lnTo>
                      <a:pt x="12" y="435"/>
                    </a:lnTo>
                    <a:lnTo>
                      <a:pt x="16" y="439"/>
                    </a:lnTo>
                    <a:lnTo>
                      <a:pt x="20" y="441"/>
                    </a:lnTo>
                    <a:lnTo>
                      <a:pt x="22" y="442"/>
                    </a:lnTo>
                    <a:lnTo>
                      <a:pt x="25" y="442"/>
                    </a:lnTo>
                    <a:lnTo>
                      <a:pt x="25" y="442"/>
                    </a:lnTo>
                    <a:lnTo>
                      <a:pt x="56" y="462"/>
                    </a:lnTo>
                    <a:lnTo>
                      <a:pt x="135" y="497"/>
                    </a:lnTo>
                    <a:lnTo>
                      <a:pt x="175" y="512"/>
                    </a:lnTo>
                    <a:lnTo>
                      <a:pt x="233" y="529"/>
                    </a:lnTo>
                    <a:lnTo>
                      <a:pt x="285" y="538"/>
                    </a:lnTo>
                    <a:lnTo>
                      <a:pt x="296" y="541"/>
                    </a:lnTo>
                    <a:lnTo>
                      <a:pt x="310" y="541"/>
                    </a:lnTo>
                    <a:lnTo>
                      <a:pt x="337" y="542"/>
                    </a:lnTo>
                    <a:lnTo>
                      <a:pt x="405" y="539"/>
                    </a:lnTo>
                    <a:lnTo>
                      <a:pt x="441" y="533"/>
                    </a:lnTo>
                    <a:lnTo>
                      <a:pt x="478" y="524"/>
                    </a:lnTo>
                    <a:lnTo>
                      <a:pt x="528" y="501"/>
                    </a:lnTo>
                    <a:lnTo>
                      <a:pt x="558" y="477"/>
                    </a:lnTo>
                    <a:lnTo>
                      <a:pt x="571" y="462"/>
                    </a:lnTo>
                    <a:lnTo>
                      <a:pt x="596" y="432"/>
                    </a:lnTo>
                    <a:lnTo>
                      <a:pt x="620" y="404"/>
                    </a:lnTo>
                    <a:lnTo>
                      <a:pt x="660" y="393"/>
                    </a:lnTo>
                    <a:lnTo>
                      <a:pt x="733" y="382"/>
                    </a:lnTo>
                    <a:lnTo>
                      <a:pt x="835" y="376"/>
                    </a:lnTo>
                    <a:lnTo>
                      <a:pt x="911" y="365"/>
                    </a:lnTo>
                    <a:lnTo>
                      <a:pt x="923" y="363"/>
                    </a:lnTo>
                    <a:lnTo>
                      <a:pt x="933" y="357"/>
                    </a:lnTo>
                    <a:lnTo>
                      <a:pt x="940" y="352"/>
                    </a:lnTo>
                    <a:lnTo>
                      <a:pt x="946" y="344"/>
                    </a:lnTo>
                    <a:lnTo>
                      <a:pt x="950" y="330"/>
                    </a:lnTo>
                    <a:lnTo>
                      <a:pt x="950" y="320"/>
                    </a:lnTo>
                    <a:lnTo>
                      <a:pt x="949" y="307"/>
                    </a:lnTo>
                    <a:lnTo>
                      <a:pt x="947" y="296"/>
                    </a:lnTo>
                    <a:lnTo>
                      <a:pt x="942" y="270"/>
                    </a:lnTo>
                    <a:lnTo>
                      <a:pt x="918" y="231"/>
                    </a:lnTo>
                    <a:lnTo>
                      <a:pt x="902" y="217"/>
                    </a:lnTo>
                    <a:lnTo>
                      <a:pt x="883" y="206"/>
                    </a:lnTo>
                    <a:lnTo>
                      <a:pt x="841" y="194"/>
                    </a:lnTo>
                    <a:lnTo>
                      <a:pt x="820" y="192"/>
                    </a:lnTo>
                    <a:lnTo>
                      <a:pt x="812" y="192"/>
                    </a:lnTo>
                    <a:lnTo>
                      <a:pt x="806" y="192"/>
                    </a:lnTo>
                    <a:lnTo>
                      <a:pt x="786" y="193"/>
                    </a:lnTo>
                    <a:lnTo>
                      <a:pt x="769" y="196"/>
                    </a:lnTo>
                    <a:lnTo>
                      <a:pt x="722" y="206"/>
                    </a:lnTo>
                    <a:lnTo>
                      <a:pt x="676" y="222"/>
                    </a:lnTo>
                    <a:lnTo>
                      <a:pt x="674" y="219"/>
                    </a:lnTo>
                    <a:lnTo>
                      <a:pt x="673" y="216"/>
                    </a:lnTo>
                    <a:lnTo>
                      <a:pt x="658" y="187"/>
                    </a:lnTo>
                    <a:lnTo>
                      <a:pt x="609" y="74"/>
                    </a:lnTo>
                    <a:lnTo>
                      <a:pt x="586" y="32"/>
                    </a:lnTo>
                    <a:lnTo>
                      <a:pt x="586" y="32"/>
                    </a:lnTo>
                    <a:lnTo>
                      <a:pt x="586" y="25"/>
                    </a:lnTo>
                    <a:lnTo>
                      <a:pt x="582" y="20"/>
                    </a:lnTo>
                    <a:lnTo>
                      <a:pt x="574" y="14"/>
                    </a:lnTo>
                    <a:lnTo>
                      <a:pt x="564" y="12"/>
                    </a:lnTo>
                    <a:lnTo>
                      <a:pt x="482" y="3"/>
                    </a:lnTo>
                    <a:lnTo>
                      <a:pt x="396" y="0"/>
                    </a:lnTo>
                    <a:close/>
                    <a:moveTo>
                      <a:pt x="372" y="14"/>
                    </a:moveTo>
                    <a:lnTo>
                      <a:pt x="419" y="15"/>
                    </a:lnTo>
                    <a:lnTo>
                      <a:pt x="513" y="23"/>
                    </a:lnTo>
                    <a:lnTo>
                      <a:pt x="559" y="30"/>
                    </a:lnTo>
                    <a:lnTo>
                      <a:pt x="564" y="32"/>
                    </a:lnTo>
                    <a:lnTo>
                      <a:pt x="567" y="33"/>
                    </a:lnTo>
                    <a:lnTo>
                      <a:pt x="565" y="33"/>
                    </a:lnTo>
                    <a:lnTo>
                      <a:pt x="565" y="34"/>
                    </a:lnTo>
                    <a:lnTo>
                      <a:pt x="559" y="39"/>
                    </a:lnTo>
                    <a:lnTo>
                      <a:pt x="545" y="46"/>
                    </a:lnTo>
                    <a:lnTo>
                      <a:pt x="509" y="59"/>
                    </a:lnTo>
                    <a:lnTo>
                      <a:pt x="430" y="82"/>
                    </a:lnTo>
                    <a:lnTo>
                      <a:pt x="388" y="90"/>
                    </a:lnTo>
                    <a:lnTo>
                      <a:pt x="386" y="91"/>
                    </a:lnTo>
                    <a:lnTo>
                      <a:pt x="386" y="94"/>
                    </a:lnTo>
                    <a:lnTo>
                      <a:pt x="387" y="96"/>
                    </a:lnTo>
                    <a:lnTo>
                      <a:pt x="390" y="97"/>
                    </a:lnTo>
                    <a:lnTo>
                      <a:pt x="433" y="88"/>
                    </a:lnTo>
                    <a:lnTo>
                      <a:pt x="516" y="68"/>
                    </a:lnTo>
                    <a:lnTo>
                      <a:pt x="553" y="54"/>
                    </a:lnTo>
                    <a:lnTo>
                      <a:pt x="564" y="50"/>
                    </a:lnTo>
                    <a:lnTo>
                      <a:pt x="573" y="46"/>
                    </a:lnTo>
                    <a:lnTo>
                      <a:pt x="619" y="143"/>
                    </a:lnTo>
                    <a:lnTo>
                      <a:pt x="652" y="216"/>
                    </a:lnTo>
                    <a:lnTo>
                      <a:pt x="656" y="223"/>
                    </a:lnTo>
                    <a:lnTo>
                      <a:pt x="658" y="228"/>
                    </a:lnTo>
                    <a:lnTo>
                      <a:pt x="620" y="244"/>
                    </a:lnTo>
                    <a:lnTo>
                      <a:pt x="583" y="263"/>
                    </a:lnTo>
                    <a:lnTo>
                      <a:pt x="553" y="277"/>
                    </a:lnTo>
                    <a:lnTo>
                      <a:pt x="453" y="340"/>
                    </a:lnTo>
                    <a:lnTo>
                      <a:pt x="367" y="405"/>
                    </a:lnTo>
                    <a:lnTo>
                      <a:pt x="358" y="411"/>
                    </a:lnTo>
                    <a:lnTo>
                      <a:pt x="348" y="416"/>
                    </a:lnTo>
                    <a:lnTo>
                      <a:pt x="348" y="416"/>
                    </a:lnTo>
                    <a:lnTo>
                      <a:pt x="345" y="417"/>
                    </a:lnTo>
                    <a:lnTo>
                      <a:pt x="341" y="418"/>
                    </a:lnTo>
                    <a:lnTo>
                      <a:pt x="334" y="420"/>
                    </a:lnTo>
                    <a:lnTo>
                      <a:pt x="327" y="423"/>
                    </a:lnTo>
                    <a:lnTo>
                      <a:pt x="324" y="423"/>
                    </a:lnTo>
                    <a:lnTo>
                      <a:pt x="320" y="424"/>
                    </a:lnTo>
                    <a:lnTo>
                      <a:pt x="320" y="424"/>
                    </a:lnTo>
                    <a:lnTo>
                      <a:pt x="319" y="424"/>
                    </a:lnTo>
                    <a:lnTo>
                      <a:pt x="305" y="426"/>
                    </a:lnTo>
                    <a:lnTo>
                      <a:pt x="293" y="426"/>
                    </a:lnTo>
                    <a:lnTo>
                      <a:pt x="290" y="426"/>
                    </a:lnTo>
                    <a:lnTo>
                      <a:pt x="287" y="426"/>
                    </a:lnTo>
                    <a:lnTo>
                      <a:pt x="284" y="426"/>
                    </a:lnTo>
                    <a:lnTo>
                      <a:pt x="281" y="426"/>
                    </a:lnTo>
                    <a:lnTo>
                      <a:pt x="280" y="426"/>
                    </a:lnTo>
                    <a:lnTo>
                      <a:pt x="278" y="426"/>
                    </a:lnTo>
                    <a:lnTo>
                      <a:pt x="276" y="426"/>
                    </a:lnTo>
                    <a:lnTo>
                      <a:pt x="272" y="426"/>
                    </a:lnTo>
                    <a:lnTo>
                      <a:pt x="267" y="425"/>
                    </a:lnTo>
                    <a:lnTo>
                      <a:pt x="264" y="425"/>
                    </a:lnTo>
                    <a:lnTo>
                      <a:pt x="257" y="424"/>
                    </a:lnTo>
                    <a:lnTo>
                      <a:pt x="251" y="424"/>
                    </a:lnTo>
                    <a:lnTo>
                      <a:pt x="249" y="424"/>
                    </a:lnTo>
                    <a:lnTo>
                      <a:pt x="242" y="423"/>
                    </a:lnTo>
                    <a:lnTo>
                      <a:pt x="237" y="422"/>
                    </a:lnTo>
                    <a:lnTo>
                      <a:pt x="197" y="412"/>
                    </a:lnTo>
                    <a:lnTo>
                      <a:pt x="83" y="369"/>
                    </a:lnTo>
                    <a:lnTo>
                      <a:pt x="49" y="357"/>
                    </a:lnTo>
                    <a:lnTo>
                      <a:pt x="45" y="357"/>
                    </a:lnTo>
                    <a:lnTo>
                      <a:pt x="42" y="356"/>
                    </a:lnTo>
                    <a:lnTo>
                      <a:pt x="41" y="355"/>
                    </a:lnTo>
                    <a:lnTo>
                      <a:pt x="39" y="354"/>
                    </a:lnTo>
                    <a:lnTo>
                      <a:pt x="37" y="353"/>
                    </a:lnTo>
                    <a:lnTo>
                      <a:pt x="36" y="352"/>
                    </a:lnTo>
                    <a:lnTo>
                      <a:pt x="34" y="352"/>
                    </a:lnTo>
                    <a:lnTo>
                      <a:pt x="33" y="351"/>
                    </a:lnTo>
                    <a:lnTo>
                      <a:pt x="33" y="350"/>
                    </a:lnTo>
                    <a:lnTo>
                      <a:pt x="32" y="349"/>
                    </a:lnTo>
                    <a:lnTo>
                      <a:pt x="31" y="349"/>
                    </a:lnTo>
                    <a:lnTo>
                      <a:pt x="31" y="349"/>
                    </a:lnTo>
                    <a:lnTo>
                      <a:pt x="30" y="347"/>
                    </a:lnTo>
                    <a:lnTo>
                      <a:pt x="29" y="345"/>
                    </a:lnTo>
                    <a:lnTo>
                      <a:pt x="28" y="344"/>
                    </a:lnTo>
                    <a:lnTo>
                      <a:pt x="27" y="343"/>
                    </a:lnTo>
                    <a:lnTo>
                      <a:pt x="27" y="342"/>
                    </a:lnTo>
                    <a:lnTo>
                      <a:pt x="27" y="341"/>
                    </a:lnTo>
                    <a:lnTo>
                      <a:pt x="26" y="340"/>
                    </a:lnTo>
                    <a:lnTo>
                      <a:pt x="26" y="338"/>
                    </a:lnTo>
                    <a:lnTo>
                      <a:pt x="25" y="337"/>
                    </a:lnTo>
                    <a:lnTo>
                      <a:pt x="24" y="326"/>
                    </a:lnTo>
                    <a:lnTo>
                      <a:pt x="27" y="308"/>
                    </a:lnTo>
                    <a:lnTo>
                      <a:pt x="36" y="273"/>
                    </a:lnTo>
                    <a:lnTo>
                      <a:pt x="78" y="142"/>
                    </a:lnTo>
                    <a:lnTo>
                      <a:pt x="100" y="91"/>
                    </a:lnTo>
                    <a:lnTo>
                      <a:pt x="100" y="91"/>
                    </a:lnTo>
                    <a:lnTo>
                      <a:pt x="103" y="93"/>
                    </a:lnTo>
                    <a:lnTo>
                      <a:pt x="106" y="94"/>
                    </a:lnTo>
                    <a:lnTo>
                      <a:pt x="136" y="98"/>
                    </a:lnTo>
                    <a:lnTo>
                      <a:pt x="217" y="106"/>
                    </a:lnTo>
                    <a:lnTo>
                      <a:pt x="251" y="107"/>
                    </a:lnTo>
                    <a:lnTo>
                      <a:pt x="254" y="106"/>
                    </a:lnTo>
                    <a:lnTo>
                      <a:pt x="255" y="103"/>
                    </a:lnTo>
                    <a:lnTo>
                      <a:pt x="254" y="100"/>
                    </a:lnTo>
                    <a:lnTo>
                      <a:pt x="251" y="99"/>
                    </a:lnTo>
                    <a:lnTo>
                      <a:pt x="218" y="98"/>
                    </a:lnTo>
                    <a:lnTo>
                      <a:pt x="142" y="89"/>
                    </a:lnTo>
                    <a:lnTo>
                      <a:pt x="115" y="83"/>
                    </a:lnTo>
                    <a:lnTo>
                      <a:pt x="111" y="82"/>
                    </a:lnTo>
                    <a:lnTo>
                      <a:pt x="109" y="81"/>
                    </a:lnTo>
                    <a:lnTo>
                      <a:pt x="109" y="81"/>
                    </a:lnTo>
                    <a:lnTo>
                      <a:pt x="109" y="80"/>
                    </a:lnTo>
                    <a:lnTo>
                      <a:pt x="109" y="80"/>
                    </a:lnTo>
                    <a:lnTo>
                      <a:pt x="110" y="77"/>
                    </a:lnTo>
                    <a:lnTo>
                      <a:pt x="115" y="73"/>
                    </a:lnTo>
                    <a:lnTo>
                      <a:pt x="123" y="68"/>
                    </a:lnTo>
                    <a:lnTo>
                      <a:pt x="135" y="62"/>
                    </a:lnTo>
                    <a:lnTo>
                      <a:pt x="163" y="50"/>
                    </a:lnTo>
                    <a:lnTo>
                      <a:pt x="222" y="32"/>
                    </a:lnTo>
                    <a:lnTo>
                      <a:pt x="312" y="16"/>
                    </a:lnTo>
                    <a:lnTo>
                      <a:pt x="372" y="14"/>
                    </a:lnTo>
                    <a:close/>
                    <a:moveTo>
                      <a:pt x="812" y="207"/>
                    </a:moveTo>
                    <a:lnTo>
                      <a:pt x="828" y="208"/>
                    </a:lnTo>
                    <a:lnTo>
                      <a:pt x="859" y="212"/>
                    </a:lnTo>
                    <a:lnTo>
                      <a:pt x="889" y="223"/>
                    </a:lnTo>
                    <a:lnTo>
                      <a:pt x="914" y="243"/>
                    </a:lnTo>
                    <a:lnTo>
                      <a:pt x="924" y="256"/>
                    </a:lnTo>
                    <a:lnTo>
                      <a:pt x="924" y="257"/>
                    </a:lnTo>
                    <a:lnTo>
                      <a:pt x="925" y="259"/>
                    </a:lnTo>
                    <a:lnTo>
                      <a:pt x="926" y="261"/>
                    </a:lnTo>
                    <a:lnTo>
                      <a:pt x="926" y="261"/>
                    </a:lnTo>
                    <a:lnTo>
                      <a:pt x="927" y="263"/>
                    </a:lnTo>
                    <a:lnTo>
                      <a:pt x="928" y="265"/>
                    </a:lnTo>
                    <a:lnTo>
                      <a:pt x="928" y="266"/>
                    </a:lnTo>
                    <a:lnTo>
                      <a:pt x="929" y="267"/>
                    </a:lnTo>
                    <a:lnTo>
                      <a:pt x="929" y="268"/>
                    </a:lnTo>
                    <a:lnTo>
                      <a:pt x="930" y="270"/>
                    </a:lnTo>
                    <a:lnTo>
                      <a:pt x="931" y="272"/>
                    </a:lnTo>
                    <a:lnTo>
                      <a:pt x="931" y="273"/>
                    </a:lnTo>
                    <a:lnTo>
                      <a:pt x="933" y="276"/>
                    </a:lnTo>
                    <a:lnTo>
                      <a:pt x="933" y="279"/>
                    </a:lnTo>
                    <a:lnTo>
                      <a:pt x="934" y="279"/>
                    </a:lnTo>
                    <a:lnTo>
                      <a:pt x="934" y="279"/>
                    </a:lnTo>
                    <a:lnTo>
                      <a:pt x="934" y="282"/>
                    </a:lnTo>
                    <a:lnTo>
                      <a:pt x="935" y="285"/>
                    </a:lnTo>
                    <a:lnTo>
                      <a:pt x="936" y="289"/>
                    </a:lnTo>
                    <a:lnTo>
                      <a:pt x="936" y="292"/>
                    </a:lnTo>
                    <a:lnTo>
                      <a:pt x="936" y="292"/>
                    </a:lnTo>
                    <a:lnTo>
                      <a:pt x="937" y="295"/>
                    </a:lnTo>
                    <a:lnTo>
                      <a:pt x="937" y="300"/>
                    </a:lnTo>
                    <a:lnTo>
                      <a:pt x="937" y="303"/>
                    </a:lnTo>
                    <a:lnTo>
                      <a:pt x="937" y="306"/>
                    </a:lnTo>
                    <a:lnTo>
                      <a:pt x="934" y="300"/>
                    </a:lnTo>
                    <a:lnTo>
                      <a:pt x="929" y="294"/>
                    </a:lnTo>
                    <a:lnTo>
                      <a:pt x="929" y="294"/>
                    </a:lnTo>
                    <a:lnTo>
                      <a:pt x="927" y="291"/>
                    </a:lnTo>
                    <a:lnTo>
                      <a:pt x="925" y="289"/>
                    </a:lnTo>
                    <a:lnTo>
                      <a:pt x="921" y="282"/>
                    </a:lnTo>
                    <a:lnTo>
                      <a:pt x="915" y="277"/>
                    </a:lnTo>
                    <a:lnTo>
                      <a:pt x="914" y="274"/>
                    </a:lnTo>
                    <a:lnTo>
                      <a:pt x="912" y="272"/>
                    </a:lnTo>
                    <a:lnTo>
                      <a:pt x="907" y="268"/>
                    </a:lnTo>
                    <a:lnTo>
                      <a:pt x="903" y="264"/>
                    </a:lnTo>
                    <a:lnTo>
                      <a:pt x="903" y="264"/>
                    </a:lnTo>
                    <a:lnTo>
                      <a:pt x="903" y="264"/>
                    </a:lnTo>
                    <a:lnTo>
                      <a:pt x="889" y="253"/>
                    </a:lnTo>
                    <a:lnTo>
                      <a:pt x="875" y="245"/>
                    </a:lnTo>
                    <a:lnTo>
                      <a:pt x="875" y="245"/>
                    </a:lnTo>
                    <a:lnTo>
                      <a:pt x="875" y="245"/>
                    </a:lnTo>
                    <a:lnTo>
                      <a:pt x="870" y="243"/>
                    </a:lnTo>
                    <a:lnTo>
                      <a:pt x="865" y="241"/>
                    </a:lnTo>
                    <a:lnTo>
                      <a:pt x="865" y="241"/>
                    </a:lnTo>
                    <a:lnTo>
                      <a:pt x="865" y="241"/>
                    </a:lnTo>
                    <a:lnTo>
                      <a:pt x="845" y="236"/>
                    </a:lnTo>
                    <a:lnTo>
                      <a:pt x="805" y="240"/>
                    </a:lnTo>
                    <a:lnTo>
                      <a:pt x="760" y="258"/>
                    </a:lnTo>
                    <a:lnTo>
                      <a:pt x="713" y="289"/>
                    </a:lnTo>
                    <a:lnTo>
                      <a:pt x="689" y="309"/>
                    </a:lnTo>
                    <a:lnTo>
                      <a:pt x="688" y="310"/>
                    </a:lnTo>
                    <a:lnTo>
                      <a:pt x="687" y="312"/>
                    </a:lnTo>
                    <a:lnTo>
                      <a:pt x="681" y="316"/>
                    </a:lnTo>
                    <a:lnTo>
                      <a:pt x="677" y="320"/>
                    </a:lnTo>
                    <a:lnTo>
                      <a:pt x="673" y="324"/>
                    </a:lnTo>
                    <a:lnTo>
                      <a:pt x="668" y="328"/>
                    </a:lnTo>
                    <a:lnTo>
                      <a:pt x="666" y="330"/>
                    </a:lnTo>
                    <a:lnTo>
                      <a:pt x="664" y="331"/>
                    </a:lnTo>
                    <a:lnTo>
                      <a:pt x="655" y="341"/>
                    </a:lnTo>
                    <a:lnTo>
                      <a:pt x="646" y="350"/>
                    </a:lnTo>
                    <a:lnTo>
                      <a:pt x="641" y="356"/>
                    </a:lnTo>
                    <a:lnTo>
                      <a:pt x="634" y="362"/>
                    </a:lnTo>
                    <a:lnTo>
                      <a:pt x="626" y="371"/>
                    </a:lnTo>
                    <a:lnTo>
                      <a:pt x="617" y="381"/>
                    </a:lnTo>
                    <a:lnTo>
                      <a:pt x="609" y="390"/>
                    </a:lnTo>
                    <a:lnTo>
                      <a:pt x="600" y="399"/>
                    </a:lnTo>
                    <a:lnTo>
                      <a:pt x="594" y="406"/>
                    </a:lnTo>
                    <a:lnTo>
                      <a:pt x="587" y="414"/>
                    </a:lnTo>
                    <a:lnTo>
                      <a:pt x="574" y="429"/>
                    </a:lnTo>
                    <a:lnTo>
                      <a:pt x="561" y="445"/>
                    </a:lnTo>
                    <a:lnTo>
                      <a:pt x="551" y="456"/>
                    </a:lnTo>
                    <a:lnTo>
                      <a:pt x="529" y="475"/>
                    </a:lnTo>
                    <a:lnTo>
                      <a:pt x="491" y="495"/>
                    </a:lnTo>
                    <a:lnTo>
                      <a:pt x="433" y="510"/>
                    </a:lnTo>
                    <a:lnTo>
                      <a:pt x="375" y="515"/>
                    </a:lnTo>
                    <a:lnTo>
                      <a:pt x="349" y="515"/>
                    </a:lnTo>
                    <a:lnTo>
                      <a:pt x="328" y="515"/>
                    </a:lnTo>
                    <a:lnTo>
                      <a:pt x="311" y="514"/>
                    </a:lnTo>
                    <a:lnTo>
                      <a:pt x="308" y="514"/>
                    </a:lnTo>
                    <a:lnTo>
                      <a:pt x="305" y="514"/>
                    </a:lnTo>
                    <a:lnTo>
                      <a:pt x="304" y="514"/>
                    </a:lnTo>
                    <a:lnTo>
                      <a:pt x="304" y="514"/>
                    </a:lnTo>
                    <a:lnTo>
                      <a:pt x="303" y="514"/>
                    </a:lnTo>
                    <a:lnTo>
                      <a:pt x="302" y="514"/>
                    </a:lnTo>
                    <a:lnTo>
                      <a:pt x="293" y="513"/>
                    </a:lnTo>
                    <a:lnTo>
                      <a:pt x="286" y="508"/>
                    </a:lnTo>
                    <a:lnTo>
                      <a:pt x="289" y="497"/>
                    </a:lnTo>
                    <a:lnTo>
                      <a:pt x="296" y="490"/>
                    </a:lnTo>
                    <a:lnTo>
                      <a:pt x="327" y="461"/>
                    </a:lnTo>
                    <a:lnTo>
                      <a:pt x="370" y="424"/>
                    </a:lnTo>
                    <a:lnTo>
                      <a:pt x="371" y="423"/>
                    </a:lnTo>
                    <a:lnTo>
                      <a:pt x="372" y="422"/>
                    </a:lnTo>
                    <a:lnTo>
                      <a:pt x="411" y="390"/>
                    </a:lnTo>
                    <a:lnTo>
                      <a:pt x="504" y="325"/>
                    </a:lnTo>
                    <a:lnTo>
                      <a:pt x="609" y="266"/>
                    </a:lnTo>
                    <a:lnTo>
                      <a:pt x="692" y="232"/>
                    </a:lnTo>
                    <a:lnTo>
                      <a:pt x="749" y="216"/>
                    </a:lnTo>
                    <a:lnTo>
                      <a:pt x="777" y="210"/>
                    </a:lnTo>
                    <a:lnTo>
                      <a:pt x="794" y="208"/>
                    </a:lnTo>
                    <a:lnTo>
                      <a:pt x="812" y="207"/>
                    </a:lnTo>
                    <a:close/>
                    <a:moveTo>
                      <a:pt x="827" y="256"/>
                    </a:moveTo>
                    <a:lnTo>
                      <a:pt x="830" y="256"/>
                    </a:lnTo>
                    <a:lnTo>
                      <a:pt x="833" y="256"/>
                    </a:lnTo>
                    <a:lnTo>
                      <a:pt x="836" y="256"/>
                    </a:lnTo>
                    <a:lnTo>
                      <a:pt x="839" y="256"/>
                    </a:lnTo>
                    <a:lnTo>
                      <a:pt x="842" y="257"/>
                    </a:lnTo>
                    <a:lnTo>
                      <a:pt x="846" y="257"/>
                    </a:lnTo>
                    <a:lnTo>
                      <a:pt x="848" y="258"/>
                    </a:lnTo>
                    <a:lnTo>
                      <a:pt x="852" y="259"/>
                    </a:lnTo>
                    <a:lnTo>
                      <a:pt x="865" y="263"/>
                    </a:lnTo>
                    <a:lnTo>
                      <a:pt x="876" y="268"/>
                    </a:lnTo>
                    <a:lnTo>
                      <a:pt x="877" y="268"/>
                    </a:lnTo>
                    <a:lnTo>
                      <a:pt x="877" y="268"/>
                    </a:lnTo>
                    <a:lnTo>
                      <a:pt x="880" y="270"/>
                    </a:lnTo>
                    <a:lnTo>
                      <a:pt x="883" y="271"/>
                    </a:lnTo>
                    <a:lnTo>
                      <a:pt x="886" y="272"/>
                    </a:lnTo>
                    <a:lnTo>
                      <a:pt x="888" y="273"/>
                    </a:lnTo>
                    <a:lnTo>
                      <a:pt x="889" y="274"/>
                    </a:lnTo>
                    <a:lnTo>
                      <a:pt x="891" y="276"/>
                    </a:lnTo>
                    <a:lnTo>
                      <a:pt x="894" y="278"/>
                    </a:lnTo>
                    <a:lnTo>
                      <a:pt x="896" y="280"/>
                    </a:lnTo>
                    <a:lnTo>
                      <a:pt x="898" y="281"/>
                    </a:lnTo>
                    <a:lnTo>
                      <a:pt x="898" y="281"/>
                    </a:lnTo>
                    <a:lnTo>
                      <a:pt x="901" y="283"/>
                    </a:lnTo>
                    <a:lnTo>
                      <a:pt x="903" y="285"/>
                    </a:lnTo>
                    <a:lnTo>
                      <a:pt x="906" y="289"/>
                    </a:lnTo>
                    <a:lnTo>
                      <a:pt x="908" y="292"/>
                    </a:lnTo>
                    <a:lnTo>
                      <a:pt x="910" y="292"/>
                    </a:lnTo>
                    <a:lnTo>
                      <a:pt x="910" y="292"/>
                    </a:lnTo>
                    <a:lnTo>
                      <a:pt x="912" y="294"/>
                    </a:lnTo>
                    <a:lnTo>
                      <a:pt x="913" y="296"/>
                    </a:lnTo>
                    <a:lnTo>
                      <a:pt x="914" y="297"/>
                    </a:lnTo>
                    <a:lnTo>
                      <a:pt x="915" y="297"/>
                    </a:lnTo>
                    <a:lnTo>
                      <a:pt x="915" y="298"/>
                    </a:lnTo>
                    <a:lnTo>
                      <a:pt x="916" y="300"/>
                    </a:lnTo>
                    <a:lnTo>
                      <a:pt x="917" y="302"/>
                    </a:lnTo>
                    <a:lnTo>
                      <a:pt x="918" y="303"/>
                    </a:lnTo>
                    <a:lnTo>
                      <a:pt x="919" y="304"/>
                    </a:lnTo>
                    <a:lnTo>
                      <a:pt x="919" y="304"/>
                    </a:lnTo>
                    <a:lnTo>
                      <a:pt x="923" y="310"/>
                    </a:lnTo>
                    <a:lnTo>
                      <a:pt x="926" y="317"/>
                    </a:lnTo>
                    <a:lnTo>
                      <a:pt x="930" y="325"/>
                    </a:lnTo>
                    <a:lnTo>
                      <a:pt x="929" y="341"/>
                    </a:lnTo>
                    <a:lnTo>
                      <a:pt x="919" y="349"/>
                    </a:lnTo>
                    <a:lnTo>
                      <a:pt x="908" y="351"/>
                    </a:lnTo>
                    <a:lnTo>
                      <a:pt x="839" y="361"/>
                    </a:lnTo>
                    <a:lnTo>
                      <a:pt x="739" y="367"/>
                    </a:lnTo>
                    <a:lnTo>
                      <a:pt x="670" y="378"/>
                    </a:lnTo>
                    <a:lnTo>
                      <a:pt x="634" y="389"/>
                    </a:lnTo>
                    <a:lnTo>
                      <a:pt x="663" y="357"/>
                    </a:lnTo>
                    <a:lnTo>
                      <a:pt x="691" y="331"/>
                    </a:lnTo>
                    <a:lnTo>
                      <a:pt x="709" y="315"/>
                    </a:lnTo>
                    <a:lnTo>
                      <a:pt x="726" y="301"/>
                    </a:lnTo>
                    <a:lnTo>
                      <a:pt x="734" y="294"/>
                    </a:lnTo>
                    <a:lnTo>
                      <a:pt x="742" y="289"/>
                    </a:lnTo>
                    <a:lnTo>
                      <a:pt x="742" y="289"/>
                    </a:lnTo>
                    <a:lnTo>
                      <a:pt x="744" y="288"/>
                    </a:lnTo>
                    <a:lnTo>
                      <a:pt x="744" y="288"/>
                    </a:lnTo>
                    <a:lnTo>
                      <a:pt x="745" y="288"/>
                    </a:lnTo>
                    <a:lnTo>
                      <a:pt x="752" y="283"/>
                    </a:lnTo>
                    <a:lnTo>
                      <a:pt x="760" y="278"/>
                    </a:lnTo>
                    <a:lnTo>
                      <a:pt x="761" y="277"/>
                    </a:lnTo>
                    <a:lnTo>
                      <a:pt x="762" y="276"/>
                    </a:lnTo>
                    <a:lnTo>
                      <a:pt x="764" y="274"/>
                    </a:lnTo>
                    <a:lnTo>
                      <a:pt x="766" y="274"/>
                    </a:lnTo>
                    <a:lnTo>
                      <a:pt x="772" y="271"/>
                    </a:lnTo>
                    <a:lnTo>
                      <a:pt x="776" y="269"/>
                    </a:lnTo>
                    <a:lnTo>
                      <a:pt x="783" y="266"/>
                    </a:lnTo>
                    <a:lnTo>
                      <a:pt x="789" y="264"/>
                    </a:lnTo>
                    <a:lnTo>
                      <a:pt x="790" y="264"/>
                    </a:lnTo>
                    <a:lnTo>
                      <a:pt x="790" y="263"/>
                    </a:lnTo>
                    <a:lnTo>
                      <a:pt x="796" y="261"/>
                    </a:lnTo>
                    <a:lnTo>
                      <a:pt x="800" y="260"/>
                    </a:lnTo>
                    <a:lnTo>
                      <a:pt x="803" y="259"/>
                    </a:lnTo>
                    <a:lnTo>
                      <a:pt x="805" y="259"/>
                    </a:lnTo>
                    <a:lnTo>
                      <a:pt x="808" y="258"/>
                    </a:lnTo>
                    <a:lnTo>
                      <a:pt x="811" y="257"/>
                    </a:lnTo>
                    <a:lnTo>
                      <a:pt x="813" y="257"/>
                    </a:lnTo>
                    <a:lnTo>
                      <a:pt x="817" y="257"/>
                    </a:lnTo>
                    <a:lnTo>
                      <a:pt x="822" y="256"/>
                    </a:lnTo>
                    <a:lnTo>
                      <a:pt x="827" y="256"/>
                    </a:lnTo>
                    <a:close/>
                    <a:moveTo>
                      <a:pt x="36" y="368"/>
                    </a:moveTo>
                    <a:lnTo>
                      <a:pt x="43" y="371"/>
                    </a:lnTo>
                    <a:lnTo>
                      <a:pt x="53" y="375"/>
                    </a:lnTo>
                    <a:lnTo>
                      <a:pt x="65" y="379"/>
                    </a:lnTo>
                    <a:lnTo>
                      <a:pt x="77" y="383"/>
                    </a:lnTo>
                    <a:lnTo>
                      <a:pt x="115" y="398"/>
                    </a:lnTo>
                    <a:lnTo>
                      <a:pt x="156" y="412"/>
                    </a:lnTo>
                    <a:lnTo>
                      <a:pt x="170" y="417"/>
                    </a:lnTo>
                    <a:lnTo>
                      <a:pt x="184" y="422"/>
                    </a:lnTo>
                    <a:lnTo>
                      <a:pt x="190" y="424"/>
                    </a:lnTo>
                    <a:lnTo>
                      <a:pt x="195" y="425"/>
                    </a:lnTo>
                    <a:lnTo>
                      <a:pt x="203" y="428"/>
                    </a:lnTo>
                    <a:lnTo>
                      <a:pt x="210" y="430"/>
                    </a:lnTo>
                    <a:lnTo>
                      <a:pt x="216" y="431"/>
                    </a:lnTo>
                    <a:lnTo>
                      <a:pt x="220" y="432"/>
                    </a:lnTo>
                    <a:lnTo>
                      <a:pt x="225" y="434"/>
                    </a:lnTo>
                    <a:lnTo>
                      <a:pt x="229" y="434"/>
                    </a:lnTo>
                    <a:lnTo>
                      <a:pt x="240" y="436"/>
                    </a:lnTo>
                    <a:lnTo>
                      <a:pt x="253" y="437"/>
                    </a:lnTo>
                    <a:lnTo>
                      <a:pt x="254" y="437"/>
                    </a:lnTo>
                    <a:lnTo>
                      <a:pt x="255" y="437"/>
                    </a:lnTo>
                    <a:lnTo>
                      <a:pt x="263" y="438"/>
                    </a:lnTo>
                    <a:lnTo>
                      <a:pt x="270" y="438"/>
                    </a:lnTo>
                    <a:lnTo>
                      <a:pt x="278" y="438"/>
                    </a:lnTo>
                    <a:lnTo>
                      <a:pt x="286" y="438"/>
                    </a:lnTo>
                    <a:lnTo>
                      <a:pt x="295" y="438"/>
                    </a:lnTo>
                    <a:lnTo>
                      <a:pt x="303" y="438"/>
                    </a:lnTo>
                    <a:lnTo>
                      <a:pt x="310" y="437"/>
                    </a:lnTo>
                    <a:lnTo>
                      <a:pt x="317" y="436"/>
                    </a:lnTo>
                    <a:lnTo>
                      <a:pt x="319" y="436"/>
                    </a:lnTo>
                    <a:lnTo>
                      <a:pt x="319" y="436"/>
                    </a:lnTo>
                    <a:lnTo>
                      <a:pt x="320" y="436"/>
                    </a:lnTo>
                    <a:lnTo>
                      <a:pt x="322" y="436"/>
                    </a:lnTo>
                    <a:lnTo>
                      <a:pt x="327" y="434"/>
                    </a:lnTo>
                    <a:lnTo>
                      <a:pt x="334" y="432"/>
                    </a:lnTo>
                    <a:lnTo>
                      <a:pt x="341" y="430"/>
                    </a:lnTo>
                    <a:lnTo>
                      <a:pt x="349" y="427"/>
                    </a:lnTo>
                    <a:lnTo>
                      <a:pt x="311" y="461"/>
                    </a:lnTo>
                    <a:lnTo>
                      <a:pt x="284" y="489"/>
                    </a:lnTo>
                    <a:lnTo>
                      <a:pt x="280" y="492"/>
                    </a:lnTo>
                    <a:lnTo>
                      <a:pt x="276" y="497"/>
                    </a:lnTo>
                    <a:lnTo>
                      <a:pt x="270" y="502"/>
                    </a:lnTo>
                    <a:lnTo>
                      <a:pt x="268" y="512"/>
                    </a:lnTo>
                    <a:lnTo>
                      <a:pt x="241" y="508"/>
                    </a:lnTo>
                    <a:lnTo>
                      <a:pt x="180" y="493"/>
                    </a:lnTo>
                    <a:lnTo>
                      <a:pt x="119" y="474"/>
                    </a:lnTo>
                    <a:lnTo>
                      <a:pt x="63" y="450"/>
                    </a:lnTo>
                    <a:lnTo>
                      <a:pt x="39" y="437"/>
                    </a:lnTo>
                    <a:lnTo>
                      <a:pt x="36" y="436"/>
                    </a:lnTo>
                    <a:lnTo>
                      <a:pt x="30" y="431"/>
                    </a:lnTo>
                    <a:lnTo>
                      <a:pt x="31" y="424"/>
                    </a:lnTo>
                    <a:lnTo>
                      <a:pt x="34" y="399"/>
                    </a:lnTo>
                    <a:lnTo>
                      <a:pt x="36" y="3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49"/>
              <p:cNvSpPr>
                <a:spLocks/>
              </p:cNvSpPr>
              <p:nvPr/>
            </p:nvSpPr>
            <p:spPr bwMode="auto">
              <a:xfrm>
                <a:off x="3019" y="1819"/>
                <a:ext cx="82" cy="49"/>
              </a:xfrm>
              <a:custGeom>
                <a:avLst/>
                <a:gdLst>
                  <a:gd name="T0" fmla="*/ 330 w 330"/>
                  <a:gd name="T1" fmla="*/ 0 h 196"/>
                  <a:gd name="T2" fmla="*/ 282 w 330"/>
                  <a:gd name="T3" fmla="*/ 16 h 196"/>
                  <a:gd name="T4" fmla="*/ 188 w 330"/>
                  <a:gd name="T5" fmla="*/ 62 h 196"/>
                  <a:gd name="T6" fmla="*/ 103 w 330"/>
                  <a:gd name="T7" fmla="*/ 115 h 196"/>
                  <a:gd name="T8" fmla="*/ 30 w 330"/>
                  <a:gd name="T9" fmla="*/ 170 h 196"/>
                  <a:gd name="T10" fmla="*/ 0 w 330"/>
                  <a:gd name="T11" fmla="*/ 196 h 196"/>
                  <a:gd name="T12" fmla="*/ 65 w 330"/>
                  <a:gd name="T13" fmla="*/ 149 h 196"/>
                  <a:gd name="T14" fmla="*/ 191 w 330"/>
                  <a:gd name="T15" fmla="*/ 70 h 196"/>
                  <a:gd name="T16" fmla="*/ 283 w 330"/>
                  <a:gd name="T17" fmla="*/ 21 h 196"/>
                  <a:gd name="T18" fmla="*/ 330 w 330"/>
                  <a:gd name="T1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96">
                    <a:moveTo>
                      <a:pt x="330" y="0"/>
                    </a:moveTo>
                    <a:lnTo>
                      <a:pt x="282" y="16"/>
                    </a:lnTo>
                    <a:lnTo>
                      <a:pt x="188" y="62"/>
                    </a:lnTo>
                    <a:lnTo>
                      <a:pt x="103" y="115"/>
                    </a:lnTo>
                    <a:lnTo>
                      <a:pt x="30" y="170"/>
                    </a:lnTo>
                    <a:lnTo>
                      <a:pt x="0" y="196"/>
                    </a:lnTo>
                    <a:lnTo>
                      <a:pt x="65" y="149"/>
                    </a:lnTo>
                    <a:lnTo>
                      <a:pt x="191" y="70"/>
                    </a:lnTo>
                    <a:lnTo>
                      <a:pt x="283" y="21"/>
                    </a:lnTo>
                    <a:lnTo>
                      <a:pt x="33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0"/>
              <p:cNvSpPr>
                <a:spLocks/>
              </p:cNvSpPr>
              <p:nvPr/>
            </p:nvSpPr>
            <p:spPr bwMode="auto">
              <a:xfrm>
                <a:off x="3003" y="1849"/>
                <a:ext cx="82" cy="37"/>
              </a:xfrm>
              <a:custGeom>
                <a:avLst/>
                <a:gdLst>
                  <a:gd name="T0" fmla="*/ 328 w 328"/>
                  <a:gd name="T1" fmla="*/ 0 h 146"/>
                  <a:gd name="T2" fmla="*/ 291 w 328"/>
                  <a:gd name="T3" fmla="*/ 30 h 146"/>
                  <a:gd name="T4" fmla="*/ 251 w 328"/>
                  <a:gd name="T5" fmla="*/ 65 h 146"/>
                  <a:gd name="T6" fmla="*/ 223 w 328"/>
                  <a:gd name="T7" fmla="*/ 88 h 146"/>
                  <a:gd name="T8" fmla="*/ 161 w 328"/>
                  <a:gd name="T9" fmla="*/ 116 h 146"/>
                  <a:gd name="T10" fmla="*/ 100 w 328"/>
                  <a:gd name="T11" fmla="*/ 127 h 146"/>
                  <a:gd name="T12" fmla="*/ 48 w 328"/>
                  <a:gd name="T13" fmla="*/ 129 h 146"/>
                  <a:gd name="T14" fmla="*/ 26 w 328"/>
                  <a:gd name="T15" fmla="*/ 128 h 146"/>
                  <a:gd name="T16" fmla="*/ 13 w 328"/>
                  <a:gd name="T17" fmla="*/ 127 h 146"/>
                  <a:gd name="T18" fmla="*/ 10 w 328"/>
                  <a:gd name="T19" fmla="*/ 124 h 146"/>
                  <a:gd name="T20" fmla="*/ 10 w 328"/>
                  <a:gd name="T21" fmla="*/ 124 h 146"/>
                  <a:gd name="T22" fmla="*/ 2 w 328"/>
                  <a:gd name="T23" fmla="*/ 130 h 146"/>
                  <a:gd name="T24" fmla="*/ 0 w 328"/>
                  <a:gd name="T25" fmla="*/ 140 h 146"/>
                  <a:gd name="T26" fmla="*/ 11 w 328"/>
                  <a:gd name="T27" fmla="*/ 144 h 146"/>
                  <a:gd name="T28" fmla="*/ 23 w 328"/>
                  <a:gd name="T29" fmla="*/ 146 h 146"/>
                  <a:gd name="T30" fmla="*/ 48 w 328"/>
                  <a:gd name="T31" fmla="*/ 146 h 146"/>
                  <a:gd name="T32" fmla="*/ 109 w 328"/>
                  <a:gd name="T33" fmla="*/ 144 h 146"/>
                  <a:gd name="T34" fmla="*/ 173 w 328"/>
                  <a:gd name="T35" fmla="*/ 134 h 146"/>
                  <a:gd name="T36" fmla="*/ 216 w 328"/>
                  <a:gd name="T37" fmla="*/ 114 h 146"/>
                  <a:gd name="T38" fmla="*/ 241 w 328"/>
                  <a:gd name="T39" fmla="*/ 95 h 146"/>
                  <a:gd name="T40" fmla="*/ 251 w 328"/>
                  <a:gd name="T41" fmla="*/ 85 h 146"/>
                  <a:gd name="T42" fmla="*/ 291 w 328"/>
                  <a:gd name="T43" fmla="*/ 39 h 146"/>
                  <a:gd name="T44" fmla="*/ 328 w 328"/>
                  <a:gd name="T45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8" h="146">
                    <a:moveTo>
                      <a:pt x="328" y="0"/>
                    </a:moveTo>
                    <a:lnTo>
                      <a:pt x="291" y="30"/>
                    </a:lnTo>
                    <a:lnTo>
                      <a:pt x="251" y="65"/>
                    </a:lnTo>
                    <a:lnTo>
                      <a:pt x="223" y="88"/>
                    </a:lnTo>
                    <a:lnTo>
                      <a:pt x="161" y="116"/>
                    </a:lnTo>
                    <a:lnTo>
                      <a:pt x="100" y="127"/>
                    </a:lnTo>
                    <a:lnTo>
                      <a:pt x="48" y="129"/>
                    </a:lnTo>
                    <a:lnTo>
                      <a:pt x="26" y="128"/>
                    </a:lnTo>
                    <a:lnTo>
                      <a:pt x="13" y="127"/>
                    </a:lnTo>
                    <a:lnTo>
                      <a:pt x="10" y="124"/>
                    </a:lnTo>
                    <a:lnTo>
                      <a:pt x="10" y="124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11" y="144"/>
                    </a:lnTo>
                    <a:lnTo>
                      <a:pt x="23" y="146"/>
                    </a:lnTo>
                    <a:lnTo>
                      <a:pt x="48" y="146"/>
                    </a:lnTo>
                    <a:lnTo>
                      <a:pt x="109" y="144"/>
                    </a:lnTo>
                    <a:lnTo>
                      <a:pt x="173" y="134"/>
                    </a:lnTo>
                    <a:lnTo>
                      <a:pt x="216" y="114"/>
                    </a:lnTo>
                    <a:lnTo>
                      <a:pt x="241" y="95"/>
                    </a:lnTo>
                    <a:lnTo>
                      <a:pt x="251" y="85"/>
                    </a:lnTo>
                    <a:lnTo>
                      <a:pt x="291" y="39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1"/>
              <p:cNvSpPr>
                <a:spLocks/>
              </p:cNvSpPr>
              <p:nvPr/>
            </p:nvSpPr>
            <p:spPr bwMode="auto">
              <a:xfrm>
                <a:off x="3098" y="1812"/>
                <a:ext cx="62" cy="17"/>
              </a:xfrm>
              <a:custGeom>
                <a:avLst/>
                <a:gdLst>
                  <a:gd name="T0" fmla="*/ 134 w 249"/>
                  <a:gd name="T1" fmla="*/ 0 h 68"/>
                  <a:gd name="T2" fmla="*/ 116 w 249"/>
                  <a:gd name="T3" fmla="*/ 0 h 68"/>
                  <a:gd name="T4" fmla="*/ 100 w 249"/>
                  <a:gd name="T5" fmla="*/ 3 h 68"/>
                  <a:gd name="T6" fmla="*/ 50 w 249"/>
                  <a:gd name="T7" fmla="*/ 14 h 68"/>
                  <a:gd name="T8" fmla="*/ 0 w 249"/>
                  <a:gd name="T9" fmla="*/ 31 h 68"/>
                  <a:gd name="T10" fmla="*/ 43 w 249"/>
                  <a:gd name="T11" fmla="*/ 17 h 68"/>
                  <a:gd name="T12" fmla="*/ 86 w 249"/>
                  <a:gd name="T13" fmla="*/ 8 h 68"/>
                  <a:gd name="T14" fmla="*/ 108 w 249"/>
                  <a:gd name="T15" fmla="*/ 6 h 68"/>
                  <a:gd name="T16" fmla="*/ 132 w 249"/>
                  <a:gd name="T17" fmla="*/ 6 h 68"/>
                  <a:gd name="T18" fmla="*/ 152 w 249"/>
                  <a:gd name="T19" fmla="*/ 7 h 68"/>
                  <a:gd name="T20" fmla="*/ 188 w 249"/>
                  <a:gd name="T21" fmla="*/ 18 h 68"/>
                  <a:gd name="T22" fmla="*/ 204 w 249"/>
                  <a:gd name="T23" fmla="*/ 28 h 68"/>
                  <a:gd name="T24" fmla="*/ 205 w 249"/>
                  <a:gd name="T25" fmla="*/ 29 h 68"/>
                  <a:gd name="T26" fmla="*/ 206 w 249"/>
                  <a:gd name="T27" fmla="*/ 30 h 68"/>
                  <a:gd name="T28" fmla="*/ 218 w 249"/>
                  <a:gd name="T29" fmla="*/ 38 h 68"/>
                  <a:gd name="T30" fmla="*/ 239 w 249"/>
                  <a:gd name="T31" fmla="*/ 56 h 68"/>
                  <a:gd name="T32" fmla="*/ 249 w 249"/>
                  <a:gd name="T33" fmla="*/ 68 h 68"/>
                  <a:gd name="T34" fmla="*/ 245 w 249"/>
                  <a:gd name="T35" fmla="*/ 53 h 68"/>
                  <a:gd name="T36" fmla="*/ 228 w 249"/>
                  <a:gd name="T37" fmla="*/ 31 h 68"/>
                  <a:gd name="T38" fmla="*/ 218 w 249"/>
                  <a:gd name="T39" fmla="*/ 22 h 68"/>
                  <a:gd name="T40" fmla="*/ 202 w 249"/>
                  <a:gd name="T41" fmla="*/ 12 h 68"/>
                  <a:gd name="T42" fmla="*/ 166 w 249"/>
                  <a:gd name="T43" fmla="*/ 3 h 68"/>
                  <a:gd name="T44" fmla="*/ 146 w 249"/>
                  <a:gd name="T45" fmla="*/ 0 h 68"/>
                  <a:gd name="T46" fmla="*/ 141 w 249"/>
                  <a:gd name="T47" fmla="*/ 0 h 68"/>
                  <a:gd name="T48" fmla="*/ 134 w 249"/>
                  <a:gd name="T4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49" h="68">
                    <a:moveTo>
                      <a:pt x="134" y="0"/>
                    </a:moveTo>
                    <a:lnTo>
                      <a:pt x="116" y="0"/>
                    </a:lnTo>
                    <a:lnTo>
                      <a:pt x="100" y="3"/>
                    </a:lnTo>
                    <a:lnTo>
                      <a:pt x="50" y="14"/>
                    </a:lnTo>
                    <a:lnTo>
                      <a:pt x="0" y="31"/>
                    </a:lnTo>
                    <a:lnTo>
                      <a:pt x="43" y="17"/>
                    </a:lnTo>
                    <a:lnTo>
                      <a:pt x="86" y="8"/>
                    </a:lnTo>
                    <a:lnTo>
                      <a:pt x="108" y="6"/>
                    </a:lnTo>
                    <a:lnTo>
                      <a:pt x="132" y="6"/>
                    </a:lnTo>
                    <a:lnTo>
                      <a:pt x="152" y="7"/>
                    </a:lnTo>
                    <a:lnTo>
                      <a:pt x="188" y="18"/>
                    </a:lnTo>
                    <a:lnTo>
                      <a:pt x="204" y="28"/>
                    </a:lnTo>
                    <a:lnTo>
                      <a:pt x="205" y="29"/>
                    </a:lnTo>
                    <a:lnTo>
                      <a:pt x="206" y="30"/>
                    </a:lnTo>
                    <a:lnTo>
                      <a:pt x="218" y="38"/>
                    </a:lnTo>
                    <a:lnTo>
                      <a:pt x="239" y="56"/>
                    </a:lnTo>
                    <a:lnTo>
                      <a:pt x="249" y="68"/>
                    </a:lnTo>
                    <a:lnTo>
                      <a:pt x="245" y="53"/>
                    </a:lnTo>
                    <a:lnTo>
                      <a:pt x="228" y="31"/>
                    </a:lnTo>
                    <a:lnTo>
                      <a:pt x="218" y="22"/>
                    </a:lnTo>
                    <a:lnTo>
                      <a:pt x="202" y="12"/>
                    </a:lnTo>
                    <a:lnTo>
                      <a:pt x="166" y="3"/>
                    </a:lnTo>
                    <a:lnTo>
                      <a:pt x="146" y="0"/>
                    </a:lnTo>
                    <a:lnTo>
                      <a:pt x="141" y="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2"/>
              <p:cNvSpPr>
                <a:spLocks/>
              </p:cNvSpPr>
              <p:nvPr/>
            </p:nvSpPr>
            <p:spPr bwMode="auto">
              <a:xfrm>
                <a:off x="3048" y="1819"/>
                <a:ext cx="75" cy="63"/>
              </a:xfrm>
              <a:custGeom>
                <a:avLst/>
                <a:gdLst>
                  <a:gd name="T0" fmla="*/ 301 w 301"/>
                  <a:gd name="T1" fmla="*/ 0 h 249"/>
                  <a:gd name="T2" fmla="*/ 290 w 301"/>
                  <a:gd name="T3" fmla="*/ 4 h 249"/>
                  <a:gd name="T4" fmla="*/ 279 w 301"/>
                  <a:gd name="T5" fmla="*/ 9 h 249"/>
                  <a:gd name="T6" fmla="*/ 254 w 301"/>
                  <a:gd name="T7" fmla="*/ 21 h 249"/>
                  <a:gd name="T8" fmla="*/ 202 w 301"/>
                  <a:gd name="T9" fmla="*/ 58 h 249"/>
                  <a:gd name="T10" fmla="*/ 149 w 301"/>
                  <a:gd name="T11" fmla="*/ 108 h 249"/>
                  <a:gd name="T12" fmla="*/ 92 w 301"/>
                  <a:gd name="T13" fmla="*/ 170 h 249"/>
                  <a:gd name="T14" fmla="*/ 64 w 301"/>
                  <a:gd name="T15" fmla="*/ 205 h 249"/>
                  <a:gd name="T16" fmla="*/ 50 w 301"/>
                  <a:gd name="T17" fmla="*/ 220 h 249"/>
                  <a:gd name="T18" fmla="*/ 18 w 301"/>
                  <a:gd name="T19" fmla="*/ 242 h 249"/>
                  <a:gd name="T20" fmla="*/ 0 w 301"/>
                  <a:gd name="T21" fmla="*/ 249 h 249"/>
                  <a:gd name="T22" fmla="*/ 22 w 301"/>
                  <a:gd name="T23" fmla="*/ 242 h 249"/>
                  <a:gd name="T24" fmla="*/ 62 w 301"/>
                  <a:gd name="T25" fmla="*/ 217 h 249"/>
                  <a:gd name="T26" fmla="*/ 78 w 301"/>
                  <a:gd name="T27" fmla="*/ 200 h 249"/>
                  <a:gd name="T28" fmla="*/ 106 w 301"/>
                  <a:gd name="T29" fmla="*/ 164 h 249"/>
                  <a:gd name="T30" fmla="*/ 163 w 301"/>
                  <a:gd name="T31" fmla="*/ 103 h 249"/>
                  <a:gd name="T32" fmla="*/ 216 w 301"/>
                  <a:gd name="T33" fmla="*/ 53 h 249"/>
                  <a:gd name="T34" fmla="*/ 269 w 301"/>
                  <a:gd name="T35" fmla="*/ 16 h 249"/>
                  <a:gd name="T36" fmla="*/ 293 w 301"/>
                  <a:gd name="T37" fmla="*/ 3 h 249"/>
                  <a:gd name="T38" fmla="*/ 297 w 301"/>
                  <a:gd name="T39" fmla="*/ 2 h 249"/>
                  <a:gd name="T40" fmla="*/ 301 w 301"/>
                  <a:gd name="T41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1" h="249">
                    <a:moveTo>
                      <a:pt x="301" y="0"/>
                    </a:moveTo>
                    <a:lnTo>
                      <a:pt x="290" y="4"/>
                    </a:lnTo>
                    <a:lnTo>
                      <a:pt x="279" y="9"/>
                    </a:lnTo>
                    <a:lnTo>
                      <a:pt x="254" y="21"/>
                    </a:lnTo>
                    <a:lnTo>
                      <a:pt x="202" y="58"/>
                    </a:lnTo>
                    <a:lnTo>
                      <a:pt x="149" y="108"/>
                    </a:lnTo>
                    <a:lnTo>
                      <a:pt x="92" y="170"/>
                    </a:lnTo>
                    <a:lnTo>
                      <a:pt x="64" y="205"/>
                    </a:lnTo>
                    <a:lnTo>
                      <a:pt x="50" y="220"/>
                    </a:lnTo>
                    <a:lnTo>
                      <a:pt x="18" y="242"/>
                    </a:lnTo>
                    <a:lnTo>
                      <a:pt x="0" y="249"/>
                    </a:lnTo>
                    <a:lnTo>
                      <a:pt x="22" y="242"/>
                    </a:lnTo>
                    <a:lnTo>
                      <a:pt x="62" y="217"/>
                    </a:lnTo>
                    <a:lnTo>
                      <a:pt x="78" y="200"/>
                    </a:lnTo>
                    <a:lnTo>
                      <a:pt x="106" y="164"/>
                    </a:lnTo>
                    <a:lnTo>
                      <a:pt x="163" y="103"/>
                    </a:lnTo>
                    <a:lnTo>
                      <a:pt x="216" y="53"/>
                    </a:lnTo>
                    <a:lnTo>
                      <a:pt x="269" y="16"/>
                    </a:lnTo>
                    <a:lnTo>
                      <a:pt x="293" y="3"/>
                    </a:lnTo>
                    <a:lnTo>
                      <a:pt x="297" y="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3"/>
              <p:cNvSpPr>
                <a:spLocks/>
              </p:cNvSpPr>
              <p:nvPr/>
            </p:nvSpPr>
            <p:spPr bwMode="auto">
              <a:xfrm>
                <a:off x="2937" y="1853"/>
                <a:ext cx="24" cy="23"/>
              </a:xfrm>
              <a:custGeom>
                <a:avLst/>
                <a:gdLst>
                  <a:gd name="T0" fmla="*/ 4 w 97"/>
                  <a:gd name="T1" fmla="*/ 0 h 93"/>
                  <a:gd name="T2" fmla="*/ 5 w 97"/>
                  <a:gd name="T3" fmla="*/ 15 h 93"/>
                  <a:gd name="T4" fmla="*/ 0 w 97"/>
                  <a:gd name="T5" fmla="*/ 41 h 93"/>
                  <a:gd name="T6" fmla="*/ 4 w 97"/>
                  <a:gd name="T7" fmla="*/ 55 h 93"/>
                  <a:gd name="T8" fmla="*/ 12 w 97"/>
                  <a:gd name="T9" fmla="*/ 61 h 93"/>
                  <a:gd name="T10" fmla="*/ 53 w 97"/>
                  <a:gd name="T11" fmla="*/ 78 h 93"/>
                  <a:gd name="T12" fmla="*/ 97 w 97"/>
                  <a:gd name="T13" fmla="*/ 93 h 93"/>
                  <a:gd name="T14" fmla="*/ 59 w 97"/>
                  <a:gd name="T15" fmla="*/ 73 h 93"/>
                  <a:gd name="T16" fmla="*/ 24 w 97"/>
                  <a:gd name="T17" fmla="*/ 47 h 93"/>
                  <a:gd name="T18" fmla="*/ 16 w 97"/>
                  <a:gd name="T19" fmla="*/ 43 h 93"/>
                  <a:gd name="T20" fmla="*/ 12 w 97"/>
                  <a:gd name="T21" fmla="*/ 31 h 93"/>
                  <a:gd name="T22" fmla="*/ 13 w 97"/>
                  <a:gd name="T23" fmla="*/ 17 h 93"/>
                  <a:gd name="T24" fmla="*/ 11 w 97"/>
                  <a:gd name="T25" fmla="*/ 4 h 93"/>
                  <a:gd name="T26" fmla="*/ 6 w 97"/>
                  <a:gd name="T27" fmla="*/ 0 h 93"/>
                  <a:gd name="T28" fmla="*/ 4 w 97"/>
                  <a:gd name="T29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" h="93">
                    <a:moveTo>
                      <a:pt x="4" y="0"/>
                    </a:moveTo>
                    <a:lnTo>
                      <a:pt x="5" y="15"/>
                    </a:lnTo>
                    <a:lnTo>
                      <a:pt x="0" y="41"/>
                    </a:lnTo>
                    <a:lnTo>
                      <a:pt x="4" y="55"/>
                    </a:lnTo>
                    <a:lnTo>
                      <a:pt x="12" y="61"/>
                    </a:lnTo>
                    <a:lnTo>
                      <a:pt x="53" y="78"/>
                    </a:lnTo>
                    <a:lnTo>
                      <a:pt x="97" y="93"/>
                    </a:lnTo>
                    <a:lnTo>
                      <a:pt x="59" y="73"/>
                    </a:lnTo>
                    <a:lnTo>
                      <a:pt x="24" y="47"/>
                    </a:lnTo>
                    <a:lnTo>
                      <a:pt x="16" y="43"/>
                    </a:lnTo>
                    <a:lnTo>
                      <a:pt x="12" y="31"/>
                    </a:lnTo>
                    <a:lnTo>
                      <a:pt x="13" y="17"/>
                    </a:lnTo>
                    <a:lnTo>
                      <a:pt x="11" y="4"/>
                    </a:lnTo>
                    <a:lnTo>
                      <a:pt x="6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4"/>
              <p:cNvSpPr>
                <a:spLocks/>
              </p:cNvSpPr>
              <p:nvPr/>
            </p:nvSpPr>
            <p:spPr bwMode="auto">
              <a:xfrm>
                <a:off x="3022" y="1783"/>
                <a:ext cx="65" cy="70"/>
              </a:xfrm>
              <a:custGeom>
                <a:avLst/>
                <a:gdLst>
                  <a:gd name="T0" fmla="*/ 206 w 261"/>
                  <a:gd name="T1" fmla="*/ 7 h 282"/>
                  <a:gd name="T2" fmla="*/ 209 w 261"/>
                  <a:gd name="T3" fmla="*/ 17 h 282"/>
                  <a:gd name="T4" fmla="*/ 212 w 261"/>
                  <a:gd name="T5" fmla="*/ 31 h 282"/>
                  <a:gd name="T6" fmla="*/ 219 w 261"/>
                  <a:gd name="T7" fmla="*/ 51 h 282"/>
                  <a:gd name="T8" fmla="*/ 224 w 261"/>
                  <a:gd name="T9" fmla="*/ 67 h 282"/>
                  <a:gd name="T10" fmla="*/ 219 w 261"/>
                  <a:gd name="T11" fmla="*/ 78 h 282"/>
                  <a:gd name="T12" fmla="*/ 210 w 261"/>
                  <a:gd name="T13" fmla="*/ 84 h 282"/>
                  <a:gd name="T14" fmla="*/ 195 w 261"/>
                  <a:gd name="T15" fmla="*/ 95 h 282"/>
                  <a:gd name="T16" fmla="*/ 194 w 261"/>
                  <a:gd name="T17" fmla="*/ 96 h 282"/>
                  <a:gd name="T18" fmla="*/ 177 w 261"/>
                  <a:gd name="T19" fmla="*/ 108 h 282"/>
                  <a:gd name="T20" fmla="*/ 171 w 261"/>
                  <a:gd name="T21" fmla="*/ 113 h 282"/>
                  <a:gd name="T22" fmla="*/ 162 w 261"/>
                  <a:gd name="T23" fmla="*/ 120 h 282"/>
                  <a:gd name="T24" fmla="*/ 157 w 261"/>
                  <a:gd name="T25" fmla="*/ 124 h 282"/>
                  <a:gd name="T26" fmla="*/ 150 w 261"/>
                  <a:gd name="T27" fmla="*/ 128 h 282"/>
                  <a:gd name="T28" fmla="*/ 143 w 261"/>
                  <a:gd name="T29" fmla="*/ 133 h 282"/>
                  <a:gd name="T30" fmla="*/ 134 w 261"/>
                  <a:gd name="T31" fmla="*/ 140 h 282"/>
                  <a:gd name="T32" fmla="*/ 125 w 261"/>
                  <a:gd name="T33" fmla="*/ 148 h 282"/>
                  <a:gd name="T34" fmla="*/ 111 w 261"/>
                  <a:gd name="T35" fmla="*/ 162 h 282"/>
                  <a:gd name="T36" fmla="*/ 100 w 261"/>
                  <a:gd name="T37" fmla="*/ 172 h 282"/>
                  <a:gd name="T38" fmla="*/ 89 w 261"/>
                  <a:gd name="T39" fmla="*/ 183 h 282"/>
                  <a:gd name="T40" fmla="*/ 64 w 261"/>
                  <a:gd name="T41" fmla="*/ 209 h 282"/>
                  <a:gd name="T42" fmla="*/ 51 w 261"/>
                  <a:gd name="T43" fmla="*/ 224 h 282"/>
                  <a:gd name="T44" fmla="*/ 35 w 261"/>
                  <a:gd name="T45" fmla="*/ 241 h 282"/>
                  <a:gd name="T46" fmla="*/ 19 w 261"/>
                  <a:gd name="T47" fmla="*/ 260 h 282"/>
                  <a:gd name="T48" fmla="*/ 0 w 261"/>
                  <a:gd name="T49" fmla="*/ 282 h 282"/>
                  <a:gd name="T50" fmla="*/ 27 w 261"/>
                  <a:gd name="T51" fmla="*/ 261 h 282"/>
                  <a:gd name="T52" fmla="*/ 28 w 261"/>
                  <a:gd name="T53" fmla="*/ 261 h 282"/>
                  <a:gd name="T54" fmla="*/ 63 w 261"/>
                  <a:gd name="T55" fmla="*/ 235 h 282"/>
                  <a:gd name="T56" fmla="*/ 64 w 261"/>
                  <a:gd name="T57" fmla="*/ 235 h 282"/>
                  <a:gd name="T58" fmla="*/ 93 w 261"/>
                  <a:gd name="T59" fmla="*/ 214 h 282"/>
                  <a:gd name="T60" fmla="*/ 118 w 261"/>
                  <a:gd name="T61" fmla="*/ 197 h 282"/>
                  <a:gd name="T62" fmla="*/ 121 w 261"/>
                  <a:gd name="T63" fmla="*/ 197 h 282"/>
                  <a:gd name="T64" fmla="*/ 140 w 261"/>
                  <a:gd name="T65" fmla="*/ 184 h 282"/>
                  <a:gd name="T66" fmla="*/ 153 w 261"/>
                  <a:gd name="T67" fmla="*/ 176 h 282"/>
                  <a:gd name="T68" fmla="*/ 161 w 261"/>
                  <a:gd name="T69" fmla="*/ 173 h 282"/>
                  <a:gd name="T70" fmla="*/ 174 w 261"/>
                  <a:gd name="T71" fmla="*/ 167 h 282"/>
                  <a:gd name="T72" fmla="*/ 176 w 261"/>
                  <a:gd name="T73" fmla="*/ 165 h 282"/>
                  <a:gd name="T74" fmla="*/ 188 w 261"/>
                  <a:gd name="T75" fmla="*/ 160 h 282"/>
                  <a:gd name="T76" fmla="*/ 198 w 261"/>
                  <a:gd name="T77" fmla="*/ 155 h 282"/>
                  <a:gd name="T78" fmla="*/ 207 w 261"/>
                  <a:gd name="T79" fmla="*/ 150 h 282"/>
                  <a:gd name="T80" fmla="*/ 224 w 261"/>
                  <a:gd name="T81" fmla="*/ 141 h 282"/>
                  <a:gd name="T82" fmla="*/ 225 w 261"/>
                  <a:gd name="T83" fmla="*/ 141 h 282"/>
                  <a:gd name="T84" fmla="*/ 243 w 261"/>
                  <a:gd name="T85" fmla="*/ 134 h 282"/>
                  <a:gd name="T86" fmla="*/ 253 w 261"/>
                  <a:gd name="T87" fmla="*/ 129 h 282"/>
                  <a:gd name="T88" fmla="*/ 259 w 261"/>
                  <a:gd name="T89" fmla="*/ 122 h 282"/>
                  <a:gd name="T90" fmla="*/ 253 w 261"/>
                  <a:gd name="T91" fmla="*/ 110 h 282"/>
                  <a:gd name="T92" fmla="*/ 246 w 261"/>
                  <a:gd name="T93" fmla="*/ 96 h 282"/>
                  <a:gd name="T94" fmla="*/ 242 w 261"/>
                  <a:gd name="T95" fmla="*/ 85 h 282"/>
                  <a:gd name="T96" fmla="*/ 230 w 261"/>
                  <a:gd name="T97" fmla="*/ 59 h 282"/>
                  <a:gd name="T98" fmla="*/ 218 w 261"/>
                  <a:gd name="T99" fmla="*/ 30 h 282"/>
                  <a:gd name="T100" fmla="*/ 211 w 261"/>
                  <a:gd name="T101" fmla="*/ 15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1" h="282">
                    <a:moveTo>
                      <a:pt x="205" y="0"/>
                    </a:moveTo>
                    <a:lnTo>
                      <a:pt x="206" y="7"/>
                    </a:lnTo>
                    <a:lnTo>
                      <a:pt x="208" y="14"/>
                    </a:lnTo>
                    <a:lnTo>
                      <a:pt x="209" y="17"/>
                    </a:lnTo>
                    <a:lnTo>
                      <a:pt x="209" y="19"/>
                    </a:lnTo>
                    <a:lnTo>
                      <a:pt x="212" y="31"/>
                    </a:lnTo>
                    <a:lnTo>
                      <a:pt x="216" y="40"/>
                    </a:lnTo>
                    <a:lnTo>
                      <a:pt x="219" y="51"/>
                    </a:lnTo>
                    <a:lnTo>
                      <a:pt x="221" y="58"/>
                    </a:lnTo>
                    <a:lnTo>
                      <a:pt x="224" y="67"/>
                    </a:lnTo>
                    <a:lnTo>
                      <a:pt x="226" y="74"/>
                    </a:lnTo>
                    <a:lnTo>
                      <a:pt x="219" y="78"/>
                    </a:lnTo>
                    <a:lnTo>
                      <a:pt x="210" y="84"/>
                    </a:lnTo>
                    <a:lnTo>
                      <a:pt x="210" y="84"/>
                    </a:lnTo>
                    <a:lnTo>
                      <a:pt x="202" y="89"/>
                    </a:lnTo>
                    <a:lnTo>
                      <a:pt x="195" y="95"/>
                    </a:lnTo>
                    <a:lnTo>
                      <a:pt x="194" y="96"/>
                    </a:lnTo>
                    <a:lnTo>
                      <a:pt x="194" y="96"/>
                    </a:lnTo>
                    <a:lnTo>
                      <a:pt x="186" y="101"/>
                    </a:lnTo>
                    <a:lnTo>
                      <a:pt x="177" y="108"/>
                    </a:lnTo>
                    <a:lnTo>
                      <a:pt x="177" y="108"/>
                    </a:lnTo>
                    <a:lnTo>
                      <a:pt x="171" y="113"/>
                    </a:lnTo>
                    <a:lnTo>
                      <a:pt x="163" y="119"/>
                    </a:lnTo>
                    <a:lnTo>
                      <a:pt x="162" y="120"/>
                    </a:lnTo>
                    <a:lnTo>
                      <a:pt x="161" y="120"/>
                    </a:lnTo>
                    <a:lnTo>
                      <a:pt x="157" y="124"/>
                    </a:lnTo>
                    <a:lnTo>
                      <a:pt x="151" y="127"/>
                    </a:lnTo>
                    <a:lnTo>
                      <a:pt x="150" y="128"/>
                    </a:lnTo>
                    <a:lnTo>
                      <a:pt x="149" y="128"/>
                    </a:lnTo>
                    <a:lnTo>
                      <a:pt x="143" y="133"/>
                    </a:lnTo>
                    <a:lnTo>
                      <a:pt x="137" y="138"/>
                    </a:lnTo>
                    <a:lnTo>
                      <a:pt x="134" y="140"/>
                    </a:lnTo>
                    <a:lnTo>
                      <a:pt x="131" y="144"/>
                    </a:lnTo>
                    <a:lnTo>
                      <a:pt x="125" y="148"/>
                    </a:lnTo>
                    <a:lnTo>
                      <a:pt x="118" y="153"/>
                    </a:lnTo>
                    <a:lnTo>
                      <a:pt x="111" y="162"/>
                    </a:lnTo>
                    <a:lnTo>
                      <a:pt x="101" y="171"/>
                    </a:lnTo>
                    <a:lnTo>
                      <a:pt x="100" y="172"/>
                    </a:lnTo>
                    <a:lnTo>
                      <a:pt x="99" y="172"/>
                    </a:lnTo>
                    <a:lnTo>
                      <a:pt x="89" y="183"/>
                    </a:lnTo>
                    <a:lnTo>
                      <a:pt x="77" y="196"/>
                    </a:lnTo>
                    <a:lnTo>
                      <a:pt x="64" y="209"/>
                    </a:lnTo>
                    <a:lnTo>
                      <a:pt x="51" y="223"/>
                    </a:lnTo>
                    <a:lnTo>
                      <a:pt x="51" y="224"/>
                    </a:lnTo>
                    <a:lnTo>
                      <a:pt x="50" y="224"/>
                    </a:lnTo>
                    <a:lnTo>
                      <a:pt x="35" y="241"/>
                    </a:lnTo>
                    <a:lnTo>
                      <a:pt x="19" y="260"/>
                    </a:lnTo>
                    <a:lnTo>
                      <a:pt x="19" y="260"/>
                    </a:lnTo>
                    <a:lnTo>
                      <a:pt x="9" y="271"/>
                    </a:lnTo>
                    <a:lnTo>
                      <a:pt x="0" y="282"/>
                    </a:lnTo>
                    <a:lnTo>
                      <a:pt x="13" y="271"/>
                    </a:lnTo>
                    <a:lnTo>
                      <a:pt x="27" y="261"/>
                    </a:lnTo>
                    <a:lnTo>
                      <a:pt x="28" y="261"/>
                    </a:lnTo>
                    <a:lnTo>
                      <a:pt x="28" y="261"/>
                    </a:lnTo>
                    <a:lnTo>
                      <a:pt x="46" y="247"/>
                    </a:lnTo>
                    <a:lnTo>
                      <a:pt x="63" y="235"/>
                    </a:lnTo>
                    <a:lnTo>
                      <a:pt x="64" y="235"/>
                    </a:lnTo>
                    <a:lnTo>
                      <a:pt x="64" y="235"/>
                    </a:lnTo>
                    <a:lnTo>
                      <a:pt x="79" y="224"/>
                    </a:lnTo>
                    <a:lnTo>
                      <a:pt x="93" y="214"/>
                    </a:lnTo>
                    <a:lnTo>
                      <a:pt x="106" y="206"/>
                    </a:lnTo>
                    <a:lnTo>
                      <a:pt x="118" y="197"/>
                    </a:lnTo>
                    <a:lnTo>
                      <a:pt x="119" y="197"/>
                    </a:lnTo>
                    <a:lnTo>
                      <a:pt x="121" y="197"/>
                    </a:lnTo>
                    <a:lnTo>
                      <a:pt x="130" y="189"/>
                    </a:lnTo>
                    <a:lnTo>
                      <a:pt x="140" y="184"/>
                    </a:lnTo>
                    <a:lnTo>
                      <a:pt x="147" y="181"/>
                    </a:lnTo>
                    <a:lnTo>
                      <a:pt x="153" y="176"/>
                    </a:lnTo>
                    <a:lnTo>
                      <a:pt x="158" y="175"/>
                    </a:lnTo>
                    <a:lnTo>
                      <a:pt x="161" y="173"/>
                    </a:lnTo>
                    <a:lnTo>
                      <a:pt x="168" y="170"/>
                    </a:lnTo>
                    <a:lnTo>
                      <a:pt x="174" y="167"/>
                    </a:lnTo>
                    <a:lnTo>
                      <a:pt x="175" y="165"/>
                    </a:lnTo>
                    <a:lnTo>
                      <a:pt x="176" y="165"/>
                    </a:lnTo>
                    <a:lnTo>
                      <a:pt x="183" y="162"/>
                    </a:lnTo>
                    <a:lnTo>
                      <a:pt x="188" y="160"/>
                    </a:lnTo>
                    <a:lnTo>
                      <a:pt x="190" y="159"/>
                    </a:lnTo>
                    <a:lnTo>
                      <a:pt x="198" y="155"/>
                    </a:lnTo>
                    <a:lnTo>
                      <a:pt x="207" y="151"/>
                    </a:lnTo>
                    <a:lnTo>
                      <a:pt x="207" y="150"/>
                    </a:lnTo>
                    <a:lnTo>
                      <a:pt x="216" y="146"/>
                    </a:lnTo>
                    <a:lnTo>
                      <a:pt x="224" y="141"/>
                    </a:lnTo>
                    <a:lnTo>
                      <a:pt x="225" y="141"/>
                    </a:lnTo>
                    <a:lnTo>
                      <a:pt x="225" y="141"/>
                    </a:lnTo>
                    <a:lnTo>
                      <a:pt x="234" y="137"/>
                    </a:lnTo>
                    <a:lnTo>
                      <a:pt x="243" y="134"/>
                    </a:lnTo>
                    <a:lnTo>
                      <a:pt x="243" y="134"/>
                    </a:lnTo>
                    <a:lnTo>
                      <a:pt x="253" y="129"/>
                    </a:lnTo>
                    <a:lnTo>
                      <a:pt x="261" y="126"/>
                    </a:lnTo>
                    <a:lnTo>
                      <a:pt x="259" y="122"/>
                    </a:lnTo>
                    <a:lnTo>
                      <a:pt x="256" y="114"/>
                    </a:lnTo>
                    <a:lnTo>
                      <a:pt x="253" y="110"/>
                    </a:lnTo>
                    <a:lnTo>
                      <a:pt x="249" y="102"/>
                    </a:lnTo>
                    <a:lnTo>
                      <a:pt x="246" y="96"/>
                    </a:lnTo>
                    <a:lnTo>
                      <a:pt x="243" y="87"/>
                    </a:lnTo>
                    <a:lnTo>
                      <a:pt x="242" y="85"/>
                    </a:lnTo>
                    <a:lnTo>
                      <a:pt x="241" y="83"/>
                    </a:lnTo>
                    <a:lnTo>
                      <a:pt x="230" y="59"/>
                    </a:lnTo>
                    <a:lnTo>
                      <a:pt x="219" y="31"/>
                    </a:lnTo>
                    <a:lnTo>
                      <a:pt x="218" y="30"/>
                    </a:lnTo>
                    <a:lnTo>
                      <a:pt x="218" y="29"/>
                    </a:lnTo>
                    <a:lnTo>
                      <a:pt x="211" y="15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55"/>
              <p:cNvSpPr>
                <a:spLocks/>
              </p:cNvSpPr>
              <p:nvPr/>
            </p:nvSpPr>
            <p:spPr bwMode="auto">
              <a:xfrm>
                <a:off x="2938" y="1785"/>
                <a:ext cx="34" cy="70"/>
              </a:xfrm>
              <a:custGeom>
                <a:avLst/>
                <a:gdLst>
                  <a:gd name="T0" fmla="*/ 67 w 134"/>
                  <a:gd name="T1" fmla="*/ 1 h 282"/>
                  <a:gd name="T2" fmla="*/ 65 w 134"/>
                  <a:gd name="T3" fmla="*/ 5 h 282"/>
                  <a:gd name="T4" fmla="*/ 63 w 134"/>
                  <a:gd name="T5" fmla="*/ 10 h 282"/>
                  <a:gd name="T6" fmla="*/ 58 w 134"/>
                  <a:gd name="T7" fmla="*/ 22 h 282"/>
                  <a:gd name="T8" fmla="*/ 49 w 134"/>
                  <a:gd name="T9" fmla="*/ 46 h 282"/>
                  <a:gd name="T10" fmla="*/ 38 w 134"/>
                  <a:gd name="T11" fmla="*/ 79 h 282"/>
                  <a:gd name="T12" fmla="*/ 32 w 134"/>
                  <a:gd name="T13" fmla="*/ 98 h 282"/>
                  <a:gd name="T14" fmla="*/ 26 w 134"/>
                  <a:gd name="T15" fmla="*/ 115 h 282"/>
                  <a:gd name="T16" fmla="*/ 17 w 134"/>
                  <a:gd name="T17" fmla="*/ 143 h 282"/>
                  <a:gd name="T18" fmla="*/ 6 w 134"/>
                  <a:gd name="T19" fmla="*/ 181 h 282"/>
                  <a:gd name="T20" fmla="*/ 1 w 134"/>
                  <a:gd name="T21" fmla="*/ 199 h 282"/>
                  <a:gd name="T22" fmla="*/ 0 w 134"/>
                  <a:gd name="T23" fmla="*/ 204 h 282"/>
                  <a:gd name="T24" fmla="*/ 0 w 134"/>
                  <a:gd name="T25" fmla="*/ 210 h 282"/>
                  <a:gd name="T26" fmla="*/ 0 w 134"/>
                  <a:gd name="T27" fmla="*/ 212 h 282"/>
                  <a:gd name="T28" fmla="*/ 0 w 134"/>
                  <a:gd name="T29" fmla="*/ 215 h 282"/>
                  <a:gd name="T30" fmla="*/ 0 w 134"/>
                  <a:gd name="T31" fmla="*/ 219 h 282"/>
                  <a:gd name="T32" fmla="*/ 1 w 134"/>
                  <a:gd name="T33" fmla="*/ 223 h 282"/>
                  <a:gd name="T34" fmla="*/ 2 w 134"/>
                  <a:gd name="T35" fmla="*/ 225 h 282"/>
                  <a:gd name="T36" fmla="*/ 3 w 134"/>
                  <a:gd name="T37" fmla="*/ 228 h 282"/>
                  <a:gd name="T38" fmla="*/ 3 w 134"/>
                  <a:gd name="T39" fmla="*/ 229 h 282"/>
                  <a:gd name="T40" fmla="*/ 4 w 134"/>
                  <a:gd name="T41" fmla="*/ 231 h 282"/>
                  <a:gd name="T42" fmla="*/ 6 w 134"/>
                  <a:gd name="T43" fmla="*/ 233 h 282"/>
                  <a:gd name="T44" fmla="*/ 8 w 134"/>
                  <a:gd name="T45" fmla="*/ 233 h 282"/>
                  <a:gd name="T46" fmla="*/ 10 w 134"/>
                  <a:gd name="T47" fmla="*/ 236 h 282"/>
                  <a:gd name="T48" fmla="*/ 10 w 134"/>
                  <a:gd name="T49" fmla="*/ 237 h 282"/>
                  <a:gd name="T50" fmla="*/ 12 w 134"/>
                  <a:gd name="T51" fmla="*/ 238 h 282"/>
                  <a:gd name="T52" fmla="*/ 15 w 134"/>
                  <a:gd name="T53" fmla="*/ 240 h 282"/>
                  <a:gd name="T54" fmla="*/ 17 w 134"/>
                  <a:gd name="T55" fmla="*/ 240 h 282"/>
                  <a:gd name="T56" fmla="*/ 21 w 134"/>
                  <a:gd name="T57" fmla="*/ 241 h 282"/>
                  <a:gd name="T58" fmla="*/ 65 w 134"/>
                  <a:gd name="T59" fmla="*/ 256 h 282"/>
                  <a:gd name="T60" fmla="*/ 82 w 134"/>
                  <a:gd name="T61" fmla="*/ 252 h 282"/>
                  <a:gd name="T62" fmla="*/ 49 w 134"/>
                  <a:gd name="T63" fmla="*/ 235 h 282"/>
                  <a:gd name="T64" fmla="*/ 47 w 134"/>
                  <a:gd name="T65" fmla="*/ 233 h 282"/>
                  <a:gd name="T66" fmla="*/ 42 w 134"/>
                  <a:gd name="T67" fmla="*/ 231 h 282"/>
                  <a:gd name="T68" fmla="*/ 40 w 134"/>
                  <a:gd name="T69" fmla="*/ 228 h 282"/>
                  <a:gd name="T70" fmla="*/ 39 w 134"/>
                  <a:gd name="T71" fmla="*/ 227 h 282"/>
                  <a:gd name="T72" fmla="*/ 38 w 134"/>
                  <a:gd name="T73" fmla="*/ 226 h 282"/>
                  <a:gd name="T74" fmla="*/ 38 w 134"/>
                  <a:gd name="T75" fmla="*/ 224 h 282"/>
                  <a:gd name="T76" fmla="*/ 37 w 134"/>
                  <a:gd name="T77" fmla="*/ 223 h 282"/>
                  <a:gd name="T78" fmla="*/ 36 w 134"/>
                  <a:gd name="T79" fmla="*/ 220 h 282"/>
                  <a:gd name="T80" fmla="*/ 34 w 134"/>
                  <a:gd name="T81" fmla="*/ 217 h 282"/>
                  <a:gd name="T82" fmla="*/ 34 w 134"/>
                  <a:gd name="T83" fmla="*/ 215 h 282"/>
                  <a:gd name="T84" fmla="*/ 33 w 134"/>
                  <a:gd name="T85" fmla="*/ 211 h 282"/>
                  <a:gd name="T86" fmla="*/ 32 w 134"/>
                  <a:gd name="T87" fmla="*/ 208 h 282"/>
                  <a:gd name="T88" fmla="*/ 30 w 134"/>
                  <a:gd name="T89" fmla="*/ 202 h 282"/>
                  <a:gd name="T90" fmla="*/ 30 w 134"/>
                  <a:gd name="T91" fmla="*/ 194 h 282"/>
                  <a:gd name="T92" fmla="*/ 30 w 134"/>
                  <a:gd name="T93" fmla="*/ 187 h 282"/>
                  <a:gd name="T94" fmla="*/ 32 w 134"/>
                  <a:gd name="T95" fmla="*/ 181 h 282"/>
                  <a:gd name="T96" fmla="*/ 34 w 134"/>
                  <a:gd name="T97" fmla="*/ 172 h 282"/>
                  <a:gd name="T98" fmla="*/ 42 w 134"/>
                  <a:gd name="T99" fmla="*/ 118 h 282"/>
                  <a:gd name="T100" fmla="*/ 51 w 134"/>
                  <a:gd name="T101" fmla="*/ 78 h 282"/>
                  <a:gd name="T102" fmla="*/ 58 w 134"/>
                  <a:gd name="T103" fmla="*/ 43 h 282"/>
                  <a:gd name="T104" fmla="*/ 60 w 134"/>
                  <a:gd name="T105" fmla="*/ 33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4" h="282">
                    <a:moveTo>
                      <a:pt x="67" y="0"/>
                    </a:moveTo>
                    <a:lnTo>
                      <a:pt x="67" y="1"/>
                    </a:lnTo>
                    <a:lnTo>
                      <a:pt x="67" y="3"/>
                    </a:lnTo>
                    <a:lnTo>
                      <a:pt x="65" y="5"/>
                    </a:lnTo>
                    <a:lnTo>
                      <a:pt x="64" y="7"/>
                    </a:lnTo>
                    <a:lnTo>
                      <a:pt x="63" y="10"/>
                    </a:lnTo>
                    <a:lnTo>
                      <a:pt x="61" y="13"/>
                    </a:lnTo>
                    <a:lnTo>
                      <a:pt x="58" y="22"/>
                    </a:lnTo>
                    <a:lnTo>
                      <a:pt x="54" y="31"/>
                    </a:lnTo>
                    <a:lnTo>
                      <a:pt x="49" y="46"/>
                    </a:lnTo>
                    <a:lnTo>
                      <a:pt x="44" y="62"/>
                    </a:lnTo>
                    <a:lnTo>
                      <a:pt x="38" y="79"/>
                    </a:lnTo>
                    <a:lnTo>
                      <a:pt x="33" y="95"/>
                    </a:lnTo>
                    <a:lnTo>
                      <a:pt x="32" y="98"/>
                    </a:lnTo>
                    <a:lnTo>
                      <a:pt x="30" y="103"/>
                    </a:lnTo>
                    <a:lnTo>
                      <a:pt x="26" y="115"/>
                    </a:lnTo>
                    <a:lnTo>
                      <a:pt x="22" y="127"/>
                    </a:lnTo>
                    <a:lnTo>
                      <a:pt x="17" y="143"/>
                    </a:lnTo>
                    <a:lnTo>
                      <a:pt x="14" y="157"/>
                    </a:lnTo>
                    <a:lnTo>
                      <a:pt x="6" y="181"/>
                    </a:lnTo>
                    <a:lnTo>
                      <a:pt x="2" y="195"/>
                    </a:lnTo>
                    <a:lnTo>
                      <a:pt x="1" y="199"/>
                    </a:lnTo>
                    <a:lnTo>
                      <a:pt x="1" y="202"/>
                    </a:lnTo>
                    <a:lnTo>
                      <a:pt x="0" y="204"/>
                    </a:lnTo>
                    <a:lnTo>
                      <a:pt x="0" y="206"/>
                    </a:lnTo>
                    <a:lnTo>
                      <a:pt x="0" y="210"/>
                    </a:lnTo>
                    <a:lnTo>
                      <a:pt x="0" y="211"/>
                    </a:lnTo>
                    <a:lnTo>
                      <a:pt x="0" y="212"/>
                    </a:lnTo>
                    <a:lnTo>
                      <a:pt x="0" y="213"/>
                    </a:lnTo>
                    <a:lnTo>
                      <a:pt x="0" y="215"/>
                    </a:lnTo>
                    <a:lnTo>
                      <a:pt x="0" y="217"/>
                    </a:lnTo>
                    <a:lnTo>
                      <a:pt x="0" y="219"/>
                    </a:lnTo>
                    <a:lnTo>
                      <a:pt x="1" y="222"/>
                    </a:lnTo>
                    <a:lnTo>
                      <a:pt x="1" y="223"/>
                    </a:lnTo>
                    <a:lnTo>
                      <a:pt x="1" y="224"/>
                    </a:lnTo>
                    <a:lnTo>
                      <a:pt x="2" y="225"/>
                    </a:lnTo>
                    <a:lnTo>
                      <a:pt x="2" y="227"/>
                    </a:lnTo>
                    <a:lnTo>
                      <a:pt x="3" y="228"/>
                    </a:lnTo>
                    <a:lnTo>
                      <a:pt x="3" y="228"/>
                    </a:lnTo>
                    <a:lnTo>
                      <a:pt x="3" y="229"/>
                    </a:lnTo>
                    <a:lnTo>
                      <a:pt x="4" y="230"/>
                    </a:lnTo>
                    <a:lnTo>
                      <a:pt x="4" y="231"/>
                    </a:lnTo>
                    <a:lnTo>
                      <a:pt x="5" y="232"/>
                    </a:lnTo>
                    <a:lnTo>
                      <a:pt x="6" y="233"/>
                    </a:lnTo>
                    <a:lnTo>
                      <a:pt x="6" y="233"/>
                    </a:lnTo>
                    <a:lnTo>
                      <a:pt x="8" y="233"/>
                    </a:lnTo>
                    <a:lnTo>
                      <a:pt x="9" y="235"/>
                    </a:lnTo>
                    <a:lnTo>
                      <a:pt x="10" y="236"/>
                    </a:lnTo>
                    <a:lnTo>
                      <a:pt x="10" y="236"/>
                    </a:lnTo>
                    <a:lnTo>
                      <a:pt x="10" y="237"/>
                    </a:lnTo>
                    <a:lnTo>
                      <a:pt x="10" y="237"/>
                    </a:lnTo>
                    <a:lnTo>
                      <a:pt x="12" y="238"/>
                    </a:lnTo>
                    <a:lnTo>
                      <a:pt x="14" y="239"/>
                    </a:lnTo>
                    <a:lnTo>
                      <a:pt x="15" y="240"/>
                    </a:lnTo>
                    <a:lnTo>
                      <a:pt x="16" y="240"/>
                    </a:lnTo>
                    <a:lnTo>
                      <a:pt x="17" y="240"/>
                    </a:lnTo>
                    <a:lnTo>
                      <a:pt x="17" y="240"/>
                    </a:lnTo>
                    <a:lnTo>
                      <a:pt x="21" y="241"/>
                    </a:lnTo>
                    <a:lnTo>
                      <a:pt x="23" y="242"/>
                    </a:lnTo>
                    <a:lnTo>
                      <a:pt x="65" y="256"/>
                    </a:lnTo>
                    <a:lnTo>
                      <a:pt x="134" y="282"/>
                    </a:lnTo>
                    <a:lnTo>
                      <a:pt x="82" y="252"/>
                    </a:lnTo>
                    <a:lnTo>
                      <a:pt x="51" y="236"/>
                    </a:lnTo>
                    <a:lnTo>
                      <a:pt x="49" y="235"/>
                    </a:lnTo>
                    <a:lnTo>
                      <a:pt x="47" y="233"/>
                    </a:lnTo>
                    <a:lnTo>
                      <a:pt x="47" y="233"/>
                    </a:lnTo>
                    <a:lnTo>
                      <a:pt x="45" y="232"/>
                    </a:lnTo>
                    <a:lnTo>
                      <a:pt x="42" y="231"/>
                    </a:lnTo>
                    <a:lnTo>
                      <a:pt x="41" y="229"/>
                    </a:lnTo>
                    <a:lnTo>
                      <a:pt x="40" y="22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7"/>
                    </a:lnTo>
                    <a:lnTo>
                      <a:pt x="38" y="226"/>
                    </a:lnTo>
                    <a:lnTo>
                      <a:pt x="38" y="225"/>
                    </a:lnTo>
                    <a:lnTo>
                      <a:pt x="38" y="224"/>
                    </a:lnTo>
                    <a:lnTo>
                      <a:pt x="37" y="224"/>
                    </a:lnTo>
                    <a:lnTo>
                      <a:pt x="37" y="223"/>
                    </a:lnTo>
                    <a:lnTo>
                      <a:pt x="36" y="220"/>
                    </a:lnTo>
                    <a:lnTo>
                      <a:pt x="36" y="220"/>
                    </a:lnTo>
                    <a:lnTo>
                      <a:pt x="35" y="218"/>
                    </a:lnTo>
                    <a:lnTo>
                      <a:pt x="34" y="217"/>
                    </a:lnTo>
                    <a:lnTo>
                      <a:pt x="34" y="216"/>
                    </a:lnTo>
                    <a:lnTo>
                      <a:pt x="34" y="215"/>
                    </a:lnTo>
                    <a:lnTo>
                      <a:pt x="33" y="213"/>
                    </a:lnTo>
                    <a:lnTo>
                      <a:pt x="33" y="211"/>
                    </a:lnTo>
                    <a:lnTo>
                      <a:pt x="32" y="208"/>
                    </a:lnTo>
                    <a:lnTo>
                      <a:pt x="32" y="208"/>
                    </a:lnTo>
                    <a:lnTo>
                      <a:pt x="32" y="205"/>
                    </a:lnTo>
                    <a:lnTo>
                      <a:pt x="30" y="202"/>
                    </a:lnTo>
                    <a:lnTo>
                      <a:pt x="30" y="195"/>
                    </a:lnTo>
                    <a:lnTo>
                      <a:pt x="30" y="194"/>
                    </a:lnTo>
                    <a:lnTo>
                      <a:pt x="30" y="191"/>
                    </a:lnTo>
                    <a:lnTo>
                      <a:pt x="30" y="187"/>
                    </a:lnTo>
                    <a:lnTo>
                      <a:pt x="32" y="184"/>
                    </a:lnTo>
                    <a:lnTo>
                      <a:pt x="32" y="181"/>
                    </a:lnTo>
                    <a:lnTo>
                      <a:pt x="33" y="177"/>
                    </a:lnTo>
                    <a:lnTo>
                      <a:pt x="34" y="172"/>
                    </a:lnTo>
                    <a:lnTo>
                      <a:pt x="37" y="153"/>
                    </a:lnTo>
                    <a:lnTo>
                      <a:pt x="42" y="118"/>
                    </a:lnTo>
                    <a:lnTo>
                      <a:pt x="47" y="98"/>
                    </a:lnTo>
                    <a:lnTo>
                      <a:pt x="51" y="78"/>
                    </a:lnTo>
                    <a:lnTo>
                      <a:pt x="54" y="60"/>
                    </a:lnTo>
                    <a:lnTo>
                      <a:pt x="58" y="43"/>
                    </a:lnTo>
                    <a:lnTo>
                      <a:pt x="59" y="39"/>
                    </a:lnTo>
                    <a:lnTo>
                      <a:pt x="60" y="3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56"/>
              <p:cNvSpPr>
                <a:spLocks/>
              </p:cNvSpPr>
              <p:nvPr/>
            </p:nvSpPr>
            <p:spPr bwMode="auto">
              <a:xfrm>
                <a:off x="2964" y="1764"/>
                <a:ext cx="102" cy="11"/>
              </a:xfrm>
              <a:custGeom>
                <a:avLst/>
                <a:gdLst>
                  <a:gd name="T0" fmla="*/ 227 w 404"/>
                  <a:gd name="T1" fmla="*/ 0 h 44"/>
                  <a:gd name="T2" fmla="*/ 169 w 404"/>
                  <a:gd name="T3" fmla="*/ 1 h 44"/>
                  <a:gd name="T4" fmla="*/ 83 w 404"/>
                  <a:gd name="T5" fmla="*/ 16 h 44"/>
                  <a:gd name="T6" fmla="*/ 27 w 404"/>
                  <a:gd name="T7" fmla="*/ 33 h 44"/>
                  <a:gd name="T8" fmla="*/ 0 w 404"/>
                  <a:gd name="T9" fmla="*/ 44 h 44"/>
                  <a:gd name="T10" fmla="*/ 57 w 404"/>
                  <a:gd name="T11" fmla="*/ 31 h 44"/>
                  <a:gd name="T12" fmla="*/ 176 w 404"/>
                  <a:gd name="T13" fmla="*/ 18 h 44"/>
                  <a:gd name="T14" fmla="*/ 236 w 404"/>
                  <a:gd name="T15" fmla="*/ 17 h 44"/>
                  <a:gd name="T16" fmla="*/ 309 w 404"/>
                  <a:gd name="T17" fmla="*/ 18 h 44"/>
                  <a:gd name="T18" fmla="*/ 381 w 404"/>
                  <a:gd name="T19" fmla="*/ 24 h 44"/>
                  <a:gd name="T20" fmla="*/ 389 w 404"/>
                  <a:gd name="T21" fmla="*/ 20 h 44"/>
                  <a:gd name="T22" fmla="*/ 395 w 404"/>
                  <a:gd name="T23" fmla="*/ 18 h 44"/>
                  <a:gd name="T24" fmla="*/ 401 w 404"/>
                  <a:gd name="T25" fmla="*/ 16 h 44"/>
                  <a:gd name="T26" fmla="*/ 404 w 404"/>
                  <a:gd name="T27" fmla="*/ 14 h 44"/>
                  <a:gd name="T28" fmla="*/ 360 w 404"/>
                  <a:gd name="T29" fmla="*/ 7 h 44"/>
                  <a:gd name="T30" fmla="*/ 272 w 404"/>
                  <a:gd name="T31" fmla="*/ 0 h 44"/>
                  <a:gd name="T32" fmla="*/ 227 w 404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4" h="44">
                    <a:moveTo>
                      <a:pt x="227" y="0"/>
                    </a:moveTo>
                    <a:lnTo>
                      <a:pt x="169" y="1"/>
                    </a:lnTo>
                    <a:lnTo>
                      <a:pt x="83" y="16"/>
                    </a:lnTo>
                    <a:lnTo>
                      <a:pt x="27" y="33"/>
                    </a:lnTo>
                    <a:lnTo>
                      <a:pt x="0" y="44"/>
                    </a:lnTo>
                    <a:lnTo>
                      <a:pt x="57" y="31"/>
                    </a:lnTo>
                    <a:lnTo>
                      <a:pt x="176" y="18"/>
                    </a:lnTo>
                    <a:lnTo>
                      <a:pt x="236" y="17"/>
                    </a:lnTo>
                    <a:lnTo>
                      <a:pt x="309" y="18"/>
                    </a:lnTo>
                    <a:lnTo>
                      <a:pt x="381" y="24"/>
                    </a:lnTo>
                    <a:lnTo>
                      <a:pt x="389" y="20"/>
                    </a:lnTo>
                    <a:lnTo>
                      <a:pt x="395" y="18"/>
                    </a:lnTo>
                    <a:lnTo>
                      <a:pt x="401" y="16"/>
                    </a:lnTo>
                    <a:lnTo>
                      <a:pt x="404" y="14"/>
                    </a:lnTo>
                    <a:lnTo>
                      <a:pt x="360" y="7"/>
                    </a:lnTo>
                    <a:lnTo>
                      <a:pt x="272" y="0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57"/>
              <p:cNvSpPr>
                <a:spLocks/>
              </p:cNvSpPr>
              <p:nvPr/>
            </p:nvSpPr>
            <p:spPr bwMode="auto">
              <a:xfrm>
                <a:off x="3027" y="1775"/>
                <a:ext cx="45" cy="10"/>
              </a:xfrm>
              <a:custGeom>
                <a:avLst/>
                <a:gdLst>
                  <a:gd name="T0" fmla="*/ 177 w 179"/>
                  <a:gd name="T1" fmla="*/ 0 h 43"/>
                  <a:gd name="T2" fmla="*/ 135 w 179"/>
                  <a:gd name="T3" fmla="*/ 12 h 43"/>
                  <a:gd name="T4" fmla="*/ 47 w 179"/>
                  <a:gd name="T5" fmla="*/ 33 h 43"/>
                  <a:gd name="T6" fmla="*/ 0 w 179"/>
                  <a:gd name="T7" fmla="*/ 40 h 43"/>
                  <a:gd name="T8" fmla="*/ 1 w 179"/>
                  <a:gd name="T9" fmla="*/ 43 h 43"/>
                  <a:gd name="T10" fmla="*/ 4 w 179"/>
                  <a:gd name="T11" fmla="*/ 43 h 43"/>
                  <a:gd name="T12" fmla="*/ 50 w 179"/>
                  <a:gd name="T13" fmla="*/ 36 h 43"/>
                  <a:gd name="T14" fmla="*/ 139 w 179"/>
                  <a:gd name="T15" fmla="*/ 18 h 43"/>
                  <a:gd name="T16" fmla="*/ 179 w 179"/>
                  <a:gd name="T17" fmla="*/ 8 h 43"/>
                  <a:gd name="T18" fmla="*/ 178 w 179"/>
                  <a:gd name="T19" fmla="*/ 3 h 43"/>
                  <a:gd name="T20" fmla="*/ 177 w 179"/>
                  <a:gd name="T2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9" h="43">
                    <a:moveTo>
                      <a:pt x="177" y="0"/>
                    </a:moveTo>
                    <a:lnTo>
                      <a:pt x="135" y="12"/>
                    </a:lnTo>
                    <a:lnTo>
                      <a:pt x="47" y="33"/>
                    </a:lnTo>
                    <a:lnTo>
                      <a:pt x="0" y="40"/>
                    </a:lnTo>
                    <a:lnTo>
                      <a:pt x="1" y="43"/>
                    </a:lnTo>
                    <a:lnTo>
                      <a:pt x="4" y="43"/>
                    </a:lnTo>
                    <a:lnTo>
                      <a:pt x="50" y="36"/>
                    </a:lnTo>
                    <a:lnTo>
                      <a:pt x="139" y="18"/>
                    </a:lnTo>
                    <a:lnTo>
                      <a:pt x="179" y="8"/>
                    </a:lnTo>
                    <a:lnTo>
                      <a:pt x="178" y="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58"/>
              <p:cNvSpPr>
                <a:spLocks/>
              </p:cNvSpPr>
              <p:nvPr/>
            </p:nvSpPr>
            <p:spPr bwMode="auto">
              <a:xfrm>
                <a:off x="2954" y="1785"/>
                <a:ext cx="33" cy="3"/>
              </a:xfrm>
              <a:custGeom>
                <a:avLst/>
                <a:gdLst>
                  <a:gd name="T0" fmla="*/ 3 w 133"/>
                  <a:gd name="T1" fmla="*/ 0 h 13"/>
                  <a:gd name="T2" fmla="*/ 3 w 133"/>
                  <a:gd name="T3" fmla="*/ 1 h 13"/>
                  <a:gd name="T4" fmla="*/ 0 w 133"/>
                  <a:gd name="T5" fmla="*/ 7 h 13"/>
                  <a:gd name="T6" fmla="*/ 68 w 133"/>
                  <a:gd name="T7" fmla="*/ 12 h 13"/>
                  <a:gd name="T8" fmla="*/ 128 w 133"/>
                  <a:gd name="T9" fmla="*/ 13 h 13"/>
                  <a:gd name="T10" fmla="*/ 132 w 133"/>
                  <a:gd name="T11" fmla="*/ 13 h 13"/>
                  <a:gd name="T12" fmla="*/ 133 w 133"/>
                  <a:gd name="T13" fmla="*/ 10 h 13"/>
                  <a:gd name="T14" fmla="*/ 132 w 133"/>
                  <a:gd name="T15" fmla="*/ 10 h 13"/>
                  <a:gd name="T16" fmla="*/ 70 w 133"/>
                  <a:gd name="T17" fmla="*/ 8 h 13"/>
                  <a:gd name="T18" fmla="*/ 3 w 13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">
                    <a:moveTo>
                      <a:pt x="3" y="0"/>
                    </a:moveTo>
                    <a:lnTo>
                      <a:pt x="3" y="1"/>
                    </a:lnTo>
                    <a:lnTo>
                      <a:pt x="0" y="7"/>
                    </a:lnTo>
                    <a:lnTo>
                      <a:pt x="68" y="12"/>
                    </a:lnTo>
                    <a:lnTo>
                      <a:pt x="128" y="13"/>
                    </a:lnTo>
                    <a:lnTo>
                      <a:pt x="132" y="13"/>
                    </a:lnTo>
                    <a:lnTo>
                      <a:pt x="133" y="10"/>
                    </a:lnTo>
                    <a:lnTo>
                      <a:pt x="132" y="10"/>
                    </a:lnTo>
                    <a:lnTo>
                      <a:pt x="7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59"/>
              <p:cNvSpPr>
                <a:spLocks/>
              </p:cNvSpPr>
              <p:nvPr/>
            </p:nvSpPr>
            <p:spPr bwMode="auto">
              <a:xfrm>
                <a:off x="3115" y="1831"/>
                <a:ext cx="44" cy="18"/>
              </a:xfrm>
              <a:custGeom>
                <a:avLst/>
                <a:gdLst>
                  <a:gd name="T0" fmla="*/ 154 w 175"/>
                  <a:gd name="T1" fmla="*/ 0 h 69"/>
                  <a:gd name="T2" fmla="*/ 152 w 175"/>
                  <a:gd name="T3" fmla="*/ 8 h 69"/>
                  <a:gd name="T4" fmla="*/ 137 w 175"/>
                  <a:gd name="T5" fmla="*/ 27 h 69"/>
                  <a:gd name="T6" fmla="*/ 125 w 175"/>
                  <a:gd name="T7" fmla="*/ 34 h 69"/>
                  <a:gd name="T8" fmla="*/ 60 w 175"/>
                  <a:gd name="T9" fmla="*/ 55 h 69"/>
                  <a:gd name="T10" fmla="*/ 0 w 175"/>
                  <a:gd name="T11" fmla="*/ 69 h 69"/>
                  <a:gd name="T12" fmla="*/ 75 w 175"/>
                  <a:gd name="T13" fmla="*/ 64 h 69"/>
                  <a:gd name="T14" fmla="*/ 154 w 175"/>
                  <a:gd name="T15" fmla="*/ 55 h 69"/>
                  <a:gd name="T16" fmla="*/ 164 w 175"/>
                  <a:gd name="T17" fmla="*/ 53 h 69"/>
                  <a:gd name="T18" fmla="*/ 174 w 175"/>
                  <a:gd name="T19" fmla="*/ 45 h 69"/>
                  <a:gd name="T20" fmla="*/ 175 w 175"/>
                  <a:gd name="T21" fmla="*/ 31 h 69"/>
                  <a:gd name="T22" fmla="*/ 171 w 175"/>
                  <a:gd name="T23" fmla="*/ 23 h 69"/>
                  <a:gd name="T24" fmla="*/ 167 w 175"/>
                  <a:gd name="T25" fmla="*/ 17 h 69"/>
                  <a:gd name="T26" fmla="*/ 164 w 175"/>
                  <a:gd name="T27" fmla="*/ 12 h 69"/>
                  <a:gd name="T28" fmla="*/ 164 w 175"/>
                  <a:gd name="T29" fmla="*/ 11 h 69"/>
                  <a:gd name="T30" fmla="*/ 159 w 175"/>
                  <a:gd name="T31" fmla="*/ 5 h 69"/>
                  <a:gd name="T32" fmla="*/ 154 w 175"/>
                  <a:gd name="T3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5" h="69">
                    <a:moveTo>
                      <a:pt x="154" y="0"/>
                    </a:moveTo>
                    <a:lnTo>
                      <a:pt x="152" y="8"/>
                    </a:lnTo>
                    <a:lnTo>
                      <a:pt x="137" y="27"/>
                    </a:lnTo>
                    <a:lnTo>
                      <a:pt x="125" y="34"/>
                    </a:lnTo>
                    <a:lnTo>
                      <a:pt x="60" y="55"/>
                    </a:lnTo>
                    <a:lnTo>
                      <a:pt x="0" y="69"/>
                    </a:lnTo>
                    <a:lnTo>
                      <a:pt x="75" y="64"/>
                    </a:lnTo>
                    <a:lnTo>
                      <a:pt x="154" y="55"/>
                    </a:lnTo>
                    <a:lnTo>
                      <a:pt x="164" y="53"/>
                    </a:lnTo>
                    <a:lnTo>
                      <a:pt x="174" y="45"/>
                    </a:lnTo>
                    <a:lnTo>
                      <a:pt x="175" y="31"/>
                    </a:lnTo>
                    <a:lnTo>
                      <a:pt x="171" y="23"/>
                    </a:lnTo>
                    <a:lnTo>
                      <a:pt x="167" y="17"/>
                    </a:lnTo>
                    <a:lnTo>
                      <a:pt x="164" y="12"/>
                    </a:lnTo>
                    <a:lnTo>
                      <a:pt x="164" y="11"/>
                    </a:lnTo>
                    <a:lnTo>
                      <a:pt x="159" y="5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3" name="Rounded Rectangle 72"/>
          <p:cNvSpPr/>
          <p:nvPr/>
        </p:nvSpPr>
        <p:spPr>
          <a:xfrm>
            <a:off x="395536" y="4919078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Theorem</a:t>
            </a:r>
          </a:p>
          <a:p>
            <a:pPr algn="just"/>
            <a:r>
              <a:rPr lang="en-US" sz="2400" dirty="0" smtClean="0"/>
              <a:t>When </a:t>
            </a:r>
            <a:r>
              <a:rPr lang="en-US" sz="2400" i="1" dirty="0" smtClean="0"/>
              <a:t>P</a:t>
            </a:r>
            <a:r>
              <a:rPr lang="en-US" sz="2400" dirty="0" smtClean="0"/>
              <a:t> is down-closed and </a:t>
            </a:r>
            <a:r>
              <a:rPr lang="en-US" sz="2400" i="1" dirty="0" smtClean="0"/>
              <a:t>f</a:t>
            </a:r>
            <a:r>
              <a:rPr lang="en-US" sz="2400" dirty="0" smtClean="0"/>
              <a:t> is a non-negative symmetric submodular function, the multilinear relaxation can be optimized up to a factor of (1 – </a:t>
            </a:r>
            <a:r>
              <a:rPr lang="en-US" sz="2400" i="1" dirty="0" smtClean="0"/>
              <a:t>e</a:t>
            </a:r>
            <a:r>
              <a:rPr lang="en-US" sz="2400" baseline="30000" dirty="0" smtClean="0"/>
              <a:t>-2</a:t>
            </a:r>
            <a:r>
              <a:rPr lang="en-US" sz="2400" dirty="0" smtClean="0"/>
              <a:t>)/2.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72" name="Cloud Callout 71"/>
          <p:cNvSpPr/>
          <p:nvPr/>
        </p:nvSpPr>
        <p:spPr>
          <a:xfrm>
            <a:off x="457200" y="2185848"/>
            <a:ext cx="8085024" cy="2489378"/>
          </a:xfrm>
          <a:prstGeom prst="cloudCallout">
            <a:avLst>
              <a:gd name="adj1" fmla="val 2522"/>
              <a:gd name="adj2" fmla="val 7518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u="sng" dirty="0" smtClean="0"/>
              <a:t>Open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Can that factor be improved?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 impossibility of 0.5 + </a:t>
            </a:r>
            <a:r>
              <a:rPr lang="el-GR" sz="2400" i="1" dirty="0" smtClean="0"/>
              <a:t>ε</a:t>
            </a:r>
            <a:r>
              <a:rPr lang="en-US" sz="2400" dirty="0"/>
              <a:t> </a:t>
            </a:r>
            <a:r>
              <a:rPr lang="en-US" sz="2400" dirty="0" smtClean="0"/>
              <a:t>follows from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2011].</a:t>
            </a:r>
          </a:p>
        </p:txBody>
      </p:sp>
    </p:spTree>
    <p:extLst>
      <p:ext uri="{BB962C8B-B14F-4D97-AF65-F5344CB8AC3E}">
        <p14:creationId xmlns:p14="http://schemas.microsoft.com/office/powerpoint/2010/main" val="392419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build="allAtOnce" animBg="1"/>
      <p:bldP spid="68" grpId="0" animBg="1"/>
      <p:bldP spid="69" grpId="0" animBg="1"/>
      <p:bldP spid="70" grpId="0"/>
      <p:bldP spid="73" grpId="0" animBg="1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83891" y="1557646"/>
            <a:ext cx="8255618" cy="31642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i="1" dirty="0" smtClean="0">
              <a:sym typeface="Wingdings" pitchFamily="2" charset="2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4264"/>
            <a:ext cx="1102051" cy="109851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General Sub. Functions </a:t>
            </a:r>
            <a:r>
              <a:rPr lang="en-US" sz="2400" dirty="0" smtClean="0"/>
              <a:t>[Feldman et al. 2011]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560709" y="1556792"/>
            <a:ext cx="1731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u="sng" dirty="0">
                <a:sym typeface="Symbol" panose="05050102010706020507" pitchFamily="18" charset="2"/>
              </a:rPr>
              <a:t>F</a:t>
            </a:r>
            <a:r>
              <a:rPr lang="en-US" sz="2800" u="sng" dirty="0">
                <a:sym typeface="Symbol" panose="05050102010706020507" pitchFamily="18" charset="2"/>
              </a:rPr>
              <a:t>(</a:t>
            </a:r>
            <a:r>
              <a:rPr lang="en-US" sz="2800" i="1" u="sng" dirty="0">
                <a:sym typeface="Symbol" panose="05050102010706020507" pitchFamily="18" charset="2"/>
              </a:rPr>
              <a:t>y</a:t>
            </a:r>
            <a:r>
              <a:rPr lang="en-US" sz="2800" u="sng" dirty="0">
                <a:sym typeface="Symbol" panose="05050102010706020507" pitchFamily="18" charset="2"/>
              </a:rPr>
              <a:t>  </a:t>
            </a:r>
            <a:r>
              <a:rPr lang="en-US" sz="2800" i="1" u="sng" dirty="0">
                <a:sym typeface="Symbol" panose="05050102010706020507" pitchFamily="18" charset="2"/>
              </a:rPr>
              <a:t>OPT</a:t>
            </a:r>
            <a:r>
              <a:rPr lang="en-US" sz="2800" u="sng" dirty="0">
                <a:sym typeface="Symbol" panose="05050102010706020507" pitchFamily="18" charset="2"/>
              </a:rPr>
              <a:t>)</a:t>
            </a:r>
            <a:endParaRPr lang="en-US" sz="2800" u="sng" dirty="0"/>
          </a:p>
        </p:txBody>
      </p:sp>
      <p:grpSp>
        <p:nvGrpSpPr>
          <p:cNvPr id="26" name="Group 25"/>
          <p:cNvGrpSpPr/>
          <p:nvPr/>
        </p:nvGrpSpPr>
        <p:grpSpPr>
          <a:xfrm>
            <a:off x="625240" y="2080012"/>
            <a:ext cx="6467040" cy="2645132"/>
            <a:chOff x="625240" y="2080012"/>
            <a:chExt cx="6467040" cy="2645132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483768" y="2080012"/>
              <a:ext cx="0" cy="22130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483768" y="4293096"/>
              <a:ext cx="460851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25240" y="2727530"/>
              <a:ext cx="17970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Random bits realization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67944" y="4263479"/>
              <a:ext cx="17970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Elements</a:t>
              </a:r>
              <a:endParaRPr lang="en-US" sz="24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560320" y="2361927"/>
            <a:ext cx="730580" cy="7036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55776" y="3773674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409372" y="2725395"/>
            <a:ext cx="730580" cy="7036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19872" y="3773674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83968" y="3413634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83968" y="2333514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37564" y="3429000"/>
            <a:ext cx="730580" cy="7036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37564" y="2708920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12160" y="3053594"/>
            <a:ext cx="730580" cy="3754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909414" y="2333514"/>
            <a:ext cx="1334994" cy="18147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OPT</a:t>
            </a:r>
            <a:endParaRPr lang="en-US" i="1" dirty="0"/>
          </a:p>
        </p:txBody>
      </p:sp>
      <p:sp>
        <p:nvSpPr>
          <p:cNvPr id="28" name="Rounded Rectangle 27"/>
          <p:cNvSpPr/>
          <p:nvPr/>
        </p:nvSpPr>
        <p:spPr>
          <a:xfrm>
            <a:off x="395536" y="4847070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Plugging into the Differential Equation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(1 – </a:t>
            </a:r>
            <a:r>
              <a:rPr lang="en-US" sz="2400" i="1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Solution: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(2 - </a:t>
            </a:r>
            <a:r>
              <a:rPr lang="en-US" sz="2400" i="1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- </a:t>
            </a:r>
            <a:r>
              <a:rPr lang="en-US" sz="2400" dirty="0" smtClean="0">
                <a:sym typeface="Symbol" panose="05050102010706020507" pitchFamily="18" charset="2"/>
              </a:rPr>
              <a:t>2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dirty="0" smtClean="0">
                <a:sym typeface="Symbol" panose="05050102010706020507" pitchFamily="18" charset="2"/>
              </a:rPr>
              <a:t>ln 2, </a:t>
            </a:r>
            <a:r>
              <a:rPr lang="en-US" sz="2400" dirty="0">
                <a:sym typeface="Symbol" panose="05050102010706020507" pitchFamily="18" charset="2"/>
              </a:rPr>
              <a:t>the approximation ratio is 1 </a:t>
            </a:r>
            <a:r>
              <a:rPr lang="en-US" sz="2400" dirty="0" smtClean="0">
                <a:sym typeface="Symbol" panose="05050102010706020507" pitchFamily="18" charset="2"/>
              </a:rPr>
              <a:t>– ln 2 ≈ 0.307.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094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-0.00018 0.10278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13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00052 0.04908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45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00017 0.05463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3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-0.00052 0.10092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04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 L -0.0007 0.05093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5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2.5E-6 0.1574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16" grpId="0" animBg="1"/>
      <p:bldP spid="16" grpId="1" animBg="1"/>
      <p:bldP spid="17" grpId="0" animBg="1"/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4" grpId="1" animBg="1"/>
      <p:bldP spid="25" grpId="0" animBg="1"/>
      <p:bldP spid="25" grpId="1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20838" y="2996952"/>
            <a:ext cx="8255618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b="1" u="sng" dirty="0" smtClean="0">
                <a:sym typeface="Symbol" panose="05050102010706020507" pitchFamily="18" charset="2"/>
              </a:rPr>
              <a:t>Observation</a:t>
            </a:r>
            <a:endParaRPr lang="en-US" sz="2400" b="1" u="sng" dirty="0">
              <a:sym typeface="Wingdings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This direction increases a coordinate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 by at most </a:t>
            </a:r>
            <a:r>
              <a:rPr lang="en-US" sz="2400" i="1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>
                <a:sym typeface="Symbol" panose="05050102010706020507" pitchFamily="18" charset="2"/>
              </a:rPr>
              <a:t>(1 – 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i="1" baseline="-25000" dirty="0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We can limit ourselves to directions having this property.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0838" y="2996952"/>
            <a:ext cx="8255618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b="1" u="sng" dirty="0" smtClean="0">
                <a:sym typeface="Symbol" panose="05050102010706020507" pitchFamily="18" charset="2"/>
              </a:rPr>
              <a:t>Observation</a:t>
            </a:r>
            <a:endParaRPr lang="en-US" sz="2400" b="1" u="sng" dirty="0">
              <a:sym typeface="Wingdings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This direction increases a coordinate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 by at most </a:t>
            </a:r>
            <a:r>
              <a:rPr lang="en-US" sz="2400" i="1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>
                <a:sym typeface="Symbol" panose="05050102010706020507" pitchFamily="18" charset="2"/>
              </a:rPr>
              <a:t>(1 – 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i="1" baseline="-25000" dirty="0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We can limit ourselves to directions having this property.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5536" y="1484784"/>
            <a:ext cx="825561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Recall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Our analysis needs the </a:t>
            </a:r>
            <a:r>
              <a:rPr lang="en-US" sz="2400" dirty="0">
                <a:sym typeface="Symbol" panose="05050102010706020507" pitchFamily="18" charset="2"/>
              </a:rPr>
              <a:t>direction towards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), which </a:t>
            </a:r>
            <a:r>
              <a:rPr lang="en-US" sz="2400" dirty="0">
                <a:sym typeface="Symbol" panose="05050102010706020507" pitchFamily="18" charset="2"/>
              </a:rPr>
              <a:t>is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  (1 – 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), to be among the directions considered.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Sub. </a:t>
            </a:r>
            <a:r>
              <a:rPr lang="en-US" dirty="0" smtClean="0"/>
              <a:t>Functions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4264"/>
            <a:ext cx="1102051" cy="109851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95536" y="1484784"/>
            <a:ext cx="825561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Recall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Our analysis needs the </a:t>
            </a:r>
            <a:r>
              <a:rPr lang="en-US" sz="2400" dirty="0">
                <a:sym typeface="Symbol" panose="05050102010706020507" pitchFamily="18" charset="2"/>
              </a:rPr>
              <a:t>direction towards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), which </a:t>
            </a:r>
            <a:r>
              <a:rPr lang="en-US" sz="2400" dirty="0">
                <a:sym typeface="Symbol" panose="05050102010706020507" pitchFamily="18" charset="2"/>
              </a:rPr>
              <a:t>is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  (1 – 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), to be among the directions considered.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6"/>
              <p:cNvSpPr/>
              <p:nvPr/>
            </p:nvSpPr>
            <p:spPr>
              <a:xfrm>
                <a:off x="395536" y="4441974"/>
                <a:ext cx="8255618" cy="136329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 smtClean="0">
                    <a:sym typeface="Wingdings" pitchFamily="2" charset="2"/>
                  </a:rPr>
                  <a:t>Max Coordinate at Time </a:t>
                </a:r>
                <a:r>
                  <a:rPr lang="en-US" sz="2400" b="1" i="1" u="sng" dirty="0" smtClean="0">
                    <a:sym typeface="Wingdings" pitchFamily="2" charset="2"/>
                  </a:rPr>
                  <a:t>t</a:t>
                </a:r>
              </a:p>
              <a:p>
                <a:pPr algn="just"/>
                <a:endParaRPr lang="en-US" sz="1200" b="1" i="1" u="sng" dirty="0">
                  <a:sym typeface="Wingdings" pitchFamily="2" charset="2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 smtClean="0"/>
                  <a:t>		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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h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𝑡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endParaRPr lang="en-US" sz="2400" dirty="0"/>
              </a:p>
              <a:p>
                <a:pPr algn="just"/>
                <a:endParaRPr lang="en-US" sz="2400" b="1" u="sng" dirty="0" smtClean="0"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441974"/>
                <a:ext cx="8255618" cy="136329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395536" y="4847070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Plugging into the Differential Equation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(1 – </a:t>
            </a:r>
            <a:r>
              <a:rPr lang="en-US" sz="2400" i="1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Solution: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(2 - </a:t>
            </a:r>
            <a:r>
              <a:rPr lang="en-US" sz="2400" i="1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- </a:t>
            </a:r>
            <a:r>
              <a:rPr lang="en-US" sz="2400" dirty="0" smtClean="0">
                <a:sym typeface="Symbol" panose="05050102010706020507" pitchFamily="18" charset="2"/>
              </a:rPr>
              <a:t>2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dirty="0" smtClean="0">
                <a:sym typeface="Symbol" panose="05050102010706020507" pitchFamily="18" charset="2"/>
              </a:rPr>
              <a:t>ln 2, </a:t>
            </a:r>
            <a:r>
              <a:rPr lang="en-US" sz="2400" dirty="0">
                <a:sym typeface="Symbol" panose="05050102010706020507" pitchFamily="18" charset="2"/>
              </a:rPr>
              <a:t>the approximation ratio is 1 </a:t>
            </a:r>
            <a:r>
              <a:rPr lang="en-US" sz="2400" dirty="0" smtClean="0">
                <a:sym typeface="Symbol" panose="05050102010706020507" pitchFamily="18" charset="2"/>
              </a:rPr>
              <a:t>– ln 2 ≈ 0.307.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95536" y="4847070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Plugging into the Differential Equation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Solution: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i="1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∙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dirty="0" smtClean="0">
                <a:sym typeface="Symbol" panose="05050102010706020507" pitchFamily="18" charset="2"/>
              </a:rPr>
              <a:t>1, </a:t>
            </a:r>
            <a:r>
              <a:rPr lang="en-US" sz="2400" dirty="0">
                <a:sym typeface="Symbol" panose="05050102010706020507" pitchFamily="18" charset="2"/>
              </a:rPr>
              <a:t>the approximation ratio is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i="1" baseline="30000" dirty="0" smtClean="0">
                <a:sym typeface="Symbol" panose="05050102010706020507" pitchFamily="18" charset="2"/>
              </a:rPr>
              <a:t>-</a:t>
            </a:r>
            <a:r>
              <a:rPr lang="en-US" sz="2400" baseline="30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 ≈ 0.367.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5" name="Cloud Callout 14"/>
          <p:cNvSpPr/>
          <p:nvPr/>
        </p:nvSpPr>
        <p:spPr>
          <a:xfrm>
            <a:off x="1187624" y="2727696"/>
            <a:ext cx="5770984" cy="881324"/>
          </a:xfrm>
          <a:prstGeom prst="cloudCallout">
            <a:avLst>
              <a:gd name="adj1" fmla="val 2522"/>
              <a:gd name="adj2" fmla="val 7518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 smtClean="0"/>
              <a:t>Mesured</a:t>
            </a:r>
            <a:r>
              <a:rPr lang="en-US" sz="2400" dirty="0" smtClean="0"/>
              <a:t> Continuous Greedy</a:t>
            </a:r>
          </a:p>
        </p:txBody>
      </p:sp>
    </p:spTree>
    <p:extLst>
      <p:ext uri="{BB962C8B-B14F-4D97-AF65-F5344CB8AC3E}">
        <p14:creationId xmlns:p14="http://schemas.microsoft.com/office/powerpoint/2010/main" val="421161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1" dur="indefinite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4" dur="indefinite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7" dur="indefinite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0" dur="indefinite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uiExpand="1" build="allAtOnce" animBg="1"/>
      <p:bldP spid="8" grpId="0" animBg="1"/>
      <p:bldP spid="8" grpId="1" uiExpand="1" build="allAtOnce" animBg="1"/>
      <p:bldP spid="11" grpId="0" animBg="1"/>
      <p:bldP spid="11" grpId="1" build="allAtOnce" animBg="1"/>
      <p:bldP spid="6" grpId="0" animBg="1"/>
      <p:bldP spid="6" grpId="1" build="allAtOnce" animBg="1"/>
      <p:bldP spid="7" grpId="0" animBg="1"/>
      <p:bldP spid="7" grpId="1" uiExpand="1" build="allAtOnce" animBg="1"/>
      <p:bldP spid="13" grpId="0" animBg="1"/>
      <p:bldP spid="14" grpId="0" animBg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Further Improvements for General Functions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5536" y="1268760"/>
            <a:ext cx="8255618" cy="9581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Objective</a:t>
            </a:r>
          </a:p>
          <a:p>
            <a:pPr algn="just"/>
            <a:r>
              <a:rPr lang="en-US" sz="2400" dirty="0" smtClean="0"/>
              <a:t>Further improving the bound on</a:t>
            </a:r>
            <a:r>
              <a:rPr lang="en-US" sz="2400" i="1" dirty="0" smtClean="0"/>
              <a:t> 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195736" y="2420888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95536" y="3118878"/>
            <a:ext cx="7920880" cy="34064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Approach [Buchbinder et al. 2014, </a:t>
            </a:r>
            <a:r>
              <a:rPr lang="es-ES" sz="2400" b="1" u="sng" dirty="0" smtClean="0">
                <a:sym typeface="Wingdings" pitchFamily="2" charset="2"/>
              </a:rPr>
              <a:t>Ene and </a:t>
            </a:r>
            <a:r>
              <a:rPr lang="es-ES" sz="2400" b="1" u="sng" dirty="0" err="1" smtClean="0">
                <a:sym typeface="Wingdings" pitchFamily="2" charset="2"/>
              </a:rPr>
              <a:t>Nguyen</a:t>
            </a:r>
            <a:r>
              <a:rPr lang="es-ES" sz="2400" b="1" u="sng" dirty="0" smtClean="0">
                <a:sym typeface="Wingdings" pitchFamily="2" charset="2"/>
              </a:rPr>
              <a:t> 2016]</a:t>
            </a:r>
            <a:endParaRPr lang="en-US" sz="2400" b="1" u="sng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Further reduce the speed in which the direction increases coordinates.</a:t>
            </a:r>
          </a:p>
          <a:p>
            <a:endParaRPr lang="en-US" sz="1200" dirty="0"/>
          </a:p>
          <a:p>
            <a:r>
              <a:rPr lang="en-US" sz="2400" b="1" u="sng" dirty="0" smtClean="0"/>
              <a:t>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If results in a poor direction, the original direction had a large overlap with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Use an unconstrained maximization algorithm inside the original direction.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2771800" y="2115628"/>
            <a:ext cx="5915000" cy="881324"/>
          </a:xfrm>
          <a:prstGeom prst="cloudCallout">
            <a:avLst>
              <a:gd name="adj1" fmla="val 3005"/>
              <a:gd name="adj2" fmla="val 859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Approximation ratio of 0.372.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6228184" y="2420888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3140968"/>
            <a:ext cx="7920880" cy="34064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Approach [Buchbinder and Feldman </a:t>
            </a:r>
            <a:r>
              <a:rPr lang="es-ES" sz="2400" b="1" u="sng" dirty="0" smtClean="0">
                <a:sym typeface="Wingdings" pitchFamily="2" charset="2"/>
              </a:rPr>
              <a:t>2016]</a:t>
            </a:r>
            <a:endParaRPr lang="en-US" sz="2400" b="1" u="sng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Try to optimize the multilinear relaxation using a continuous local search (gradient accent) algorithm.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the local search algorithm produces a poor solution </a:t>
            </a:r>
            <a:r>
              <a:rPr lang="en-US" sz="2400" i="1" dirty="0" smtClean="0"/>
              <a:t>z</a:t>
            </a:r>
            <a:r>
              <a:rPr lang="en-US" sz="2400" dirty="0" smtClean="0"/>
              <a:t>, run measured continuous greedy, but make it avoid </a:t>
            </a:r>
            <a:r>
              <a:rPr lang="en-US" sz="2400" i="1" dirty="0" smtClean="0"/>
              <a:t>z</a:t>
            </a:r>
            <a:r>
              <a:rPr lang="en-US" sz="2400" dirty="0" smtClean="0"/>
              <a:t> at the beginning.</a:t>
            </a:r>
          </a:p>
          <a:p>
            <a:endParaRPr lang="en-US" sz="1200" dirty="0"/>
          </a:p>
          <a:p>
            <a:r>
              <a:rPr lang="en-US" sz="2400" b="1" u="sng" dirty="0" smtClean="0"/>
              <a:t>Analysis Idea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See the next slide.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899592" y="2060848"/>
            <a:ext cx="5915000" cy="881324"/>
          </a:xfrm>
          <a:prstGeom prst="cloudCallout">
            <a:avLst>
              <a:gd name="adj1" fmla="val 3005"/>
              <a:gd name="adj2" fmla="val 859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Approximation ratio of 0.385.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9768" y="3981319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Theorem</a:t>
            </a:r>
          </a:p>
          <a:p>
            <a:pPr algn="just"/>
            <a:r>
              <a:rPr lang="en-US" sz="2400" dirty="0" smtClean="0"/>
              <a:t>When </a:t>
            </a:r>
            <a:r>
              <a:rPr lang="en-US" sz="2400" i="1" dirty="0" smtClean="0"/>
              <a:t>P</a:t>
            </a:r>
            <a:r>
              <a:rPr lang="en-US" sz="2400" dirty="0" smtClean="0"/>
              <a:t> is down-closed and </a:t>
            </a:r>
            <a:r>
              <a:rPr lang="en-US" sz="2400" i="1" dirty="0" smtClean="0"/>
              <a:t>f</a:t>
            </a:r>
            <a:r>
              <a:rPr lang="en-US" sz="2400" dirty="0" smtClean="0"/>
              <a:t> is a non-negative submodular function, the multilinear relaxation can be optimized up to a factor of 0.385.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457200" y="1227654"/>
            <a:ext cx="8085024" cy="2489378"/>
          </a:xfrm>
          <a:prstGeom prst="cloudCallout">
            <a:avLst>
              <a:gd name="adj1" fmla="val 2522"/>
              <a:gd name="adj2" fmla="val 7518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u="sng" dirty="0" smtClean="0"/>
              <a:t>Open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Can that factor be improved?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 impossibility of 0.478 follows from [</a:t>
            </a:r>
            <a:r>
              <a:rPr lang="nl-NL" sz="2400" dirty="0" smtClean="0"/>
              <a:t>Oveis Gharan and </a:t>
            </a:r>
            <a:r>
              <a:rPr lang="nl-NL" sz="2400" dirty="0"/>
              <a:t>Vondrák</a:t>
            </a:r>
            <a:r>
              <a:rPr lang="en-US" sz="2400" dirty="0" smtClean="0"/>
              <a:t> 2011].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9" name="Picture 2" descr="C:\Users\User\AppData\Local\Microsoft\Windows\INetCache\IE\Y9ZPU0H5\finishline[1]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332656"/>
            <a:ext cx="1584176" cy="10495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115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build="allAtOnce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build="allAtOnce" animBg="1"/>
      <p:bldP spid="15" grpId="0" animBg="1"/>
      <p:bldP spid="15" grpId="1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3203848" y="1268760"/>
            <a:ext cx="3240360" cy="9581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ym typeface="Wingdings" pitchFamily="2" charset="2"/>
              </a:rPr>
              <a:t>Continuous local search outputs a poor vector </a:t>
            </a:r>
            <a:r>
              <a:rPr lang="en-US" sz="2400" i="1" dirty="0" smtClean="0">
                <a:sym typeface="Wingdings" pitchFamily="2" charset="2"/>
              </a:rPr>
              <a:t>z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7" name="Down Arrow 6"/>
          <p:cNvSpPr/>
          <p:nvPr/>
        </p:nvSpPr>
        <p:spPr>
          <a:xfrm rot="2015965">
            <a:off x="2648698" y="2203892"/>
            <a:ext cx="576064" cy="76999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403648" y="2996952"/>
            <a:ext cx="2592288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z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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is small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95536" y="4020484"/>
            <a:ext cx="7416824" cy="881324"/>
          </a:xfrm>
          <a:prstGeom prst="cloudCallout">
            <a:avLst>
              <a:gd name="adj1" fmla="val -11429"/>
              <a:gd name="adj2" fmla="val -9125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i="1" dirty="0" smtClean="0"/>
              <a:t>-z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 (</a:t>
            </a:r>
            <a:r>
              <a:rPr lang="en-US" sz="2400" i="1" dirty="0" smtClean="0">
                <a:sym typeface="Symbol" panose="05050102010706020507" pitchFamily="18" charset="2"/>
              </a:rPr>
              <a:t>N</a:t>
            </a:r>
            <a:r>
              <a:rPr lang="en-US" sz="2400" dirty="0" smtClean="0">
                <a:sym typeface="Symbol" panose="05050102010706020507" pitchFamily="18" charset="2"/>
              </a:rPr>
              <a:t> \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is a negative direction.</a:t>
            </a:r>
            <a:endParaRPr lang="en-US" sz="2400" i="1" dirty="0" smtClean="0"/>
          </a:p>
        </p:txBody>
      </p:sp>
      <p:sp>
        <p:nvSpPr>
          <p:cNvPr id="10" name="Down Arrow 9"/>
          <p:cNvSpPr/>
          <p:nvPr/>
        </p:nvSpPr>
        <p:spPr>
          <a:xfrm rot="19584035" flipH="1">
            <a:off x="6393114" y="2203892"/>
            <a:ext cx="576064" cy="76999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580112" y="2996952"/>
            <a:ext cx="2592288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z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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is small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1547664" y="4005064"/>
            <a:ext cx="6840760" cy="881324"/>
          </a:xfrm>
          <a:prstGeom prst="cloudCallout">
            <a:avLst>
              <a:gd name="adj1" fmla="val 25686"/>
              <a:gd name="adj2" fmla="val -869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More accurately, the average of </a:t>
            </a: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z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and </a:t>
            </a: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z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is </a:t>
            </a:r>
            <a:r>
              <a:rPr lang="en-US" sz="2400" dirty="0" smtClean="0">
                <a:sym typeface="Symbol" panose="05050102010706020507" pitchFamily="18" charset="2"/>
              </a:rPr>
              <a:t>small.</a:t>
            </a:r>
            <a:endParaRPr lang="en-US" sz="2400" dirty="0" smtClean="0"/>
          </a:p>
        </p:txBody>
      </p:sp>
      <p:sp>
        <p:nvSpPr>
          <p:cNvPr id="13" name="Down Arrow 12"/>
          <p:cNvSpPr/>
          <p:nvPr/>
        </p:nvSpPr>
        <p:spPr>
          <a:xfrm>
            <a:off x="2339752" y="3717033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91580" y="4365104"/>
            <a:ext cx="370841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sz="2400" dirty="0" smtClean="0">
                <a:sym typeface="Wingdings" pitchFamily="2" charset="2"/>
              </a:rPr>
              <a:t>Avoiding </a:t>
            </a:r>
            <a:r>
              <a:rPr lang="en-US" sz="2400" i="1" dirty="0" smtClean="0">
                <a:sym typeface="Wingdings" pitchFamily="2" charset="2"/>
              </a:rPr>
              <a:t>z</a:t>
            </a:r>
            <a:r>
              <a:rPr lang="en-US" sz="2400" dirty="0" smtClean="0">
                <a:sym typeface="Wingdings" pitchFamily="2" charset="2"/>
              </a:rPr>
              <a:t> is not much loss.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6588224" y="3717033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112060" y="4365104"/>
            <a:ext cx="370841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i="1" dirty="0" smtClean="0">
                <a:sym typeface="Wingdings" pitchFamily="2" charset="2"/>
              </a:rPr>
              <a:t>z</a:t>
            </a:r>
            <a:r>
              <a:rPr lang="en-US" sz="2400" dirty="0" smtClean="0">
                <a:sym typeface="Wingdings" pitchFamily="2" charset="2"/>
              </a:rPr>
              <a:t> is responsible for a lot of damage to 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1555279" y="2204864"/>
            <a:ext cx="6840760" cy="1695290"/>
          </a:xfrm>
          <a:prstGeom prst="cloudCallout">
            <a:avLst>
              <a:gd name="adj1" fmla="val 5915"/>
              <a:gd name="adj2" fmla="val 8359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Due to submodularity, all the elements together are responsible for at most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 </a:t>
            </a:r>
            <a:r>
              <a:rPr lang="en-US" sz="2400" dirty="0" err="1" smtClean="0"/>
              <a:t>damange</a:t>
            </a:r>
            <a:r>
              <a:rPr lang="en-US" sz="2400" dirty="0" smtClean="0"/>
              <a:t>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123728" y="6021288"/>
            <a:ext cx="539650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ym typeface="Wingdings" pitchFamily="2" charset="2"/>
              </a:rPr>
              <a:t>Avoiding </a:t>
            </a:r>
            <a:r>
              <a:rPr lang="en-US" sz="2400" i="1" dirty="0" smtClean="0">
                <a:sym typeface="Wingdings" pitchFamily="2" charset="2"/>
              </a:rPr>
              <a:t>z</a:t>
            </a:r>
            <a:r>
              <a:rPr lang="en-US" sz="2400" dirty="0" smtClean="0">
                <a:sym typeface="Wingdings" pitchFamily="2" charset="2"/>
              </a:rPr>
              <a:t> at the beginning makes sense.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483768" y="5373215"/>
            <a:ext cx="576064" cy="576065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6516216" y="5373216"/>
            <a:ext cx="576064" cy="57074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4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7" grpId="1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Shortcomings of the Above Algorithms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Minus 5"/>
          <p:cNvSpPr/>
          <p:nvPr/>
        </p:nvSpPr>
        <p:spPr>
          <a:xfrm>
            <a:off x="7164288" y="433264"/>
            <a:ext cx="1584176" cy="83549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5536" y="1700710"/>
            <a:ext cx="8255618" cy="16561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Randomization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The above algorithms appear to be deterministic.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However, they are randomized because evaluating the multilinear extension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 (usually) requires sampling.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95536" y="4149080"/>
            <a:ext cx="8255618" cy="20882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Efficiency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The algorithms require a lot of function evaluations because: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They have to make small steps to simulate continuity.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Approximating the multilinear extension requires many samples.</a:t>
            </a:r>
          </a:p>
        </p:txBody>
      </p:sp>
      <p:pic>
        <p:nvPicPr>
          <p:cNvPr id="10" name="Picture 2" descr="C:\Users\Julia\AppData\Local\Microsoft\Windows\INetCache\IE\O17CPHQR\Two-red-dic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628800"/>
            <a:ext cx="1022980" cy="719982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065" y="3757448"/>
            <a:ext cx="1100359" cy="976887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457200" y="2636912"/>
            <a:ext cx="7931224" cy="252028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will see that these can be fixed in some cases.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However, finding general solutions is open.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461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build="allAtOnce" animBg="1"/>
      <p:bldP spid="8" grpId="0" animBg="1"/>
      <p:bldP spid="8" grpId="1" build="allAtOnce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6948264" y="274638"/>
            <a:ext cx="1440160" cy="1210146"/>
            <a:chOff x="6948264" y="274638"/>
            <a:chExt cx="1440160" cy="1210146"/>
          </a:xfrm>
        </p:grpSpPr>
        <p:sp>
          <p:nvSpPr>
            <p:cNvPr id="6" name="Rectangle 5"/>
            <p:cNvSpPr/>
            <p:nvPr/>
          </p:nvSpPr>
          <p:spPr>
            <a:xfrm>
              <a:off x="6948264" y="274638"/>
              <a:ext cx="1440160" cy="121014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948264" y="274638"/>
              <a:ext cx="1440160" cy="1210146"/>
            </a:xfrm>
            <a:prstGeom prst="roundRect">
              <a:avLst>
                <a:gd name="adj" fmla="val 25326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95536" y="1700710"/>
            <a:ext cx="8255618" cy="2016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Techniques for Specific Constraint Types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ym typeface="Symbol" panose="05050102010706020507" pitchFamily="18" charset="2"/>
              </a:rPr>
              <a:t>Pipage</a:t>
            </a:r>
            <a:r>
              <a:rPr lang="en-US" sz="2400" dirty="0" smtClean="0">
                <a:sym typeface="Symbol" panose="05050102010706020507" pitchFamily="18" charset="2"/>
              </a:rPr>
              <a:t> rounding [</a:t>
            </a:r>
            <a:r>
              <a:rPr lang="en-US" sz="2400" dirty="0" err="1" smtClean="0"/>
              <a:t>Calinescu</a:t>
            </a:r>
            <a:r>
              <a:rPr lang="en-US" sz="2400" dirty="0" smtClean="0"/>
              <a:t> </a:t>
            </a:r>
            <a:r>
              <a:rPr lang="en-US" sz="2400" dirty="0"/>
              <a:t>et al. </a:t>
            </a:r>
            <a:r>
              <a:rPr lang="en-US" sz="2400" dirty="0" smtClean="0"/>
              <a:t>2011</a:t>
            </a:r>
            <a:r>
              <a:rPr lang="en-US" sz="2400" dirty="0" smtClean="0">
                <a:sym typeface="Symbol" panose="05050102010706020507" pitchFamily="18" charset="2"/>
              </a:rPr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Swap </a:t>
            </a:r>
            <a:r>
              <a:rPr lang="en-US" sz="2400" dirty="0">
                <a:sym typeface="Symbol" panose="05050102010706020507" pitchFamily="18" charset="2"/>
              </a:rPr>
              <a:t>rounding [</a:t>
            </a:r>
            <a:r>
              <a:rPr lang="en-US" sz="2400" dirty="0" err="1" smtClean="0">
                <a:sym typeface="Symbol" panose="05050102010706020507" pitchFamily="18" charset="2"/>
              </a:rPr>
              <a:t>Chekuri</a:t>
            </a:r>
            <a:r>
              <a:rPr lang="en-US" sz="2400" dirty="0" smtClean="0">
                <a:sym typeface="Symbol" panose="05050102010706020507" pitchFamily="18" charset="2"/>
              </a:rPr>
              <a:t> et al. 2010]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Constant number of knapsack constraints [</a:t>
            </a:r>
            <a:r>
              <a:rPr lang="en-US" sz="2400" dirty="0" err="1" smtClean="0">
                <a:sym typeface="Symbol" panose="05050102010706020507" pitchFamily="18" charset="2"/>
              </a:rPr>
              <a:t>Kulik</a:t>
            </a:r>
            <a:r>
              <a:rPr lang="en-US" sz="2400" dirty="0" smtClean="0">
                <a:sym typeface="Symbol" panose="05050102010706020507" pitchFamily="18" charset="2"/>
              </a:rPr>
              <a:t> et al. 2013]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….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31182" y="3874616"/>
            <a:ext cx="8255618" cy="26642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(Simple) Partition Matroid Constraint</a:t>
            </a:r>
          </a:p>
        </p:txBody>
      </p:sp>
      <p:sp>
        <p:nvSpPr>
          <p:cNvPr id="3" name="Oval 2"/>
          <p:cNvSpPr/>
          <p:nvPr/>
        </p:nvSpPr>
        <p:spPr>
          <a:xfrm>
            <a:off x="899592" y="4725144"/>
            <a:ext cx="7200800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768367" y="4725144"/>
            <a:ext cx="3511429" cy="1584176"/>
            <a:chOff x="2768367" y="4509120"/>
            <a:chExt cx="3511429" cy="158417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768367" y="4622334"/>
              <a:ext cx="3433" cy="1371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99992" y="4509120"/>
              <a:ext cx="0" cy="15841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276363" y="4623733"/>
              <a:ext cx="3433" cy="1371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619672" y="527159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≤ 1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419872" y="527159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≤ 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148064" y="527159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≤ 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817337" y="527159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≤ 1</a:t>
            </a:r>
            <a:endParaRPr lang="en-US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52530" y="5271591"/>
            <a:ext cx="903246" cy="792088"/>
            <a:chOff x="2080319" y="3612368"/>
            <a:chExt cx="903246" cy="792088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0319" y="3612368"/>
              <a:ext cx="903246" cy="792088"/>
            </a:xfrm>
            <a:prstGeom prst="rect">
              <a:avLst/>
            </a:prstGeom>
          </p:spPr>
        </p:pic>
        <p:sp>
          <p:nvSpPr>
            <p:cNvPr id="28" name="Oval 27"/>
            <p:cNvSpPr/>
            <p:nvPr/>
          </p:nvSpPr>
          <p:spPr>
            <a:xfrm>
              <a:off x="2220904" y="3620000"/>
              <a:ext cx="432048" cy="470323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167323" y="2040872"/>
            <a:ext cx="5911200" cy="2160240"/>
            <a:chOff x="1167323" y="2040872"/>
            <a:chExt cx="5911200" cy="2160240"/>
          </a:xfrm>
        </p:grpSpPr>
        <p:sp>
          <p:nvSpPr>
            <p:cNvPr id="29" name="Cloud Callout 28"/>
            <p:cNvSpPr/>
            <p:nvPr/>
          </p:nvSpPr>
          <p:spPr>
            <a:xfrm>
              <a:off x="1167323" y="2040872"/>
              <a:ext cx="5911200" cy="2160240"/>
            </a:xfrm>
            <a:prstGeom prst="cloudCallout">
              <a:avLst>
                <a:gd name="adj1" fmla="val -31619"/>
                <a:gd name="adj2" fmla="val 9123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55776" y="3018148"/>
              <a:ext cx="3155263" cy="48286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55776" y="3018148"/>
            <a:ext cx="1995923" cy="482860"/>
            <a:chOff x="2555776" y="3018148"/>
            <a:chExt cx="1995923" cy="482860"/>
          </a:xfrm>
        </p:grpSpPr>
        <p:sp>
          <p:nvSpPr>
            <p:cNvPr id="34" name="Rectangle 33"/>
            <p:cNvSpPr/>
            <p:nvPr/>
          </p:nvSpPr>
          <p:spPr>
            <a:xfrm>
              <a:off x="2555776" y="3018148"/>
              <a:ext cx="720080" cy="482860"/>
            </a:xfrm>
            <a:prstGeom prst="rect">
              <a:avLst/>
            </a:prstGeom>
            <a:effectLst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75857" y="3018148"/>
              <a:ext cx="208812" cy="482860"/>
            </a:xfrm>
            <a:prstGeom prst="rect">
              <a:avLst/>
            </a:prstGeom>
            <a:effectLst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23928" y="3018148"/>
              <a:ext cx="627771" cy="482860"/>
            </a:xfrm>
            <a:prstGeom prst="rect">
              <a:avLst/>
            </a:prstGeom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91880" y="3018148"/>
              <a:ext cx="452349" cy="482860"/>
            </a:xfrm>
            <a:prstGeom prst="rect">
              <a:avLst/>
            </a:prstGeom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5776" y="2391271"/>
            <a:ext cx="3155263" cy="605681"/>
            <a:chOff x="2555776" y="2391271"/>
            <a:chExt cx="3155263" cy="605681"/>
          </a:xfrm>
        </p:grpSpPr>
        <p:sp>
          <p:nvSpPr>
            <p:cNvPr id="38" name="Right Brace 37"/>
            <p:cNvSpPr/>
            <p:nvPr/>
          </p:nvSpPr>
          <p:spPr>
            <a:xfrm rot="16200000">
              <a:off x="4036428" y="1322341"/>
              <a:ext cx="193959" cy="3155263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65009" y="2391271"/>
              <a:ext cx="5629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= 1</a:t>
              </a:r>
              <a:endParaRPr lang="en-US" sz="2400" dirty="0"/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 flipV="1">
            <a:off x="3707904" y="3530228"/>
            <a:ext cx="0" cy="3736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32-Point Star 43"/>
          <p:cNvSpPr/>
          <p:nvPr/>
        </p:nvSpPr>
        <p:spPr>
          <a:xfrm>
            <a:off x="4551699" y="2636912"/>
            <a:ext cx="4240040" cy="3816424"/>
          </a:xfrm>
          <a:prstGeom prst="star32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tlCol="0" anchor="ctr"/>
          <a:lstStyle/>
          <a:p>
            <a:pPr algn="ctr"/>
            <a:r>
              <a:rPr lang="en-US" sz="2400" dirty="0" smtClean="0"/>
              <a:t>Creates only anti-correlations!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73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 animBg="1"/>
      <p:bldP spid="21" grpId="0"/>
      <p:bldP spid="22" grpId="0"/>
      <p:bldP spid="23" grpId="0"/>
      <p:bldP spid="24" grpId="0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948264" y="274638"/>
            <a:ext cx="1440160" cy="1210146"/>
            <a:chOff x="6948264" y="274638"/>
            <a:chExt cx="1440160" cy="1210146"/>
          </a:xfrm>
        </p:grpSpPr>
        <p:sp>
          <p:nvSpPr>
            <p:cNvPr id="7" name="Rectangle 6"/>
            <p:cNvSpPr/>
            <p:nvPr/>
          </p:nvSpPr>
          <p:spPr>
            <a:xfrm>
              <a:off x="6948264" y="274638"/>
              <a:ext cx="1440160" cy="121014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948264" y="274638"/>
              <a:ext cx="1440160" cy="1210146"/>
            </a:xfrm>
            <a:prstGeom prst="roundRect">
              <a:avLst>
                <a:gd name="adj" fmla="val 25326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ounded Rectangle 8"/>
          <p:cNvSpPr/>
          <p:nvPr/>
        </p:nvSpPr>
        <p:spPr>
          <a:xfrm>
            <a:off x="395536" y="1700710"/>
            <a:ext cx="8255618" cy="1296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Techniques for Wide Range of Constraint Types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Contention Resolution Schemes [</a:t>
            </a:r>
            <a:r>
              <a:rPr lang="en-US" sz="2400" dirty="0" err="1"/>
              <a:t>Chekuri</a:t>
            </a:r>
            <a:r>
              <a:rPr lang="en-US" sz="2400" dirty="0"/>
              <a:t> et al. </a:t>
            </a:r>
            <a:r>
              <a:rPr lang="en-US" sz="2400" dirty="0" smtClean="0"/>
              <a:t>2014</a:t>
            </a:r>
            <a:r>
              <a:rPr lang="en-US" sz="2400" dirty="0" smtClean="0">
                <a:sym typeface="Symbol" panose="05050102010706020507" pitchFamily="18" charset="2"/>
              </a:rPr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Online Contention Resolution Schemes [Feldman et al. 2016]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5536" y="3140968"/>
            <a:ext cx="8255618" cy="34563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dirty="0" smtClean="0">
              <a:sym typeface="Symbol" panose="05050102010706020507" pitchFamily="18" charset="2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71600" y="4293096"/>
            <a:ext cx="100811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noFill/>
              </a:rPr>
              <a:t>R</a:t>
            </a:r>
            <a:r>
              <a:rPr lang="en-US" sz="2400" dirty="0" smtClean="0">
                <a:noFill/>
              </a:rPr>
              <a:t>(</a:t>
            </a:r>
            <a:r>
              <a:rPr lang="en-US" sz="2400" i="1" dirty="0" smtClean="0"/>
              <a:t>x</a:t>
            </a:r>
            <a:r>
              <a:rPr lang="en-US" sz="2400" dirty="0" smtClean="0">
                <a:noFill/>
              </a:rPr>
              <a:t>)</a:t>
            </a:r>
            <a:endParaRPr lang="en-US" sz="2400" dirty="0">
              <a:noFill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71600" y="4293096"/>
            <a:ext cx="100811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R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 rot="16200000">
            <a:off x="2699792" y="4149080"/>
            <a:ext cx="576064" cy="129614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6200000">
            <a:off x="5812707" y="4155156"/>
            <a:ext cx="576064" cy="129614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92280" y="4293096"/>
            <a:ext cx="100811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M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748001" y="4077071"/>
            <a:ext cx="1508433" cy="1911118"/>
            <a:chOff x="3748001" y="4077071"/>
            <a:chExt cx="1508433" cy="1911118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9904" y="4077071"/>
              <a:ext cx="1246530" cy="144016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748001" y="5157192"/>
              <a:ext cx="14720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Matching</a:t>
              </a:r>
            </a:p>
            <a:p>
              <a:pPr algn="ctr"/>
              <a:r>
                <a:rPr lang="en-US" sz="2400" dirty="0" smtClean="0"/>
                <a:t>Constraint</a:t>
              </a:r>
              <a:endParaRPr lang="en-US" sz="24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139952" y="4149080"/>
            <a:ext cx="4732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c</a:t>
            </a:r>
            <a:endParaRPr lang="en-US" sz="5400" i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1982487" y="4578354"/>
            <a:ext cx="576064" cy="4375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446918" y="4293094"/>
            <a:ext cx="1260986" cy="1684621"/>
            <a:chOff x="3972286" y="4229471"/>
            <a:chExt cx="1564131" cy="1862936"/>
          </a:xfrm>
        </p:grpSpPr>
        <p:grpSp>
          <p:nvGrpSpPr>
            <p:cNvPr id="21" name="Group 20"/>
            <p:cNvGrpSpPr/>
            <p:nvPr/>
          </p:nvGrpSpPr>
          <p:grpSpPr>
            <a:xfrm>
              <a:off x="3972286" y="4229471"/>
              <a:ext cx="1564131" cy="1862936"/>
              <a:chOff x="3819886" y="4077071"/>
              <a:chExt cx="1564131" cy="186293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9904" y="4077071"/>
                <a:ext cx="1246530" cy="1440160"/>
              </a:xfrm>
              <a:prstGeom prst="rect">
                <a:avLst/>
              </a:prstGeom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3819886" y="5157192"/>
                <a:ext cx="1564131" cy="782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Matching</a:t>
                </a:r>
              </a:p>
              <a:p>
                <a:pPr algn="ctr"/>
                <a:r>
                  <a:rPr lang="en-US" sz="2000" dirty="0" smtClean="0"/>
                  <a:t>Constraint</a:t>
                </a:r>
                <a:endParaRPr lang="en-US" sz="20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216248" y="4301481"/>
              <a:ext cx="755978" cy="850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i="1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c</a:t>
              </a:r>
              <a:r>
                <a:rPr lang="en-US" sz="4400" baseline="-25000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1</a:t>
              </a:r>
              <a:endParaRPr lang="en-US" sz="4400" baseline="-2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endParaRPr>
            </a:p>
          </p:txBody>
        </p:sp>
      </p:grpSp>
      <p:sp>
        <p:nvSpPr>
          <p:cNvPr id="38" name="Down Arrow 37"/>
          <p:cNvSpPr/>
          <p:nvPr/>
        </p:nvSpPr>
        <p:spPr>
          <a:xfrm rot="16200000">
            <a:off x="3489106" y="4578355"/>
            <a:ext cx="576064" cy="4375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3959086" y="4293095"/>
            <a:ext cx="1260986" cy="1684621"/>
            <a:chOff x="3972285" y="4229471"/>
            <a:chExt cx="1564130" cy="1862936"/>
          </a:xfrm>
        </p:grpSpPr>
        <p:grpSp>
          <p:nvGrpSpPr>
            <p:cNvPr id="40" name="Group 39"/>
            <p:cNvGrpSpPr/>
            <p:nvPr/>
          </p:nvGrpSpPr>
          <p:grpSpPr>
            <a:xfrm>
              <a:off x="3972285" y="4229471"/>
              <a:ext cx="1564130" cy="1862936"/>
              <a:chOff x="3819885" y="4077071"/>
              <a:chExt cx="1564130" cy="186293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9904" y="4077071"/>
                <a:ext cx="1246530" cy="1440160"/>
              </a:xfrm>
              <a:prstGeom prst="rect">
                <a:avLst/>
              </a:prstGeom>
            </p:spPr>
          </p:pic>
          <p:sp>
            <p:nvSpPr>
              <p:cNvPr id="43" name="TextBox 42"/>
              <p:cNvSpPr txBox="1"/>
              <p:nvPr/>
            </p:nvSpPr>
            <p:spPr>
              <a:xfrm>
                <a:off x="3819885" y="5157192"/>
                <a:ext cx="1564130" cy="782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Knapsack</a:t>
                </a:r>
              </a:p>
              <a:p>
                <a:pPr algn="ctr"/>
                <a:r>
                  <a:rPr lang="en-US" sz="2000" dirty="0" smtClean="0"/>
                  <a:t>Constraint</a:t>
                </a:r>
                <a:endParaRPr lang="en-US" sz="2000" dirty="0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4216248" y="4301481"/>
              <a:ext cx="779839" cy="850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i="1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c</a:t>
              </a:r>
              <a:r>
                <a:rPr lang="he-IL" sz="4400" baseline="-25000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2</a:t>
              </a:r>
              <a:endParaRPr lang="en-US" sz="4400" baseline="-2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endParaRPr>
            </a:p>
          </p:txBody>
        </p:sp>
      </p:grpSp>
      <p:sp>
        <p:nvSpPr>
          <p:cNvPr id="44" name="Down Arrow 43"/>
          <p:cNvSpPr/>
          <p:nvPr/>
        </p:nvSpPr>
        <p:spPr>
          <a:xfrm rot="16200000">
            <a:off x="5001274" y="4578355"/>
            <a:ext cx="576064" cy="4375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508104" y="4293095"/>
            <a:ext cx="1260986" cy="1684621"/>
            <a:chOff x="3972285" y="4229471"/>
            <a:chExt cx="1564130" cy="1862936"/>
          </a:xfrm>
        </p:grpSpPr>
        <p:grpSp>
          <p:nvGrpSpPr>
            <p:cNvPr id="46" name="Group 45"/>
            <p:cNvGrpSpPr/>
            <p:nvPr/>
          </p:nvGrpSpPr>
          <p:grpSpPr>
            <a:xfrm>
              <a:off x="3972285" y="4229471"/>
              <a:ext cx="1564130" cy="1862936"/>
              <a:chOff x="3819885" y="4077071"/>
              <a:chExt cx="1564130" cy="1862936"/>
            </a:xfrm>
          </p:grpSpPr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9904" y="4077071"/>
                <a:ext cx="1246530" cy="1440160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3819885" y="5157192"/>
                <a:ext cx="1564130" cy="782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Matroid</a:t>
                </a:r>
              </a:p>
              <a:p>
                <a:pPr algn="ctr"/>
                <a:r>
                  <a:rPr lang="en-US" sz="2000" dirty="0" smtClean="0"/>
                  <a:t>Constraint</a:t>
                </a:r>
                <a:endParaRPr lang="en-US" sz="2000" dirty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216248" y="4301481"/>
              <a:ext cx="779839" cy="850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i="1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c</a:t>
              </a:r>
              <a:r>
                <a:rPr lang="en-US" sz="4400" baseline="-25000" dirty="0" smtClean="0">
                  <a:ln>
                    <a:solidFill>
                      <a:srgbClr val="FFC000"/>
                    </a:solidFill>
                  </a:ln>
                  <a:solidFill>
                    <a:srgbClr val="FFC000"/>
                  </a:solidFill>
                </a:rPr>
                <a:t>3</a:t>
              </a:r>
              <a:endParaRPr lang="en-US" sz="4400" baseline="-2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endParaRPr>
            </a:p>
          </p:txBody>
        </p:sp>
      </p:grpSp>
      <p:sp>
        <p:nvSpPr>
          <p:cNvPr id="50" name="Down Arrow 49"/>
          <p:cNvSpPr/>
          <p:nvPr/>
        </p:nvSpPr>
        <p:spPr>
          <a:xfrm rot="16200000">
            <a:off x="6513442" y="4578354"/>
            <a:ext cx="576064" cy="4375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9" grpId="0"/>
      <p:bldP spid="19" grpId="1"/>
      <p:bldP spid="20" grpId="0" animBg="1"/>
      <p:bldP spid="38" grpId="0" animBg="1"/>
      <p:bldP spid="44" grpId="0" animBg="1"/>
      <p:bldP spid="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Derandomization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95536" y="1340768"/>
            <a:ext cx="8255618" cy="16562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Old Result</a:t>
            </a:r>
            <a:endParaRPr lang="en-US" sz="2400" b="1" u="sng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Maximizing a monotone submodular function subject to a cardinality constraint (the greedy algorithm).</a:t>
            </a:r>
          </a:p>
          <a:p>
            <a:pPr marL="344488"/>
            <a:r>
              <a:rPr lang="en-US" sz="2400" dirty="0" smtClean="0"/>
              <a:t>[</a:t>
            </a:r>
            <a:r>
              <a:rPr lang="en-US" sz="2400" dirty="0" err="1"/>
              <a:t>Nemhauser</a:t>
            </a:r>
            <a:r>
              <a:rPr lang="en-US" sz="2400" dirty="0"/>
              <a:t> et al. 1978]</a:t>
            </a:r>
            <a:endParaRPr lang="en-US" sz="2400" dirty="0" smtClean="0">
              <a:sym typeface="Symbol" panose="05050102010706020507" pitchFamily="18" charset="2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704348" y="404664"/>
            <a:ext cx="900100" cy="936104"/>
            <a:chOff x="7704348" y="404664"/>
            <a:chExt cx="900100" cy="936104"/>
          </a:xfrm>
        </p:grpSpPr>
        <p:grpSp>
          <p:nvGrpSpPr>
            <p:cNvPr id="6" name="Group 5"/>
            <p:cNvGrpSpPr/>
            <p:nvPr/>
          </p:nvGrpSpPr>
          <p:grpSpPr>
            <a:xfrm>
              <a:off x="7704348" y="404664"/>
              <a:ext cx="864096" cy="936104"/>
              <a:chOff x="4211960" y="4365104"/>
              <a:chExt cx="864096" cy="936104"/>
            </a:xfrm>
          </p:grpSpPr>
          <p:pic>
            <p:nvPicPr>
              <p:cNvPr id="8" name="Picture 10" descr="C:\Users\Julia\AppData\Local\Microsoft\Windows\INetCache\IE\JDBY80EK\dice-303769_64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4365104"/>
                <a:ext cx="852733" cy="936104"/>
              </a:xfrm>
              <a:prstGeom prst="rect">
                <a:avLst/>
              </a:prstGeom>
              <a:noFill/>
            </p:spPr>
          </p:pic>
          <p:cxnSp>
            <p:nvCxnSpPr>
              <p:cNvPr id="9" name="Straight Connector 8"/>
              <p:cNvCxnSpPr/>
              <p:nvPr/>
            </p:nvCxnSpPr>
            <p:spPr>
              <a:xfrm>
                <a:off x="4211960" y="4365104"/>
                <a:ext cx="864096" cy="93610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/>
            <p:nvPr/>
          </p:nvCxnSpPr>
          <p:spPr>
            <a:xfrm flipV="1">
              <a:off x="7740352" y="404664"/>
              <a:ext cx="864096" cy="93610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>
            <a:off x="395536" y="3141066"/>
            <a:ext cx="8255618" cy="16562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New Results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[Buchbinder and Feldman 2016]</a:t>
            </a:r>
            <a:endParaRPr lang="en-US" sz="2400" b="1" u="sng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Maximizing a submodular function subject to a cardinality constraint.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Unconstrained submodular maximization.</a:t>
            </a:r>
            <a:endParaRPr lang="en-US" sz="2400" dirty="0" smtClean="0">
              <a:sym typeface="Symbol" panose="05050102010706020507" pitchFamily="18" charset="2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5536" y="4941168"/>
            <a:ext cx="8255618" cy="16562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Open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Dealing with a more involved constraint.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Even </a:t>
            </a:r>
            <a:r>
              <a:rPr lang="en-US" sz="2400" dirty="0">
                <a:sym typeface="Symbol" panose="05050102010706020507" pitchFamily="18" charset="2"/>
              </a:rPr>
              <a:t>a partition matroid constraint </a:t>
            </a:r>
            <a:r>
              <a:rPr lang="en-US" sz="2400" dirty="0" smtClean="0">
                <a:sym typeface="Symbol" panose="05050102010706020507" pitchFamily="18" charset="2"/>
              </a:rPr>
              <a:t>with a </a:t>
            </a:r>
            <a:r>
              <a:rPr lang="en-US" sz="2400" dirty="0">
                <a:sym typeface="Symbol" panose="05050102010706020507" pitchFamily="18" charset="2"/>
              </a:rPr>
              <a:t>monotone submodular </a:t>
            </a:r>
            <a:r>
              <a:rPr lang="en-US" sz="2400" dirty="0" smtClean="0">
                <a:sym typeface="Symbol" panose="05050102010706020507" pitchFamily="18" charset="2"/>
              </a:rPr>
              <a:t>objective function.</a:t>
            </a:r>
            <a:endParaRPr lang="en-US" sz="2400" dirty="0" smtClean="0">
              <a:sym typeface="Symbol" panose="05050102010706020507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24328" y="4869160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</a:rPr>
              <a:t>?</a:t>
            </a:r>
            <a:endParaRPr lang="en-US" sz="115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9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67544" y="1340768"/>
            <a:ext cx="8306222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u="sng" dirty="0"/>
              <a:t>The </a:t>
            </a:r>
            <a:r>
              <a:rPr lang="en-US" sz="2400" b="1" u="sng" dirty="0" smtClean="0"/>
              <a:t>Algorithm</a:t>
            </a:r>
            <a:endParaRPr lang="en-US" sz="2400" b="1" u="sng" dirty="0"/>
          </a:p>
          <a:p>
            <a:pPr marL="514350" indent="-514350">
              <a:buAutoNum type="arabicPeriod"/>
            </a:pPr>
            <a:r>
              <a:rPr lang="en-US" sz="2400" dirty="0"/>
              <a:t>Start with the empty solution.</a:t>
            </a:r>
          </a:p>
          <a:p>
            <a:pPr marL="514350" indent="-514350">
              <a:buAutoNum type="arabicPeriod"/>
            </a:pPr>
            <a:r>
              <a:rPr lang="en-US" sz="2400" dirty="0"/>
              <a:t>Do </a:t>
            </a:r>
            <a:r>
              <a:rPr lang="en-US" sz="2400" i="1" dirty="0"/>
              <a:t>k</a:t>
            </a:r>
            <a:r>
              <a:rPr lang="en-US" sz="2400" dirty="0"/>
              <a:t> times</a:t>
            </a:r>
            <a:r>
              <a:rPr lang="en-US" sz="2400" dirty="0" smtClean="0"/>
              <a:t>:</a:t>
            </a:r>
            <a:endParaRPr lang="en-US" sz="2400" dirty="0"/>
          </a:p>
          <a:p>
            <a:pPr marL="914400" indent="-914400"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M</a:t>
            </a:r>
            <a:r>
              <a:rPr lang="en-US" sz="2400" dirty="0" smtClean="0"/>
              <a:t> be the set of the </a:t>
            </a:r>
            <a:r>
              <a:rPr lang="en-US" sz="2400" i="1" dirty="0" smtClean="0"/>
              <a:t>k</a:t>
            </a:r>
            <a:r>
              <a:rPr lang="en-US" sz="2400" dirty="0" smtClean="0"/>
              <a:t> items with the largest marginal contributions.</a:t>
            </a:r>
          </a:p>
          <a:p>
            <a:pPr marL="914400" indent="-914400">
              <a:buAutoNum type="arabicPeriod"/>
            </a:pPr>
            <a:r>
              <a:rPr lang="en-US" sz="2400" dirty="0" smtClean="0"/>
              <a:t>Add </a:t>
            </a:r>
            <a:r>
              <a:rPr lang="en-US" sz="2400" dirty="0"/>
              <a:t>to the solution </a:t>
            </a:r>
            <a:r>
              <a:rPr lang="en-US" sz="2400" dirty="0" smtClean="0"/>
              <a:t>a random element from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Greedy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08304" y="96447"/>
            <a:ext cx="1152128" cy="1532353"/>
            <a:chOff x="7524328" y="1465155"/>
            <a:chExt cx="1152128" cy="1532353"/>
          </a:xfrm>
        </p:grpSpPr>
        <p:pic>
          <p:nvPicPr>
            <p:cNvPr id="7" name="Picture 6" descr="MCBD07032_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24328" y="1465155"/>
              <a:ext cx="1129876" cy="1315773"/>
            </a:xfrm>
            <a:prstGeom prst="rect">
              <a:avLst/>
            </a:prstGeom>
            <a:noFill/>
          </p:spPr>
        </p:pic>
        <p:pic>
          <p:nvPicPr>
            <p:cNvPr id="6" name="Picture 2" descr="C:\Users\feldman\AppData\Local\Microsoft\Windows\Temporary Internet Files\Content.IE5\RD9I0ZI5\MC90011635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987" y="2542946"/>
              <a:ext cx="911469" cy="454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ounded Rectangle 8"/>
          <p:cNvSpPr/>
          <p:nvPr/>
        </p:nvSpPr>
        <p:spPr>
          <a:xfrm>
            <a:off x="477888" y="3861048"/>
            <a:ext cx="8306222" cy="26642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b="1" u="sng" dirty="0" smtClean="0"/>
              <a:t>Analysis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Achieves an approximation ratio of 1/</a:t>
            </a:r>
            <a:r>
              <a:rPr lang="en-US" sz="2400" i="1" dirty="0" smtClean="0"/>
              <a:t>e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Main new idea: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After </a:t>
            </a:r>
            <a:r>
              <a:rPr lang="en-US" sz="2400" i="1" dirty="0" err="1"/>
              <a:t>i</a:t>
            </a:r>
            <a:r>
              <a:rPr lang="en-US" sz="2400" dirty="0" smtClean="0"/>
              <a:t> iterations, the solution </a:t>
            </a:r>
            <a:r>
              <a:rPr lang="en-US" sz="2400" i="1" dirty="0" smtClean="0"/>
              <a:t>S</a:t>
            </a:r>
            <a:r>
              <a:rPr lang="en-US" sz="2400" dirty="0" smtClean="0"/>
              <a:t> contains no element with probability larger 1 – (1 – 1/</a:t>
            </a:r>
            <a:r>
              <a:rPr lang="en-US" sz="2400" i="1" dirty="0" smtClean="0"/>
              <a:t>k</a:t>
            </a:r>
            <a:r>
              <a:rPr lang="en-US" sz="2400" dirty="0" smtClean="0"/>
              <a:t>)</a:t>
            </a:r>
            <a:r>
              <a:rPr lang="en-US" sz="2400" i="1" baseline="30000" dirty="0" err="1" smtClean="0"/>
              <a:t>i</a:t>
            </a:r>
            <a:r>
              <a:rPr lang="en-US" sz="2400" dirty="0" smtClean="0"/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This implies </a:t>
            </a:r>
            <a:r>
              <a:rPr lang="en-US" sz="2400" i="1" dirty="0" smtClean="0"/>
              <a:t>E</a:t>
            </a:r>
            <a:r>
              <a:rPr lang="en-US" sz="2400" dirty="0" smtClean="0"/>
              <a:t>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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</a:t>
            </a:r>
            <a:r>
              <a:rPr lang="en-US" sz="2400" dirty="0" smtClean="0"/>
              <a:t>] ≥ (1 – 1/</a:t>
            </a:r>
            <a:r>
              <a:rPr lang="en-US" sz="2400" i="1" dirty="0" smtClean="0"/>
              <a:t>k</a:t>
            </a:r>
            <a:r>
              <a:rPr lang="en-US" sz="2400" dirty="0" smtClean="0"/>
              <a:t>)</a:t>
            </a:r>
            <a:r>
              <a:rPr lang="en-US" sz="2400" i="1" baseline="30000" dirty="0" err="1" smtClean="0"/>
              <a:t>i</a:t>
            </a:r>
            <a:r>
              <a:rPr lang="en-US" sz="2400" dirty="0" smtClean="0"/>
              <a:t> ∙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).</a:t>
            </a:r>
            <a:endParaRPr lang="en-US" sz="2400" dirty="0" smtClean="0"/>
          </a:p>
        </p:txBody>
      </p:sp>
      <p:sp>
        <p:nvSpPr>
          <p:cNvPr id="10" name="Cloud Callout 9"/>
          <p:cNvSpPr/>
          <p:nvPr/>
        </p:nvSpPr>
        <p:spPr>
          <a:xfrm>
            <a:off x="467544" y="2852936"/>
            <a:ext cx="8219256" cy="2520280"/>
          </a:xfrm>
          <a:prstGeom prst="cloudCallout">
            <a:avLst>
              <a:gd name="adj1" fmla="val -16240"/>
              <a:gd name="adj2" fmla="val 694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Analogous to the earlier observation that,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a vector </a:t>
            </a:r>
            <a:r>
              <a:rPr lang="en-US" sz="2400" i="1" dirty="0" smtClean="0"/>
              <a:t>x</a:t>
            </a:r>
            <a:r>
              <a:rPr lang="en-US" sz="2400" dirty="0" smtClean="0"/>
              <a:t> in which no coordinate is larger than </a:t>
            </a:r>
            <a:r>
              <a:rPr lang="en-US" sz="2400" i="1" dirty="0" smtClean="0"/>
              <a:t>t,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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/>
              <a:t>) ≥ (1 – </a:t>
            </a:r>
            <a:r>
              <a:rPr lang="en-US" sz="2400" i="1" dirty="0" smtClean="0"/>
              <a:t>t</a:t>
            </a:r>
            <a:r>
              <a:rPr lang="en-US" sz="2400" dirty="0" smtClean="0"/>
              <a:t>) ∙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476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ounded Rectangle 69"/>
          <p:cNvSpPr/>
          <p:nvPr/>
        </p:nvSpPr>
        <p:spPr>
          <a:xfrm>
            <a:off x="539552" y="3717033"/>
            <a:ext cx="8280920" cy="2520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400" dirty="0" smtClean="0">
              <a:sym typeface="Symbol"/>
            </a:endParaRP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 err="1" smtClean="0"/>
              <a:t>Submodular</a:t>
            </a:r>
            <a:r>
              <a:rPr lang="en-US" altLang="en-US" dirty="0" smtClean="0"/>
              <a:t> Functions</a:t>
            </a:r>
            <a:endParaRPr lang="en-US" alt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1339265"/>
            <a:ext cx="8280920" cy="21710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u="sng" dirty="0" smtClean="0"/>
              <a:t>Formal Definition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/>
              <a:t>Given a ground set </a:t>
            </a:r>
            <a:r>
              <a:rPr lang="en-US" sz="2400" i="1" dirty="0" smtClean="0"/>
              <a:t>N</a:t>
            </a:r>
            <a:r>
              <a:rPr lang="en-US" sz="2400" dirty="0" smtClean="0"/>
              <a:t>, a set function </a:t>
            </a:r>
            <a:r>
              <a:rPr lang="en-US" sz="2400" i="1" dirty="0" smtClean="0"/>
              <a:t>f </a:t>
            </a:r>
            <a:r>
              <a:rPr lang="en-US" sz="2400" dirty="0" smtClean="0"/>
              <a:t>: 2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Wingdings" pitchFamily="2" charset="2"/>
              </a:rPr>
              <a:t> assigns a number to every subset of the ground set.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 set function is </a:t>
            </a:r>
            <a:r>
              <a:rPr lang="en-US" sz="2400" dirty="0" err="1" smtClean="0">
                <a:sym typeface="Wingdings" pitchFamily="2" charset="2"/>
              </a:rPr>
              <a:t>submodular</a:t>
            </a:r>
            <a:r>
              <a:rPr lang="en-US" sz="2400" dirty="0" smtClean="0">
                <a:sym typeface="Wingdings" pitchFamily="2" charset="2"/>
              </a:rPr>
              <a:t> if:</a:t>
            </a:r>
          </a:p>
          <a:p>
            <a:pPr marL="517525" lvl="1" indent="-284163" algn="just">
              <a:buFont typeface="Courier New" pitchFamily="49" charset="0"/>
              <a:buChar char="o"/>
            </a:pP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≥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	∀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  </a:t>
            </a:r>
            <a:r>
              <a:rPr lang="en-US" sz="2400" i="1" dirty="0" smtClean="0">
                <a:sym typeface="Symbol"/>
              </a:rPr>
              <a:t>B.</a:t>
            </a:r>
            <a:endParaRPr lang="en-US" sz="2400" dirty="0" smtClean="0">
              <a:sym typeface="Symbol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00177" y="4509120"/>
            <a:ext cx="1583658" cy="790765"/>
            <a:chOff x="-36512" y="1929092"/>
            <a:chExt cx="1984299" cy="1061273"/>
          </a:xfrm>
        </p:grpSpPr>
        <p:grpSp>
          <p:nvGrpSpPr>
            <p:cNvPr id="30" name="Group 29"/>
            <p:cNvGrpSpPr/>
            <p:nvPr/>
          </p:nvGrpSpPr>
          <p:grpSpPr>
            <a:xfrm>
              <a:off x="-36512" y="2276872"/>
              <a:ext cx="1048668" cy="576064"/>
              <a:chOff x="3307308" y="1340768"/>
              <a:chExt cx="2088216" cy="1008112"/>
            </a:xfrm>
          </p:grpSpPr>
          <p:sp>
            <p:nvSpPr>
              <p:cNvPr id="33" name="Donut 32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Minus 33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31" name="Equal 30"/>
            <p:cNvSpPr/>
            <p:nvPr/>
          </p:nvSpPr>
          <p:spPr>
            <a:xfrm>
              <a:off x="762119" y="2204865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31641" y="1929092"/>
              <a:ext cx="616146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0</a:t>
              </a:r>
              <a:endParaRPr lang="en-US" sz="5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348504" y="5374539"/>
            <a:ext cx="1457792" cy="790765"/>
            <a:chOff x="1921396" y="2989187"/>
            <a:chExt cx="1826591" cy="1061271"/>
          </a:xfrm>
        </p:grpSpPr>
        <p:pic>
          <p:nvPicPr>
            <p:cNvPr id="36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21396" y="3284984"/>
              <a:ext cx="648072" cy="712544"/>
            </a:xfrm>
            <a:prstGeom prst="rect">
              <a:avLst/>
            </a:prstGeom>
            <a:noFill/>
          </p:spPr>
        </p:pic>
        <p:sp>
          <p:nvSpPr>
            <p:cNvPr id="37" name="Equal 36"/>
            <p:cNvSpPr/>
            <p:nvPr/>
          </p:nvSpPr>
          <p:spPr>
            <a:xfrm>
              <a:off x="2569468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31841" y="2989187"/>
              <a:ext cx="616146" cy="1061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5</a:t>
              </a:r>
              <a:endParaRPr lang="en-US" sz="5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295609" y="4510443"/>
            <a:ext cx="1526188" cy="790765"/>
            <a:chOff x="1849388" y="2045751"/>
            <a:chExt cx="1912291" cy="1061273"/>
          </a:xfrm>
        </p:grpSpPr>
        <p:pic>
          <p:nvPicPr>
            <p:cNvPr id="4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9388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41" name="Equal 40"/>
            <p:cNvSpPr/>
            <p:nvPr/>
          </p:nvSpPr>
          <p:spPr>
            <a:xfrm>
              <a:off x="2569468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45532" y="2045751"/>
              <a:ext cx="616147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6</a:t>
              </a:r>
              <a:endParaRPr lang="en-US" sz="5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429525" y="3742491"/>
            <a:ext cx="1400323" cy="790765"/>
            <a:chOff x="2007096" y="1172119"/>
            <a:chExt cx="1754583" cy="1061273"/>
          </a:xfrm>
        </p:grpSpPr>
        <p:pic>
          <p:nvPicPr>
            <p:cNvPr id="44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07096" y="1484784"/>
              <a:ext cx="706388" cy="706388"/>
            </a:xfrm>
            <a:prstGeom prst="rect">
              <a:avLst/>
            </a:prstGeom>
            <a:noFill/>
          </p:spPr>
        </p:pic>
        <p:sp>
          <p:nvSpPr>
            <p:cNvPr id="45" name="Equal 44"/>
            <p:cNvSpPr/>
            <p:nvPr/>
          </p:nvSpPr>
          <p:spPr>
            <a:xfrm>
              <a:off x="2569468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45531" y="1172119"/>
              <a:ext cx="616148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7</a:t>
              </a:r>
              <a:endParaRPr lang="en-US" sz="5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146426" y="4510443"/>
            <a:ext cx="1816286" cy="790765"/>
            <a:chOff x="3901376" y="2045751"/>
            <a:chExt cx="2275778" cy="1061273"/>
          </a:xfrm>
        </p:grpSpPr>
        <p:pic>
          <p:nvPicPr>
            <p:cNvPr id="48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49" name="Equal 48"/>
            <p:cNvSpPr/>
            <p:nvPr/>
          </p:nvSpPr>
          <p:spPr>
            <a:xfrm>
              <a:off x="4984944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61006" y="2045751"/>
              <a:ext cx="616148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8</a:t>
              </a:r>
              <a:endParaRPr lang="en-US" sz="5400" dirty="0"/>
            </a:p>
          </p:txBody>
        </p:sp>
        <p:pic>
          <p:nvPicPr>
            <p:cNvPr id="51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0888" y="2348880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52" name="Group 51"/>
          <p:cNvGrpSpPr/>
          <p:nvPr/>
        </p:nvGrpSpPr>
        <p:grpSpPr>
          <a:xfrm>
            <a:off x="4159010" y="3717032"/>
            <a:ext cx="2124843" cy="817547"/>
            <a:chOff x="3918516" y="1172119"/>
            <a:chExt cx="2662397" cy="1097217"/>
          </a:xfrm>
        </p:grpSpPr>
        <p:sp>
          <p:nvSpPr>
            <p:cNvPr id="53" name="Equal 52"/>
            <p:cNvSpPr/>
            <p:nvPr/>
          </p:nvSpPr>
          <p:spPr>
            <a:xfrm>
              <a:off x="4984944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61008" y="1172119"/>
              <a:ext cx="1019905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11</a:t>
              </a:r>
              <a:endParaRPr lang="en-US" sz="5400" dirty="0"/>
            </a:p>
          </p:txBody>
        </p:sp>
        <p:pic>
          <p:nvPicPr>
            <p:cNvPr id="55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6872" y="1556792"/>
              <a:ext cx="648072" cy="712544"/>
            </a:xfrm>
            <a:prstGeom prst="rect">
              <a:avLst/>
            </a:prstGeom>
            <a:noFill/>
          </p:spPr>
        </p:pic>
        <p:pic>
          <p:nvPicPr>
            <p:cNvPr id="56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18516" y="1484784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57" name="Group 56"/>
          <p:cNvGrpSpPr/>
          <p:nvPr/>
        </p:nvGrpSpPr>
        <p:grpSpPr>
          <a:xfrm>
            <a:off x="4146423" y="5374539"/>
            <a:ext cx="2153769" cy="790765"/>
            <a:chOff x="3901376" y="2989191"/>
            <a:chExt cx="2698641" cy="1061273"/>
          </a:xfrm>
        </p:grpSpPr>
        <p:pic>
          <p:nvPicPr>
            <p:cNvPr id="58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6872" y="3284984"/>
              <a:ext cx="648072" cy="712544"/>
            </a:xfrm>
            <a:prstGeom prst="rect">
              <a:avLst/>
            </a:prstGeom>
            <a:noFill/>
          </p:spPr>
        </p:pic>
        <p:sp>
          <p:nvSpPr>
            <p:cNvPr id="59" name="Equal 58"/>
            <p:cNvSpPr/>
            <p:nvPr/>
          </p:nvSpPr>
          <p:spPr>
            <a:xfrm>
              <a:off x="4984944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80112" y="2989191"/>
              <a:ext cx="1019905" cy="1061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10</a:t>
              </a:r>
              <a:endParaRPr lang="en-US" sz="5400" dirty="0"/>
            </a:p>
          </p:txBody>
        </p:sp>
        <p:pic>
          <p:nvPicPr>
            <p:cNvPr id="61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3209528"/>
              <a:ext cx="795536" cy="795536"/>
            </a:xfrm>
            <a:prstGeom prst="rect">
              <a:avLst/>
            </a:prstGeom>
            <a:noFill/>
          </p:spPr>
        </p:pic>
      </p:grpSp>
      <p:grpSp>
        <p:nvGrpSpPr>
          <p:cNvPr id="62" name="Group 61"/>
          <p:cNvGrpSpPr/>
          <p:nvPr/>
        </p:nvGrpSpPr>
        <p:grpSpPr>
          <a:xfrm>
            <a:off x="6350128" y="4510443"/>
            <a:ext cx="2182312" cy="864096"/>
            <a:chOff x="6385892" y="2045751"/>
            <a:chExt cx="2734405" cy="1159689"/>
          </a:xfrm>
        </p:grpSpPr>
        <p:pic>
          <p:nvPicPr>
            <p:cNvPr id="63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85892" y="2434580"/>
              <a:ext cx="706388" cy="706388"/>
            </a:xfrm>
            <a:prstGeom prst="rect">
              <a:avLst/>
            </a:prstGeom>
            <a:noFill/>
          </p:spPr>
        </p:pic>
        <p:grpSp>
          <p:nvGrpSpPr>
            <p:cNvPr id="64" name="Group 63"/>
            <p:cNvGrpSpPr/>
            <p:nvPr/>
          </p:nvGrpSpPr>
          <p:grpSpPr>
            <a:xfrm>
              <a:off x="6584776" y="2045751"/>
              <a:ext cx="2535521" cy="1159689"/>
              <a:chOff x="6584776" y="2045751"/>
              <a:chExt cx="2535521" cy="1159689"/>
            </a:xfrm>
          </p:grpSpPr>
          <p:pic>
            <p:nvPicPr>
              <p:cNvPr id="65" name="Picture 4" descr="C:\Documents and Settings\moranfe\Local Settings\Temporary Internet Files\Content.IE5\YX8WKMHA\MC900246109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876256" y="2492896"/>
                <a:ext cx="648072" cy="712544"/>
              </a:xfrm>
              <a:prstGeom prst="rect">
                <a:avLst/>
              </a:prstGeom>
              <a:noFill/>
            </p:spPr>
          </p:pic>
          <p:pic>
            <p:nvPicPr>
              <p:cNvPr id="66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4776" y="2276872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67" name="Equal 66"/>
              <p:cNvSpPr/>
              <p:nvPr/>
            </p:nvSpPr>
            <p:spPr>
              <a:xfrm>
                <a:off x="7524328" y="2321004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8100392" y="2045751"/>
                <a:ext cx="1019905" cy="1061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/>
                  <a:t>11</a:t>
                </a:r>
                <a:endParaRPr lang="en-US" sz="5400" dirty="0"/>
              </a:p>
            </p:txBody>
          </p:sp>
        </p:grpSp>
      </p:grpSp>
      <p:sp>
        <p:nvSpPr>
          <p:cNvPr id="2" name="Cloud Callout 1"/>
          <p:cNvSpPr/>
          <p:nvPr/>
        </p:nvSpPr>
        <p:spPr>
          <a:xfrm>
            <a:off x="273226" y="3861048"/>
            <a:ext cx="8403229" cy="1872208"/>
          </a:xfrm>
          <a:prstGeom prst="cloudCallout">
            <a:avLst>
              <a:gd name="adj1" fmla="val -3793"/>
              <a:gd name="adj2" fmla="val -790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31775" lvl="1" indent="-231775" algn="just"/>
            <a:r>
              <a:rPr lang="en-US" sz="2400" dirty="0" smtClean="0">
                <a:sym typeface="Symbol"/>
              </a:rPr>
              <a:t>Equivalently,</a:t>
            </a:r>
          </a:p>
          <a:p>
            <a:pPr marL="233362" lvl="1" algn="just"/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/>
              <a:t>) +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B</a:t>
            </a:r>
            <a:r>
              <a:rPr lang="en-US" sz="2400" dirty="0"/>
              <a:t>) ≥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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) + </a:t>
            </a:r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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  ∀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N. </a:t>
            </a:r>
            <a:endParaRPr lang="en-US" dirty="0"/>
          </a:p>
        </p:txBody>
      </p:sp>
      <p:sp>
        <p:nvSpPr>
          <p:cNvPr id="71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2951560" y="4509120"/>
            <a:ext cx="2628552" cy="923330"/>
            <a:chOff x="2771800" y="4551096"/>
            <a:chExt cx="3603633" cy="1417089"/>
          </a:xfrm>
        </p:grpSpPr>
        <p:sp>
          <p:nvSpPr>
            <p:cNvPr id="73" name="TextBox 72"/>
            <p:cNvSpPr txBox="1"/>
            <p:nvPr/>
          </p:nvSpPr>
          <p:spPr>
            <a:xfrm>
              <a:off x="2771800" y="4551096"/>
              <a:ext cx="765847" cy="14170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i="1" dirty="0" smtClean="0"/>
                <a:t>N</a:t>
              </a:r>
              <a:endParaRPr lang="en-US" sz="5400" i="1" dirty="0"/>
            </a:p>
          </p:txBody>
        </p:sp>
        <p:sp>
          <p:nvSpPr>
            <p:cNvPr id="74" name="Equal 73"/>
            <p:cNvSpPr/>
            <p:nvPr/>
          </p:nvSpPr>
          <p:spPr>
            <a:xfrm>
              <a:off x="3501487" y="4950375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75" name="Left Brace 74"/>
            <p:cNvSpPr/>
            <p:nvPr/>
          </p:nvSpPr>
          <p:spPr>
            <a:xfrm>
              <a:off x="4280735" y="49619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pic>
          <p:nvPicPr>
            <p:cNvPr id="76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53410" y="4961968"/>
              <a:ext cx="706389" cy="706388"/>
            </a:xfrm>
            <a:prstGeom prst="rect">
              <a:avLst/>
            </a:prstGeom>
            <a:noFill/>
          </p:spPr>
        </p:pic>
        <p:pic>
          <p:nvPicPr>
            <p:cNvPr id="77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30851" y="4893588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78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78923" y="4999035"/>
              <a:ext cx="648072" cy="712544"/>
            </a:xfrm>
            <a:prstGeom prst="rect">
              <a:avLst/>
            </a:prstGeom>
            <a:noFill/>
          </p:spPr>
        </p:pic>
        <p:sp>
          <p:nvSpPr>
            <p:cNvPr id="79" name="Left Brace 78"/>
            <p:cNvSpPr/>
            <p:nvPr/>
          </p:nvSpPr>
          <p:spPr>
            <a:xfrm flipH="1">
              <a:off x="6156176" y="49411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107" name="Rounded Rectangle 106"/>
          <p:cNvSpPr/>
          <p:nvPr/>
        </p:nvSpPr>
        <p:spPr>
          <a:xfrm>
            <a:off x="5420182" y="1319055"/>
            <a:ext cx="3443051" cy="21832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400" dirty="0" smtClean="0">
              <a:sym typeface="Symbol"/>
            </a:endParaRPr>
          </a:p>
        </p:txBody>
      </p:sp>
      <p:grpSp>
        <p:nvGrpSpPr>
          <p:cNvPr id="81" name="Group 75"/>
          <p:cNvGrpSpPr/>
          <p:nvPr/>
        </p:nvGrpSpPr>
        <p:grpSpPr>
          <a:xfrm>
            <a:off x="5729749" y="1315363"/>
            <a:ext cx="2955153" cy="731096"/>
            <a:chOff x="4421088" y="3817657"/>
            <a:chExt cx="3957349" cy="1123511"/>
          </a:xfrm>
        </p:grpSpPr>
        <p:pic>
          <p:nvPicPr>
            <p:cNvPr id="82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21088" y="4228624"/>
              <a:ext cx="648072" cy="712544"/>
            </a:xfrm>
            <a:prstGeom prst="rect">
              <a:avLst/>
            </a:prstGeom>
            <a:noFill/>
          </p:spPr>
        </p:pic>
        <p:grpSp>
          <p:nvGrpSpPr>
            <p:cNvPr id="83" name="Group 50"/>
            <p:cNvGrpSpPr/>
            <p:nvPr/>
          </p:nvGrpSpPr>
          <p:grpSpPr>
            <a:xfrm>
              <a:off x="6180732" y="4293096"/>
              <a:ext cx="1048668" cy="576064"/>
              <a:chOff x="3307308" y="1340768"/>
              <a:chExt cx="2088216" cy="1008112"/>
            </a:xfrm>
          </p:grpSpPr>
          <p:sp>
            <p:nvSpPr>
              <p:cNvPr id="87" name="Donut 86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Minus 87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4" name="Minus 83"/>
            <p:cNvSpPr/>
            <p:nvPr/>
          </p:nvSpPr>
          <p:spPr>
            <a:xfrm>
              <a:off x="5425752" y="4221088"/>
              <a:ext cx="720080" cy="648072"/>
            </a:xfrm>
            <a:prstGeom prst="mathMinus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5" name="Equal 84"/>
            <p:cNvSpPr/>
            <p:nvPr/>
          </p:nvSpPr>
          <p:spPr>
            <a:xfrm>
              <a:off x="7229400" y="4221088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842713" y="3817657"/>
              <a:ext cx="535724" cy="923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/>
                <a:t>5</a:t>
              </a:r>
              <a:endParaRPr lang="en-US" sz="5400" dirty="0"/>
            </a:p>
          </p:txBody>
        </p:sp>
      </p:grpSp>
      <p:grpSp>
        <p:nvGrpSpPr>
          <p:cNvPr id="89" name="Group 80"/>
          <p:cNvGrpSpPr/>
          <p:nvPr/>
        </p:nvGrpSpPr>
        <p:grpSpPr>
          <a:xfrm>
            <a:off x="5511213" y="1969280"/>
            <a:ext cx="3170241" cy="770460"/>
            <a:chOff x="4129608" y="4624708"/>
            <a:chExt cx="4245381" cy="1184004"/>
          </a:xfrm>
        </p:grpSpPr>
        <p:pic>
          <p:nvPicPr>
            <p:cNvPr id="90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65104" y="5016624"/>
              <a:ext cx="648072" cy="712544"/>
            </a:xfrm>
            <a:prstGeom prst="rect">
              <a:avLst/>
            </a:prstGeom>
            <a:noFill/>
          </p:spPr>
        </p:pic>
        <p:grpSp>
          <p:nvGrpSpPr>
            <p:cNvPr id="91" name="Group 76"/>
            <p:cNvGrpSpPr/>
            <p:nvPr/>
          </p:nvGrpSpPr>
          <p:grpSpPr>
            <a:xfrm>
              <a:off x="4129608" y="4624708"/>
              <a:ext cx="4245381" cy="1184004"/>
              <a:chOff x="4129608" y="4624708"/>
              <a:chExt cx="4245381" cy="1184004"/>
            </a:xfrm>
          </p:grpSpPr>
          <p:pic>
            <p:nvPicPr>
              <p:cNvPr id="92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29608" y="4941168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93" name="Minus 92"/>
              <p:cNvSpPr/>
              <p:nvPr/>
            </p:nvSpPr>
            <p:spPr>
              <a:xfrm>
                <a:off x="5425752" y="5041052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94" name="Equal 93"/>
              <p:cNvSpPr/>
              <p:nvPr/>
            </p:nvSpPr>
            <p:spPr>
              <a:xfrm>
                <a:off x="7229400" y="5013176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7839265" y="4624708"/>
                <a:ext cx="53572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/>
                  <a:t>4</a:t>
                </a:r>
                <a:endParaRPr lang="en-US" sz="5400" dirty="0"/>
              </a:p>
            </p:txBody>
          </p:sp>
          <p:pic>
            <p:nvPicPr>
              <p:cNvPr id="96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21288" y="5013176"/>
                <a:ext cx="795536" cy="795536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97" name="Group 79"/>
          <p:cNvGrpSpPr/>
          <p:nvPr/>
        </p:nvGrpSpPr>
        <p:grpSpPr>
          <a:xfrm>
            <a:off x="5568331" y="2644288"/>
            <a:ext cx="3252141" cy="923330"/>
            <a:chOff x="4205064" y="5560812"/>
            <a:chExt cx="4355056" cy="1418926"/>
          </a:xfrm>
        </p:grpSpPr>
        <p:pic>
          <p:nvPicPr>
            <p:cNvPr id="98" name="Picture 4" descr="C:\Documents and Settings\moranfe\Local Settings\Temporary Internet Files\Content.IE5\YX8WKMHA\MC900246109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05672" y="5956816"/>
              <a:ext cx="648072" cy="712544"/>
            </a:xfrm>
            <a:prstGeom prst="rect">
              <a:avLst/>
            </a:prstGeom>
            <a:noFill/>
          </p:spPr>
        </p:pic>
        <p:pic>
          <p:nvPicPr>
            <p:cNvPr id="99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3948" y="5791572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10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5832" y="5921404"/>
              <a:ext cx="795536" cy="795536"/>
            </a:xfrm>
            <a:prstGeom prst="rect">
              <a:avLst/>
            </a:prstGeom>
            <a:noFill/>
          </p:spPr>
        </p:pic>
        <p:grpSp>
          <p:nvGrpSpPr>
            <p:cNvPr id="101" name="Group 77"/>
            <p:cNvGrpSpPr/>
            <p:nvPr/>
          </p:nvGrpSpPr>
          <p:grpSpPr>
            <a:xfrm>
              <a:off x="4205064" y="5560812"/>
              <a:ext cx="4355056" cy="1418926"/>
              <a:chOff x="4205064" y="5560812"/>
              <a:chExt cx="4355056" cy="1418926"/>
            </a:xfrm>
          </p:grpSpPr>
          <p:sp>
            <p:nvSpPr>
              <p:cNvPr id="102" name="Minus 101"/>
              <p:cNvSpPr/>
              <p:nvPr/>
            </p:nvSpPr>
            <p:spPr>
              <a:xfrm>
                <a:off x="5429200" y="5977156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03" name="Equal 102"/>
              <p:cNvSpPr/>
              <p:nvPr/>
            </p:nvSpPr>
            <p:spPr>
              <a:xfrm>
                <a:off x="7232848" y="5949280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7842713" y="5560812"/>
                <a:ext cx="717407" cy="141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/>
                  <a:t>3</a:t>
                </a:r>
                <a:endParaRPr lang="en-US" sz="5400" dirty="0"/>
              </a:p>
            </p:txBody>
          </p:sp>
          <p:pic>
            <p:nvPicPr>
              <p:cNvPr id="105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5064" y="5949280"/>
                <a:ext cx="706388" cy="706388"/>
              </a:xfrm>
              <a:prstGeom prst="rect">
                <a:avLst/>
              </a:prstGeom>
              <a:noFill/>
            </p:spPr>
          </p:pic>
          <p:pic>
            <p:nvPicPr>
              <p:cNvPr id="106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53336" y="6021288"/>
                <a:ext cx="706388" cy="706388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75914"/>
            <a:ext cx="1872208" cy="1208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729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2" animBg="1"/>
      <p:bldP spid="12" grpId="0" uiExpand="1" build="allAtOnce" animBg="1"/>
      <p:bldP spid="2" grpId="0" animBg="1"/>
      <p:bldP spid="2" grpId="1" animBg="1"/>
      <p:bldP spid="10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Derandomization</a:t>
            </a:r>
            <a:r>
              <a:rPr lang="en-US" sz="4000" dirty="0" smtClean="0"/>
              <a:t> – Naïve Attempt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83568" y="1556792"/>
            <a:ext cx="7920880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sz="2400" b="1" u="sng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Idea</a:t>
            </a:r>
            <a:endParaRPr lang="en-US" sz="2400" b="1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Explicitly store the distribution over the current state of the algorithm.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704348" y="404664"/>
            <a:ext cx="900100" cy="936104"/>
            <a:chOff x="7704348" y="404664"/>
            <a:chExt cx="900100" cy="936104"/>
          </a:xfrm>
        </p:grpSpPr>
        <p:grpSp>
          <p:nvGrpSpPr>
            <p:cNvPr id="18" name="Group 17"/>
            <p:cNvGrpSpPr/>
            <p:nvPr/>
          </p:nvGrpSpPr>
          <p:grpSpPr>
            <a:xfrm>
              <a:off x="7704348" y="404664"/>
              <a:ext cx="864096" cy="936104"/>
              <a:chOff x="4211960" y="4365104"/>
              <a:chExt cx="864096" cy="936104"/>
            </a:xfrm>
          </p:grpSpPr>
          <p:pic>
            <p:nvPicPr>
              <p:cNvPr id="225290" name="Picture 10" descr="C:\Users\Julia\AppData\Local\Microsoft\Windows\INetCache\IE\JDBY80EK\dice-303769_64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4365104"/>
                <a:ext cx="852733" cy="936104"/>
              </a:xfrm>
              <a:prstGeom prst="rect">
                <a:avLst/>
              </a:prstGeom>
              <a:noFill/>
            </p:spPr>
          </p:pic>
          <p:cxnSp>
            <p:nvCxnSpPr>
              <p:cNvPr id="16" name="Straight Connector 15"/>
              <p:cNvCxnSpPr/>
              <p:nvPr/>
            </p:nvCxnSpPr>
            <p:spPr>
              <a:xfrm>
                <a:off x="4211960" y="4365104"/>
                <a:ext cx="864096" cy="93610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V="1">
              <a:off x="7740352" y="404664"/>
              <a:ext cx="864096" cy="93610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3779912" y="321297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i="1" dirty="0" smtClean="0"/>
              <a:t>,</a:t>
            </a:r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rot="2697636">
            <a:off x="3492822" y="37899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8902364" flipH="1">
            <a:off x="5294639" y="3791599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411760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148064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/>
              <a:t>, 1 -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 rot="2697636">
            <a:off x="2124670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43608" y="4942785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3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18902364" flipH="1">
            <a:off x="6662791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516216" y="494116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6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9158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4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7160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5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2" name="Down Arrow 31"/>
          <p:cNvSpPr/>
          <p:nvPr/>
        </p:nvSpPr>
        <p:spPr>
          <a:xfrm rot="20994599" flipH="1">
            <a:off x="3350423" y="4912413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 rot="649005">
            <a:off x="5366647" y="49105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 flipH="1">
            <a:off x="611560" y="3429000"/>
            <a:ext cx="3096344" cy="292608"/>
            <a:chOff x="4932040" y="1700808"/>
            <a:chExt cx="3096344" cy="360040"/>
          </a:xfrm>
        </p:grpSpPr>
        <p:cxnSp>
          <p:nvCxnSpPr>
            <p:cNvPr id="37" name="Straight Arrow Connector 36"/>
            <p:cNvCxnSpPr/>
            <p:nvPr/>
          </p:nvCxnSpPr>
          <p:spPr>
            <a:xfrm flipH="1" flipV="1">
              <a:off x="4932040" y="1878013"/>
              <a:ext cx="1163960" cy="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Rounded Rectangle 37"/>
            <p:cNvSpPr/>
            <p:nvPr/>
          </p:nvSpPr>
          <p:spPr>
            <a:xfrm>
              <a:off x="5868144" y="1700808"/>
              <a:ext cx="2160240" cy="3600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The initial state</a:t>
              </a:r>
              <a:endParaRPr lang="en-US" sz="2400" dirty="0"/>
            </a:p>
          </p:txBody>
        </p:sp>
      </p:grpSp>
      <p:sp>
        <p:nvSpPr>
          <p:cNvPr id="36" name="Cloud Callout 35"/>
          <p:cNvSpPr/>
          <p:nvPr/>
        </p:nvSpPr>
        <p:spPr>
          <a:xfrm>
            <a:off x="899592" y="3356992"/>
            <a:ext cx="7128792" cy="1872208"/>
          </a:xfrm>
          <a:prstGeom prst="cloudCallout">
            <a:avLst>
              <a:gd name="adj1" fmla="val -21266"/>
              <a:gd name="adj2" fmla="val -9094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The number of states can increase exponentially with the iterations.</a:t>
            </a:r>
          </a:p>
        </p:txBody>
      </p:sp>
    </p:spTree>
    <p:extLst>
      <p:ext uri="{BB962C8B-B14F-4D97-AF65-F5344CB8AC3E}">
        <p14:creationId xmlns:p14="http://schemas.microsoft.com/office/powerpoint/2010/main" val="316257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uiExpand="1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233478" name="Picture 6" descr="C:\Users\User\AppData\Local\Microsoft\Windows\INetCache\IE\1771SIG9\think_smiley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479" y="332657"/>
            <a:ext cx="773937" cy="1224136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3758184" y="1268760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endParaRPr lang="en-US" sz="20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1691680" y="335699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13" name="Down Arrow 12"/>
          <p:cNvSpPr/>
          <p:nvPr/>
        </p:nvSpPr>
        <p:spPr>
          <a:xfrm rot="19298819" flipH="1">
            <a:off x="5624807" y="1765885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68144" y="335699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2636912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611560" y="4312989"/>
            <a:ext cx="7920880" cy="221235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The state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 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appears in 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the distribution of the next iteration only if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p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,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) &gt; 0.</a:t>
            </a:r>
            <a:endParaRPr lang="en-US" sz="2400" baseline="-25000" dirty="0" smtClean="0">
              <a:ea typeface="Cambria Math" pitchFamily="18" charset="0"/>
              <a:cs typeface="Arial" pitchFamily="34" charset="0"/>
              <a:sym typeface="Symbol"/>
            </a:endParaRPr>
          </a:p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We want </a:t>
            </a: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moving probabilities </a:t>
            </a: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that</a:t>
            </a: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:</a:t>
            </a: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are mostly zero.</a:t>
            </a: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u="sng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globally</a:t>
            </a: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, keeps the probability of every element to belong to the solution low.</a:t>
            </a: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779912" y="335699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23" name="Down Arrow 22"/>
          <p:cNvSpPr/>
          <p:nvPr/>
        </p:nvSpPr>
        <p:spPr>
          <a:xfrm>
            <a:off x="4355976" y="2132856"/>
            <a:ext cx="360040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94199" y="262762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262762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2301181">
            <a:off x="3126565" y="1765884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Callout 15"/>
          <p:cNvSpPr/>
          <p:nvPr/>
        </p:nvSpPr>
        <p:spPr>
          <a:xfrm>
            <a:off x="899592" y="2276872"/>
            <a:ext cx="7128792" cy="1872208"/>
          </a:xfrm>
          <a:prstGeom prst="cloudCallout">
            <a:avLst>
              <a:gd name="adj1" fmla="val -17618"/>
              <a:gd name="adj2" fmla="val 1012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Can be done by finding a basic feasible solution of an LP.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6589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  <p:bldP spid="16" grpId="0" uiExpand="1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Faster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95536" y="1196752"/>
            <a:ext cx="825561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Greedy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Works fo</a:t>
            </a:r>
            <a:r>
              <a:rPr lang="en-US" sz="2400" dirty="0" smtClean="0">
                <a:sym typeface="Wingdings" pitchFamily="2" charset="2"/>
              </a:rPr>
              <a:t>r many constraints. [Fisher et al. 1978]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Can be accelerated using sampling. [Feldman et al. 2017].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81170"/>
            <a:ext cx="1440160" cy="127855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95536" y="2564904"/>
            <a:ext cx="825561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Out Intention</a:t>
            </a:r>
          </a:p>
          <a:p>
            <a:pPr algn="just"/>
            <a:r>
              <a:rPr lang="en-US" sz="2400" dirty="0" smtClean="0">
                <a:sym typeface="Wingdings" pitchFamily="2" charset="2"/>
              </a:rPr>
              <a:t>Algorithms that roughly match the approximation ratio of (measured) continuous greedy.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3933057"/>
            <a:ext cx="8255618" cy="27363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Cardinality constraint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Monotone: </a:t>
            </a:r>
            <a:r>
              <a:rPr lang="en-US" sz="2400" i="1" dirty="0" smtClean="0">
                <a:sym typeface="Wingdings" pitchFamily="2" charset="2"/>
              </a:rPr>
              <a:t>O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n</a:t>
            </a:r>
            <a:r>
              <a:rPr lang="en-US" sz="2400" dirty="0" smtClean="0">
                <a:sym typeface="Wingdings" pitchFamily="2" charset="2"/>
              </a:rPr>
              <a:t> log </a:t>
            </a:r>
            <a:r>
              <a:rPr lang="el-GR" sz="2400" i="1" dirty="0" smtClean="0">
                <a:sym typeface="Wingdings" pitchFamily="2" charset="2"/>
              </a:rPr>
              <a:t>ε</a:t>
            </a:r>
            <a:r>
              <a:rPr lang="en-US" sz="2400" baseline="30000" dirty="0" smtClean="0">
                <a:sym typeface="Wingdings" pitchFamily="2" charset="2"/>
              </a:rPr>
              <a:t>-1</a:t>
            </a:r>
            <a:r>
              <a:rPr lang="en-US" sz="2400" dirty="0">
                <a:sym typeface="Wingdings" pitchFamily="2" charset="2"/>
              </a:rPr>
              <a:t>) [</a:t>
            </a:r>
            <a:r>
              <a:rPr lang="en-US" sz="2400" dirty="0" err="1" smtClean="0">
                <a:sym typeface="Wingdings" pitchFamily="2" charset="2"/>
              </a:rPr>
              <a:t>Mirzasoleiman</a:t>
            </a:r>
            <a:r>
              <a:rPr lang="en-US" sz="2400" dirty="0" smtClean="0">
                <a:sym typeface="Wingdings" pitchFamily="2" charset="2"/>
              </a:rPr>
              <a:t> et al. 2015]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Non-monotone: min{</a:t>
            </a:r>
            <a:r>
              <a:rPr lang="en-US" sz="2400" i="1" dirty="0" smtClean="0">
                <a:sym typeface="Wingdings" pitchFamily="2" charset="2"/>
              </a:rPr>
              <a:t>Õ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n</a:t>
            </a:r>
            <a:r>
              <a:rPr lang="el-GR" sz="2400" i="1" dirty="0" smtClean="0">
                <a:sym typeface="Wingdings" pitchFamily="2" charset="2"/>
              </a:rPr>
              <a:t>ε</a:t>
            </a:r>
            <a:r>
              <a:rPr lang="en-US" sz="2400" baseline="30000" dirty="0" smtClean="0">
                <a:sym typeface="Wingdings" pitchFamily="2" charset="2"/>
              </a:rPr>
              <a:t>-2</a:t>
            </a:r>
            <a:r>
              <a:rPr lang="en-US" sz="2400" dirty="0" smtClean="0">
                <a:sym typeface="Wingdings" pitchFamily="2" charset="2"/>
              </a:rPr>
              <a:t>), </a:t>
            </a:r>
            <a:r>
              <a:rPr lang="en-US" sz="2400" i="1" dirty="0" smtClean="0">
                <a:sym typeface="Wingdings" pitchFamily="2" charset="2"/>
              </a:rPr>
              <a:t>Õ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n</a:t>
            </a:r>
            <a:r>
              <a:rPr lang="en-US" sz="2400" dirty="0">
                <a:sym typeface="Wingdings" pitchFamily="2" charset="2"/>
              </a:rPr>
              <a:t>/</a:t>
            </a:r>
            <a:r>
              <a:rPr lang="el-GR" sz="2400" i="1" dirty="0" smtClean="0">
                <a:sym typeface="Wingdings" pitchFamily="2" charset="2"/>
              </a:rPr>
              <a:t>ε</a:t>
            </a:r>
            <a:r>
              <a:rPr lang="en-US" sz="2400" dirty="0" smtClean="0">
                <a:sym typeface="Wingdings" pitchFamily="2" charset="2"/>
              </a:rPr>
              <a:t> + </a:t>
            </a:r>
            <a:r>
              <a:rPr lang="en-US" sz="2400" i="1" dirty="0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n</a:t>
            </a:r>
            <a:r>
              <a:rPr lang="en-US" sz="2400" dirty="0" smtClean="0">
                <a:sym typeface="Wingdings" pitchFamily="2" charset="2"/>
              </a:rPr>
              <a:t>/</a:t>
            </a:r>
            <a:r>
              <a:rPr lang="el-GR" sz="2400" i="1" dirty="0" smtClean="0">
                <a:sym typeface="Wingdings" pitchFamily="2" charset="2"/>
              </a:rPr>
              <a:t>ε</a:t>
            </a:r>
            <a:r>
              <a:rPr lang="en-US" sz="2400" dirty="0" smtClean="0">
                <a:sym typeface="Wingdings" pitchFamily="2" charset="2"/>
              </a:rPr>
              <a:t>)</a:t>
            </a:r>
            <a:r>
              <a:rPr lang="en-US" sz="2400" baseline="30000" dirty="0" smtClean="0">
                <a:sym typeface="Wingdings" pitchFamily="2" charset="2"/>
              </a:rPr>
              <a:t>0.5</a:t>
            </a:r>
            <a:r>
              <a:rPr lang="en-US" sz="2400" dirty="0" smtClean="0">
                <a:sym typeface="Wingdings" pitchFamily="2" charset="2"/>
              </a:rPr>
              <a:t>)} [Buchbinder et al. 2015]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Matroid constraint, monotone: </a:t>
            </a:r>
            <a:r>
              <a:rPr lang="en-US" sz="2400" i="1" dirty="0" smtClean="0">
                <a:sym typeface="Wingdings" pitchFamily="2" charset="2"/>
              </a:rPr>
              <a:t>O</a:t>
            </a:r>
            <a:r>
              <a:rPr lang="el-GR" sz="2400" i="1" baseline="-25000" dirty="0" smtClean="0">
                <a:sym typeface="Wingdings" pitchFamily="2" charset="2"/>
              </a:rPr>
              <a:t>ε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k</a:t>
            </a:r>
            <a:r>
              <a:rPr lang="en-US" sz="2400" baseline="30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+ </a:t>
            </a:r>
            <a:r>
              <a:rPr lang="en-US" sz="2400" i="1" dirty="0" smtClean="0">
                <a:sym typeface="Wingdings" pitchFamily="2" charset="2"/>
              </a:rPr>
              <a:t>nk</a:t>
            </a:r>
            <a:r>
              <a:rPr lang="en-US" sz="2400" baseline="30000" dirty="0" smtClean="0">
                <a:sym typeface="Wingdings" pitchFamily="2" charset="2"/>
              </a:rPr>
              <a:t>0.5</a:t>
            </a:r>
            <a:r>
              <a:rPr lang="en-US" sz="2400" dirty="0" smtClean="0">
                <a:sym typeface="Wingdings" pitchFamily="2" charset="2"/>
              </a:rPr>
              <a:t>) </a:t>
            </a:r>
            <a:r>
              <a:rPr lang="en-US" sz="2400" dirty="0">
                <a:sym typeface="Wingdings" pitchFamily="2" charset="2"/>
              </a:rPr>
              <a:t>[</a:t>
            </a:r>
            <a:r>
              <a:rPr lang="en-US" sz="2400" dirty="0" err="1" smtClean="0">
                <a:sym typeface="Wingdings" pitchFamily="2" charset="2"/>
              </a:rPr>
              <a:t>Badanidiyuru</a:t>
            </a:r>
            <a:r>
              <a:rPr lang="en-US" sz="2400" dirty="0" smtClean="0">
                <a:sym typeface="Wingdings" pitchFamily="2" charset="2"/>
              </a:rPr>
              <a:t> and </a:t>
            </a:r>
            <a:r>
              <a:rPr lang="en-US" sz="2400" dirty="0" err="1" smtClean="0">
                <a:sym typeface="Wingdings" pitchFamily="2" charset="2"/>
              </a:rPr>
              <a:t>Vondrák</a:t>
            </a:r>
            <a:r>
              <a:rPr lang="en-US" sz="2400" dirty="0" smtClean="0">
                <a:sym typeface="Wingdings" pitchFamily="2" charset="2"/>
              </a:rPr>
              <a:t> 2014, Buchbinder et al. 2015]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36813" y="4741920"/>
            <a:ext cx="8219256" cy="1614430"/>
          </a:xfrm>
          <a:prstGeom prst="cloudCallout">
            <a:avLst>
              <a:gd name="adj1" fmla="val -6034"/>
              <a:gd name="adj2" fmla="val -1053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monotone functions: 1 – 1 / </a:t>
            </a:r>
            <a:r>
              <a:rPr lang="en-US" sz="2400" i="1" dirty="0" smtClean="0"/>
              <a:t>e</a:t>
            </a:r>
            <a:r>
              <a:rPr lang="en-US" sz="2400" dirty="0" smtClean="0"/>
              <a:t> – </a:t>
            </a:r>
            <a:r>
              <a:rPr lang="el-GR" sz="2400" i="1" dirty="0" smtClean="0"/>
              <a:t>ε</a:t>
            </a:r>
            <a:endParaRPr lang="en-US" sz="2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</a:t>
            </a:r>
            <a:r>
              <a:rPr lang="en-US" sz="2400" dirty="0" smtClean="0"/>
              <a:t>non-monotone </a:t>
            </a:r>
            <a:r>
              <a:rPr lang="en-US" sz="2400" dirty="0"/>
              <a:t>functions: 1</a:t>
            </a:r>
            <a:r>
              <a:rPr lang="en-US" sz="2400" dirty="0" smtClean="0"/>
              <a:t> </a:t>
            </a:r>
            <a:r>
              <a:rPr lang="en-US" sz="2400" dirty="0"/>
              <a:t>/ </a:t>
            </a:r>
            <a:r>
              <a:rPr lang="en-US" sz="2400" i="1" dirty="0"/>
              <a:t>e</a:t>
            </a:r>
            <a:r>
              <a:rPr lang="en-US" sz="2400" dirty="0"/>
              <a:t> – </a:t>
            </a:r>
            <a:r>
              <a:rPr lang="el-GR" sz="2400" i="1" dirty="0" smtClean="0"/>
              <a:t>ε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55858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8" grpId="1" uiExpand="1" build="allAtOnce"/>
      <p:bldP spid="13" grpId="0" animBg="1"/>
      <p:bldP spid="1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 1 – Step Size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456" y="386981"/>
            <a:ext cx="820960" cy="9183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763688" y="1417638"/>
            <a:ext cx="5256584" cy="8693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Objective</a:t>
            </a:r>
          </a:p>
          <a:p>
            <a:pPr algn="just"/>
            <a:r>
              <a:rPr lang="en-US" sz="2400" dirty="0" smtClean="0">
                <a:sym typeface="Wingdings" pitchFamily="2" charset="2"/>
              </a:rPr>
              <a:t>Make less steps / increase the step size.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283968" y="2348880"/>
            <a:ext cx="576064" cy="36004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1560" y="2780928"/>
            <a:ext cx="7920880" cy="16561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Difficulty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The value of a direction is no longer approximately linear.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Seems to be as hard as the original problem: increasing one coordinate decreases the contribution from others.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6905" y="4941168"/>
            <a:ext cx="7920880" cy="16561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After the step, moving towards 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 still has a good value.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>
                <a:sym typeface="Wingdings" pitchFamily="2" charset="2"/>
              </a:rPr>
              <a:t>Compared to that</a:t>
            </a:r>
            <a:r>
              <a:rPr lang="en-US" sz="2400" dirty="0" smtClean="0">
                <a:sym typeface="Wingdings" pitchFamily="2" charset="2"/>
              </a:rPr>
              <a:t>, we can do good by selecting the direction greedily.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283968" y="4509120"/>
            <a:ext cx="576064" cy="36004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 2 - Sampling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95536" y="1484784"/>
            <a:ext cx="8255618" cy="28083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Standard Sampling</a:t>
            </a:r>
            <a:endParaRPr lang="en-US" sz="2400" b="1" u="sng" dirty="0" smtClean="0">
              <a:sym typeface="Wingdings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Continuous greedy uses sampling to estimate the marginal contributions of elements.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Done by estimating every marginal up to an additive error of </a:t>
            </a:r>
            <a:r>
              <a:rPr lang="el-GR" sz="2400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ε</a:t>
            </a:r>
            <a:r>
              <a:rPr lang="en-US" sz="2400" dirty="0" smtClean="0">
                <a:sym typeface="Symbol" panose="05050102010706020507" pitchFamily="18" charset="2"/>
              </a:rPr>
              <a:t> 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/ </a:t>
            </a:r>
            <a:r>
              <a:rPr lang="en-US" sz="2400" i="1" dirty="0" smtClean="0">
                <a:sym typeface="Symbol" panose="05050102010706020507" pitchFamily="18" charset="2"/>
              </a:rPr>
              <a:t>k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Symbol" panose="05050102010706020507" pitchFamily="18" charset="2"/>
              </a:rPr>
              <a:t>Guarantees that the total marginal of an independent set is at most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ε</a:t>
            </a:r>
            <a:r>
              <a:rPr lang="en-US" sz="2400" dirty="0">
                <a:sym typeface="Symbol" panose="05050102010706020507" pitchFamily="18" charset="2"/>
              </a:rPr>
              <a:t> 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456" y="386981"/>
            <a:ext cx="820960" cy="918313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4355976" y="4437113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5536" y="4961061"/>
            <a:ext cx="8255618" cy="170829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Requires many samples because individual samples can belong to all the range [0, </a:t>
            </a: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)].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However, this can only happen when the total singleton value of an independent set is large compared to </a:t>
            </a: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).</a:t>
            </a:r>
            <a:endParaRPr lang="en-US" sz="2400" dirty="0" smtClean="0">
              <a:sym typeface="Symbol" panose="05050102010706020507" pitchFamily="18" charset="2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92043" y="3757239"/>
            <a:ext cx="8219256" cy="900100"/>
          </a:xfrm>
          <a:prstGeom prst="cloudCallout">
            <a:avLst>
              <a:gd name="adj1" fmla="val -2156"/>
              <a:gd name="adj2" fmla="val 14069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No singleton is larger than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10" name="32-Point Star 9"/>
          <p:cNvSpPr/>
          <p:nvPr/>
        </p:nvSpPr>
        <p:spPr>
          <a:xfrm>
            <a:off x="1072480" y="2636912"/>
            <a:ext cx="6811888" cy="3528392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If no independent set has a large total singleton value, we are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will see an algorithm reducing to this case.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208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Random Greedy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67544" y="1556792"/>
            <a:ext cx="8306222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u="sng" dirty="0"/>
              <a:t>The </a:t>
            </a:r>
            <a:r>
              <a:rPr lang="en-US" sz="2400" b="1" u="sng" dirty="0" smtClean="0"/>
              <a:t>Algorithm</a:t>
            </a:r>
            <a:endParaRPr lang="en-US" sz="2400" b="1" u="sng" dirty="0"/>
          </a:p>
          <a:p>
            <a:pPr marL="514350" indent="-514350">
              <a:buAutoNum type="arabicPeriod"/>
            </a:pPr>
            <a:r>
              <a:rPr lang="en-US" sz="2400" dirty="0"/>
              <a:t>Start with the empty </a:t>
            </a:r>
            <a:r>
              <a:rPr lang="en-US" sz="2400" dirty="0" smtClean="0"/>
              <a:t>solution </a:t>
            </a:r>
            <a:r>
              <a:rPr lang="en-US" sz="2400" i="1" dirty="0" smtClean="0"/>
              <a:t>S</a:t>
            </a:r>
            <a:r>
              <a:rPr lang="en-US" sz="2400" dirty="0" smtClean="0"/>
              <a:t>.</a:t>
            </a:r>
            <a:endParaRPr lang="en-US" sz="2400" dirty="0"/>
          </a:p>
          <a:p>
            <a:pPr marL="514350" indent="-514350">
              <a:buAutoNum type="arabicPeriod"/>
            </a:pPr>
            <a:r>
              <a:rPr lang="en-US" sz="2400" dirty="0"/>
              <a:t>Do </a:t>
            </a:r>
            <a:r>
              <a:rPr lang="en-US" sz="2400" i="1" dirty="0"/>
              <a:t>k</a:t>
            </a:r>
            <a:r>
              <a:rPr lang="en-US" sz="2400" dirty="0"/>
              <a:t> times</a:t>
            </a:r>
            <a:r>
              <a:rPr lang="en-US" sz="2400" dirty="0" smtClean="0"/>
              <a:t>:</a:t>
            </a:r>
            <a:endParaRPr lang="en-US" sz="2400" dirty="0"/>
          </a:p>
          <a:p>
            <a:pPr marL="914400" indent="-914400"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M</a:t>
            </a:r>
            <a:r>
              <a:rPr lang="en-US" sz="2400" dirty="0" smtClean="0"/>
              <a:t> a set such that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 </a:t>
            </a:r>
            <a:r>
              <a:rPr lang="en-US" sz="2400" i="1" dirty="0" smtClean="0">
                <a:sym typeface="Symbol" panose="05050102010706020507" pitchFamily="18" charset="2"/>
              </a:rPr>
              <a:t>M</a:t>
            </a:r>
            <a:r>
              <a:rPr lang="en-US" sz="2400" dirty="0" smtClean="0">
                <a:sym typeface="Symbol" panose="05050102010706020507" pitchFamily="18" charset="2"/>
              </a:rPr>
              <a:t> is independent</a:t>
            </a:r>
            <a:r>
              <a:rPr lang="en-US" sz="2400" dirty="0" smtClean="0"/>
              <a:t> maximizing the total marginal contributions.</a:t>
            </a:r>
          </a:p>
          <a:p>
            <a:pPr marL="914400" indent="-914400">
              <a:buAutoNum type="arabicPeriod"/>
            </a:pPr>
            <a:r>
              <a:rPr lang="en-US" sz="2400" dirty="0" smtClean="0"/>
              <a:t>Add to </a:t>
            </a:r>
            <a:r>
              <a:rPr lang="en-US" sz="2400" i="1" dirty="0" smtClean="0"/>
              <a:t>S</a:t>
            </a:r>
            <a:r>
              <a:rPr lang="en-US" sz="2400" dirty="0" smtClean="0"/>
              <a:t> a random element from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467544" y="4365104"/>
            <a:ext cx="830622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b="1" u="sng" dirty="0" smtClean="0"/>
              <a:t>Iteration Damage</a:t>
            </a:r>
            <a:endParaRPr lang="en-US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expected decrease in the value of the optimal solution.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Upper bounded by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)/</a:t>
            </a:r>
            <a:r>
              <a:rPr lang="en-US" sz="2400" i="1" dirty="0" smtClean="0"/>
              <a:t>k</a:t>
            </a:r>
            <a:r>
              <a:rPr lang="en-US" sz="2400" dirty="0" smtClean="0"/>
              <a:t> since every element of </a:t>
            </a:r>
            <a:r>
              <a:rPr lang="en-US" sz="2400" i="1" dirty="0" smtClean="0"/>
              <a:t>OPT</a:t>
            </a:r>
            <a:r>
              <a:rPr lang="en-US" sz="2400" dirty="0" smtClean="0"/>
              <a:t> has a 1/</a:t>
            </a:r>
            <a:r>
              <a:rPr lang="en-US" sz="2400" i="1" dirty="0" smtClean="0"/>
              <a:t>k</a:t>
            </a:r>
            <a:r>
              <a:rPr lang="en-US" sz="2400" dirty="0" smtClean="0"/>
              <a:t> chance to be lost.</a:t>
            </a:r>
            <a:endParaRPr lang="en-US" sz="2400" dirty="0"/>
          </a:p>
        </p:txBody>
      </p:sp>
      <p:pic>
        <p:nvPicPr>
          <p:cNvPr id="15" name="Picture 4" descr="C:\Users\Julia\AppData\Local\Microsoft\Windows\INetCache\IE\JDBY80EK\tree-42301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206670"/>
            <a:ext cx="1402489" cy="70124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7308304" y="-27384"/>
            <a:ext cx="1152128" cy="1532353"/>
            <a:chOff x="7524328" y="1465155"/>
            <a:chExt cx="1152128" cy="1532353"/>
          </a:xfrm>
        </p:grpSpPr>
        <p:pic>
          <p:nvPicPr>
            <p:cNvPr id="6" name="Picture 5" descr="MCBD07032_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24328" y="1465155"/>
              <a:ext cx="1129876" cy="1315773"/>
            </a:xfrm>
            <a:prstGeom prst="rect">
              <a:avLst/>
            </a:prstGeom>
            <a:noFill/>
          </p:spPr>
        </p:pic>
        <p:pic>
          <p:nvPicPr>
            <p:cNvPr id="7" name="Picture 2" descr="C:\Users\feldman\AppData\Local\Microsoft\Windows\Temporary Internet Files\Content.IE5\RD9I0ZI5\MC90011635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987" y="2542946"/>
              <a:ext cx="911469" cy="454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756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Residual Random </a:t>
            </a:r>
            <a:r>
              <a:rPr lang="en-US" sz="4000" dirty="0" smtClean="0"/>
              <a:t>Greedy (cont.)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08304" y="-27384"/>
            <a:ext cx="1152128" cy="1532353"/>
            <a:chOff x="7524328" y="1465155"/>
            <a:chExt cx="1152128" cy="1532353"/>
          </a:xfrm>
        </p:grpSpPr>
        <p:pic>
          <p:nvPicPr>
            <p:cNvPr id="6" name="Picture 5" descr="MCBD07032_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24328" y="1465155"/>
              <a:ext cx="1129876" cy="1315773"/>
            </a:xfrm>
            <a:prstGeom prst="rect">
              <a:avLst/>
            </a:prstGeom>
            <a:noFill/>
          </p:spPr>
        </p:pic>
        <p:pic>
          <p:nvPicPr>
            <p:cNvPr id="7" name="Picture 2" descr="C:\Users\feldman\AppData\Local\Microsoft\Windows\Temporary Internet Files\Content.IE5\RD9I0ZI5\MC90011635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987" y="2542946"/>
              <a:ext cx="911469" cy="454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ounded Rectangle 7"/>
          <p:cNvSpPr/>
          <p:nvPr/>
        </p:nvSpPr>
        <p:spPr>
          <a:xfrm>
            <a:off x="467544" y="1844824"/>
            <a:ext cx="8306222" cy="42484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b="1" u="sng" dirty="0" smtClean="0"/>
              <a:t>Iteration Gain</a:t>
            </a:r>
            <a:endParaRPr lang="en-US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expected increase in the value of the solution.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large compared to the damage, then we are in a good shape.</a:t>
            </a:r>
            <a:endParaRPr lang="en-US" sz="2400" dirty="0"/>
          </a:p>
        </p:txBody>
      </p:sp>
      <p:pic>
        <p:nvPicPr>
          <p:cNvPr id="9" name="Picture 3" descr="C:\Users\Julia\AppData\Local\Microsoft\Windows\INetCache\IE\G8S0YYGX\coins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2945" y="2132856"/>
            <a:ext cx="1063503" cy="432048"/>
          </a:xfrm>
          <a:prstGeom prst="rect">
            <a:avLst/>
          </a:prstGeom>
          <a:noFill/>
        </p:spPr>
      </p:pic>
      <p:grpSp>
        <p:nvGrpSpPr>
          <p:cNvPr id="22" name="Group 21"/>
          <p:cNvGrpSpPr/>
          <p:nvPr/>
        </p:nvGrpSpPr>
        <p:grpSpPr>
          <a:xfrm>
            <a:off x="2195736" y="3501008"/>
            <a:ext cx="4680520" cy="2621905"/>
            <a:chOff x="2195736" y="3501008"/>
            <a:chExt cx="4680520" cy="2621905"/>
          </a:xfrm>
        </p:grpSpPr>
        <p:grpSp>
          <p:nvGrpSpPr>
            <p:cNvPr id="10" name="Group 9"/>
            <p:cNvGrpSpPr/>
            <p:nvPr/>
          </p:nvGrpSpPr>
          <p:grpSpPr>
            <a:xfrm>
              <a:off x="2195736" y="3501008"/>
              <a:ext cx="4680520" cy="2621905"/>
              <a:chOff x="899592" y="4005064"/>
              <a:chExt cx="4680520" cy="2621905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899592" y="6165304"/>
                <a:ext cx="468052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561306" y="6165304"/>
                <a:ext cx="13712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iterations</a:t>
                </a:r>
                <a:endParaRPr lang="en-US" sz="2400" dirty="0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899592" y="4005064"/>
                <a:ext cx="0" cy="216024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Freeform 14"/>
            <p:cNvSpPr/>
            <p:nvPr/>
          </p:nvSpPr>
          <p:spPr>
            <a:xfrm flipV="1">
              <a:off x="2418644" y="3709119"/>
              <a:ext cx="4248472" cy="554074"/>
            </a:xfrm>
            <a:custGeom>
              <a:avLst/>
              <a:gdLst>
                <a:gd name="connsiteX0" fmla="*/ 0 w 2400300"/>
                <a:gd name="connsiteY0" fmla="*/ 1609725 h 1609725"/>
                <a:gd name="connsiteX1" fmla="*/ 419100 w 2400300"/>
                <a:gd name="connsiteY1" fmla="*/ 1457325 h 1609725"/>
                <a:gd name="connsiteX2" fmla="*/ 647700 w 2400300"/>
                <a:gd name="connsiteY2" fmla="*/ 1190625 h 1609725"/>
                <a:gd name="connsiteX3" fmla="*/ 1181100 w 2400300"/>
                <a:gd name="connsiteY3" fmla="*/ 1009650 h 1609725"/>
                <a:gd name="connsiteX4" fmla="*/ 1571625 w 2400300"/>
                <a:gd name="connsiteY4" fmla="*/ 685800 h 1609725"/>
                <a:gd name="connsiteX5" fmla="*/ 2190750 w 2400300"/>
                <a:gd name="connsiteY5" fmla="*/ 333375 h 1609725"/>
                <a:gd name="connsiteX6" fmla="*/ 2400300 w 2400300"/>
                <a:gd name="connsiteY6" fmla="*/ 0 h 160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300" h="1609725">
                  <a:moveTo>
                    <a:pt x="0" y="1609725"/>
                  </a:moveTo>
                  <a:cubicBezTo>
                    <a:pt x="155575" y="1568450"/>
                    <a:pt x="311150" y="1527175"/>
                    <a:pt x="419100" y="1457325"/>
                  </a:cubicBezTo>
                  <a:cubicBezTo>
                    <a:pt x="527050" y="1387475"/>
                    <a:pt x="520700" y="1265238"/>
                    <a:pt x="647700" y="1190625"/>
                  </a:cubicBezTo>
                  <a:cubicBezTo>
                    <a:pt x="774700" y="1116013"/>
                    <a:pt x="1027113" y="1093787"/>
                    <a:pt x="1181100" y="1009650"/>
                  </a:cubicBezTo>
                  <a:cubicBezTo>
                    <a:pt x="1335087" y="925513"/>
                    <a:pt x="1403350" y="798513"/>
                    <a:pt x="1571625" y="685800"/>
                  </a:cubicBezTo>
                  <a:cubicBezTo>
                    <a:pt x="1739900" y="573088"/>
                    <a:pt x="2052638" y="447675"/>
                    <a:pt x="2190750" y="333375"/>
                  </a:cubicBezTo>
                  <a:cubicBezTo>
                    <a:pt x="2328862" y="219075"/>
                    <a:pt x="2364581" y="109537"/>
                    <a:pt x="2400300" y="0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2404876" y="4263194"/>
              <a:ext cx="4262240" cy="1358937"/>
            </a:xfrm>
            <a:custGeom>
              <a:avLst/>
              <a:gdLst>
                <a:gd name="connsiteX0" fmla="*/ 0 w 2400300"/>
                <a:gd name="connsiteY0" fmla="*/ 1609725 h 1609725"/>
                <a:gd name="connsiteX1" fmla="*/ 419100 w 2400300"/>
                <a:gd name="connsiteY1" fmla="*/ 1457325 h 1609725"/>
                <a:gd name="connsiteX2" fmla="*/ 647700 w 2400300"/>
                <a:gd name="connsiteY2" fmla="*/ 1190625 h 1609725"/>
                <a:gd name="connsiteX3" fmla="*/ 1181100 w 2400300"/>
                <a:gd name="connsiteY3" fmla="*/ 1009650 h 1609725"/>
                <a:gd name="connsiteX4" fmla="*/ 1571625 w 2400300"/>
                <a:gd name="connsiteY4" fmla="*/ 685800 h 1609725"/>
                <a:gd name="connsiteX5" fmla="*/ 2190750 w 2400300"/>
                <a:gd name="connsiteY5" fmla="*/ 333375 h 1609725"/>
                <a:gd name="connsiteX6" fmla="*/ 2400300 w 2400300"/>
                <a:gd name="connsiteY6" fmla="*/ 0 h 160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300" h="1609725">
                  <a:moveTo>
                    <a:pt x="0" y="1609725"/>
                  </a:moveTo>
                  <a:cubicBezTo>
                    <a:pt x="155575" y="1568450"/>
                    <a:pt x="311150" y="1527175"/>
                    <a:pt x="419100" y="1457325"/>
                  </a:cubicBezTo>
                  <a:cubicBezTo>
                    <a:pt x="527050" y="1387475"/>
                    <a:pt x="520700" y="1265238"/>
                    <a:pt x="647700" y="1190625"/>
                  </a:cubicBezTo>
                  <a:cubicBezTo>
                    <a:pt x="774700" y="1116013"/>
                    <a:pt x="1027113" y="1093787"/>
                    <a:pt x="1181100" y="1009650"/>
                  </a:cubicBezTo>
                  <a:cubicBezTo>
                    <a:pt x="1335087" y="925513"/>
                    <a:pt x="1403350" y="798513"/>
                    <a:pt x="1571625" y="685800"/>
                  </a:cubicBezTo>
                  <a:cubicBezTo>
                    <a:pt x="1739900" y="573088"/>
                    <a:pt x="2052638" y="447675"/>
                    <a:pt x="2190750" y="333375"/>
                  </a:cubicBezTo>
                  <a:cubicBezTo>
                    <a:pt x="2328862" y="219075"/>
                    <a:pt x="2364581" y="109537"/>
                    <a:pt x="2400300" y="0"/>
                  </a:cubicBezTo>
                </a:path>
              </a:pathLst>
            </a:cu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36096" y="3615122"/>
              <a:ext cx="288032" cy="2026568"/>
            </a:xfrm>
            <a:prstGeom prst="rect">
              <a:avLst/>
            </a:prstGeom>
            <a:solidFill>
              <a:srgbClr val="FF9900">
                <a:alpha val="4470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848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Julia\AppData\Local\Microsoft\Windows\INetCache\IE\JDBY80EK\tree-42301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1002" y="513509"/>
            <a:ext cx="1402489" cy="7012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3" descr="C:\Users\Julia\AppData\Local\Microsoft\Windows\INetCache\IE\G8S0YYGX\coins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6050" y="954996"/>
            <a:ext cx="576064" cy="23402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623974" y="1489646"/>
            <a:ext cx="5972362" cy="4991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ym typeface="Wingdings" pitchFamily="2" charset="2"/>
              </a:rPr>
              <a:t>The gain is small (compared to the damage)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283968" y="2132856"/>
            <a:ext cx="576064" cy="36004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619672" y="2564904"/>
            <a:ext cx="597236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ym typeface="Wingdings" pitchFamily="2" charset="2"/>
              </a:rPr>
              <a:t>No set complementing the current solution has a large total marginal compared to </a:t>
            </a: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).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283968" y="3640163"/>
            <a:ext cx="576064" cy="36004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57199" y="4077072"/>
            <a:ext cx="8229601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 smtClean="0">
                <a:sym typeface="Wingdings" pitchFamily="2" charset="2"/>
              </a:rPr>
              <a:t>Consider the residual problem: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In this problem the elements of the current solution are implicitly selected.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No set has a large total singleton value compared to </a:t>
            </a: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OPT</a:t>
            </a:r>
            <a:r>
              <a:rPr lang="en-US" sz="2400" dirty="0" smtClean="0">
                <a:sym typeface="Wingdings" pitchFamily="2" charset="2"/>
              </a:rPr>
              <a:t>).</a:t>
            </a:r>
          </a:p>
        </p:txBody>
      </p:sp>
      <p:sp>
        <p:nvSpPr>
          <p:cNvPr id="12" name="Smiley Face 11"/>
          <p:cNvSpPr/>
          <p:nvPr/>
        </p:nvSpPr>
        <p:spPr>
          <a:xfrm>
            <a:off x="7812360" y="5877272"/>
            <a:ext cx="504056" cy="432048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Submodular Maximization Problems</a:t>
            </a:r>
            <a:endParaRPr lang="en-US" sz="36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68995"/>
            <a:ext cx="1835696" cy="97177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92846" y="1484784"/>
            <a:ext cx="8280920" cy="20882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u="sng" dirty="0" smtClean="0"/>
              <a:t>Submodular functions can be found in: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err="1" smtClean="0"/>
              <a:t>Combinatorics</a:t>
            </a:r>
            <a:endParaRPr lang="en-US" sz="2400" dirty="0" smtClean="0">
              <a:sym typeface="Wingdings" pitchFamily="2" charset="2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Machine Learning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101358" y="1988840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Image Processing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Algorithmic Game Theory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81278" y="2852936"/>
            <a:ext cx="118714" cy="576064"/>
            <a:chOff x="4644008" y="5517232"/>
            <a:chExt cx="144016" cy="720080"/>
          </a:xfrm>
        </p:grpSpPr>
        <p:sp>
          <p:nvSpPr>
            <p:cNvPr id="9" name="Oval 8"/>
            <p:cNvSpPr/>
            <p:nvPr/>
          </p:nvSpPr>
          <p:spPr>
            <a:xfrm>
              <a:off x="4644008" y="5517232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44008" y="5805264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644008" y="6093296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Down Arrow 14"/>
          <p:cNvSpPr/>
          <p:nvPr/>
        </p:nvSpPr>
        <p:spPr>
          <a:xfrm>
            <a:off x="4139952" y="3717032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92846" y="4450680"/>
            <a:ext cx="8280920" cy="20882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/>
              <a:t>Motivated the study of maximization problems with a submodular objective function.</a:t>
            </a:r>
            <a:endParaRPr lang="en-US" sz="2400" dirty="0" smtClean="0">
              <a:sym typeface="Wingdings" pitchFamily="2" charset="2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One of the first example studied: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Maximizing a non-negative monotone submodular function subject to a cardinality constraint.</a:t>
            </a:r>
          </a:p>
        </p:txBody>
      </p:sp>
    </p:spTree>
    <p:extLst>
      <p:ext uri="{BB962C8B-B14F-4D97-AF65-F5344CB8AC3E}">
        <p14:creationId xmlns:p14="http://schemas.microsoft.com/office/powerpoint/2010/main" val="219928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15" grpId="0" animBg="1"/>
      <p:bldP spid="16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Maximization with a</a:t>
            </a:r>
            <a:r>
              <a:rPr lang="en-US" sz="3200" dirty="0" smtClean="0">
                <a:sym typeface="Wingdings" pitchFamily="2" charset="2"/>
              </a:rPr>
              <a:t> Cardinality Constraint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028384" y="332656"/>
            <a:ext cx="648072" cy="576064"/>
            <a:chOff x="7308304" y="741351"/>
            <a:chExt cx="943124" cy="1352523"/>
          </a:xfrm>
        </p:grpSpPr>
        <p:sp>
          <p:nvSpPr>
            <p:cNvPr id="6" name="Rectangle 5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  <p:sp>
        <p:nvSpPr>
          <p:cNvPr id="9" name="Rounded Rectangle 8"/>
          <p:cNvSpPr/>
          <p:nvPr/>
        </p:nvSpPr>
        <p:spPr>
          <a:xfrm>
            <a:off x="492846" y="1484784"/>
            <a:ext cx="828092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/>
              <a:t>Maximizing a non-negative monotone submodular function subject to a cardinality constraint.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2123728" y="2492896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1560" y="3140968"/>
            <a:ext cx="361853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/>
              <a:t>Objective</a:t>
            </a:r>
          </a:p>
          <a:p>
            <a:pPr algn="just"/>
            <a:r>
              <a:rPr lang="en-US" sz="2400" dirty="0" smtClean="0">
                <a:sym typeface="Wingdings" pitchFamily="2" charset="2"/>
              </a:rPr>
              <a:t>A non-negative monotone submodular function.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6372200" y="2492896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860032" y="3140968"/>
            <a:ext cx="361853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/>
              <a:t>Constraint</a:t>
            </a:r>
          </a:p>
          <a:p>
            <a:pPr algn="just"/>
            <a:r>
              <a:rPr lang="en-US" sz="2400" dirty="0" smtClean="0">
                <a:sym typeface="Wingdings" pitchFamily="2" charset="2"/>
              </a:rPr>
              <a:t>A set of size at most </a:t>
            </a:r>
            <a:r>
              <a:rPr lang="en-US" sz="2400" i="1" dirty="0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i="1" dirty="0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 is a parameter).</a:t>
            </a:r>
          </a:p>
        </p:txBody>
      </p:sp>
      <p:sp>
        <p:nvSpPr>
          <p:cNvPr id="14" name="Cloud Callout 13"/>
          <p:cNvSpPr/>
          <p:nvPr/>
        </p:nvSpPr>
        <p:spPr>
          <a:xfrm>
            <a:off x="633891" y="4653136"/>
            <a:ext cx="5688632" cy="1080120"/>
          </a:xfrm>
          <a:prstGeom prst="cloudCallout">
            <a:avLst>
              <a:gd name="adj1" fmla="val -3768"/>
              <a:gd name="adj2" fmla="val -11302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>
                <a:sym typeface="Symbol"/>
              </a:rPr>
              <a:t>) </a:t>
            </a:r>
            <a:r>
              <a:rPr lang="en-US" sz="2400" dirty="0" smtClean="0">
                <a:sym typeface="Symbol"/>
              </a:rPr>
              <a:t>≤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>
                <a:sym typeface="Symbol"/>
              </a:rPr>
              <a:t>)	∀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N.</a:t>
            </a:r>
            <a:endParaRPr lang="en-US" sz="2400" dirty="0">
              <a:sym typeface="Symbol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7544" y="2492896"/>
            <a:ext cx="830622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u="sng" dirty="0"/>
              <a:t>The </a:t>
            </a:r>
            <a:r>
              <a:rPr lang="en-US" sz="2400" b="1" u="sng" dirty="0" smtClean="0"/>
              <a:t>Greedy Algorithm</a:t>
            </a:r>
            <a:endParaRPr lang="en-US" sz="2400" b="1" u="sng" dirty="0"/>
          </a:p>
          <a:p>
            <a:pPr marL="514350" indent="-514350">
              <a:buAutoNum type="arabicPeriod"/>
            </a:pPr>
            <a:r>
              <a:rPr lang="en-US" sz="2400" dirty="0"/>
              <a:t>Start with the empty solution.</a:t>
            </a:r>
          </a:p>
          <a:p>
            <a:pPr marL="514350" indent="-514350">
              <a:buAutoNum type="arabicPeriod"/>
            </a:pPr>
            <a:r>
              <a:rPr lang="en-US" sz="2400" dirty="0"/>
              <a:t>Do </a:t>
            </a:r>
            <a:r>
              <a:rPr lang="en-US" sz="2400" i="1" dirty="0"/>
              <a:t>k</a:t>
            </a:r>
            <a:r>
              <a:rPr lang="en-US" sz="2400" dirty="0"/>
              <a:t> times:</a:t>
            </a:r>
          </a:p>
          <a:p>
            <a:pPr marL="914400" indent="-914400">
              <a:buAutoNum type="arabicPeriod"/>
            </a:pPr>
            <a:r>
              <a:rPr lang="en-US" sz="2400" dirty="0"/>
              <a:t>Add to the solution the element contributing the most.</a:t>
            </a:r>
          </a:p>
        </p:txBody>
      </p:sp>
      <p:pic>
        <p:nvPicPr>
          <p:cNvPr id="18" name="Picture 17" descr="MCBD07032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447354"/>
            <a:ext cx="1152128" cy="1341686"/>
          </a:xfrm>
          <a:prstGeom prst="rect">
            <a:avLst/>
          </a:prstGeom>
          <a:noFill/>
        </p:spPr>
      </p:pic>
      <p:sp>
        <p:nvSpPr>
          <p:cNvPr id="24" name="Rounded Rectangle 23"/>
          <p:cNvSpPr/>
          <p:nvPr/>
        </p:nvSpPr>
        <p:spPr>
          <a:xfrm>
            <a:off x="457200" y="4950892"/>
            <a:ext cx="3898776" cy="140545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Approximation ratio:</a:t>
            </a:r>
          </a:p>
          <a:p>
            <a:pPr algn="just"/>
            <a:r>
              <a:rPr lang="en-US" sz="2400" dirty="0"/>
              <a:t>	</a:t>
            </a:r>
            <a:r>
              <a:rPr lang="en-US" sz="2400" dirty="0" smtClean="0"/>
              <a:t>1 </a:t>
            </a:r>
            <a:r>
              <a:rPr lang="en-US" sz="2400" dirty="0"/>
              <a:t>– </a:t>
            </a:r>
            <a:r>
              <a:rPr lang="en-US" sz="2400" dirty="0" smtClean="0"/>
              <a:t>1/e ≈ 0.632</a:t>
            </a:r>
          </a:p>
          <a:p>
            <a:pPr algn="just"/>
            <a:r>
              <a:rPr lang="en-US" sz="2400" dirty="0" smtClean="0"/>
              <a:t> [</a:t>
            </a:r>
            <a:r>
              <a:rPr lang="en-US" sz="2400" dirty="0" err="1"/>
              <a:t>Nemhauser</a:t>
            </a:r>
            <a:r>
              <a:rPr lang="en-US" sz="2400" dirty="0"/>
              <a:t> et al. 1978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25" name="Down Arrow 24"/>
          <p:cNvSpPr/>
          <p:nvPr/>
        </p:nvSpPr>
        <p:spPr>
          <a:xfrm>
            <a:off x="1835696" y="4301040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572000" y="4941168"/>
            <a:ext cx="4179188" cy="14151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A </a:t>
            </a:r>
            <a:r>
              <a:rPr lang="en-US" sz="2400" dirty="0"/>
              <a:t>polynomial time </a:t>
            </a:r>
            <a:r>
              <a:rPr lang="en-US" sz="2400" dirty="0" smtClean="0"/>
              <a:t>algorithm cannot achieve a better approximation ratio.</a:t>
            </a:r>
          </a:p>
          <a:p>
            <a:r>
              <a:rPr lang="en-US" sz="2400" dirty="0" smtClean="0"/>
              <a:t>[</a:t>
            </a:r>
            <a:r>
              <a:rPr lang="en-US" sz="2400" dirty="0" err="1"/>
              <a:t>Nemhauser</a:t>
            </a:r>
            <a:r>
              <a:rPr lang="en-US" sz="2400" dirty="0"/>
              <a:t> and Wolsey 1978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27" name="Down Arrow 26"/>
          <p:cNvSpPr/>
          <p:nvPr/>
        </p:nvSpPr>
        <p:spPr>
          <a:xfrm>
            <a:off x="6265168" y="4313351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loud Callout 27"/>
          <p:cNvSpPr/>
          <p:nvPr/>
        </p:nvSpPr>
        <p:spPr>
          <a:xfrm>
            <a:off x="4406787" y="3719843"/>
            <a:ext cx="4197661" cy="1105996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/>
              <a:t>Polynomial in </a:t>
            </a:r>
            <a:r>
              <a:rPr lang="en-US" sz="2400" i="1" dirty="0" smtClean="0"/>
              <a:t>n</a:t>
            </a:r>
            <a:r>
              <a:rPr lang="en-US" sz="2400" dirty="0" smtClean="0"/>
              <a:t> = |</a:t>
            </a:r>
            <a:r>
              <a:rPr lang="en-US" sz="2400" i="1" dirty="0" smtClean="0"/>
              <a:t>N</a:t>
            </a:r>
            <a:r>
              <a:rPr lang="en-US" sz="2400" dirty="0" smtClean="0"/>
              <a:t>|.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313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General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2846" y="1484784"/>
            <a:ext cx="828092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 smtClean="0"/>
              <a:t>Unfortunately, the greedy algorithms is not optimal for even slightly more general problems.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2195736" y="2497758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144" y="3151718"/>
            <a:ext cx="4055604" cy="13546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 smtClean="0"/>
              <a:t>For non-monotone functions: a non-constant approximation ratio.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16016" y="3151718"/>
            <a:ext cx="4060526" cy="13546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 smtClean="0"/>
              <a:t>For partition matroid constraints: ½-approximation</a:t>
            </a:r>
            <a:r>
              <a:rPr lang="en-US" sz="2400" dirty="0" smtClean="0"/>
              <a:t>. [Fisher et al. 1978]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300192" y="2462267"/>
            <a:ext cx="576064" cy="57606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514325">
            <a:off x="1331640" y="3448724"/>
            <a:ext cx="6552728" cy="720080"/>
          </a:xfrm>
          <a:prstGeom prst="roundRect">
            <a:avLst/>
          </a:prstGeom>
          <a:solidFill>
            <a:srgbClr val="FFFFFF">
              <a:alpha val="69804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Both can be improved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8102" y="4653136"/>
            <a:ext cx="8289214" cy="172280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Submodular maximization research in the 20</a:t>
            </a:r>
            <a:r>
              <a:rPr lang="en-US" sz="2400" baseline="30000" dirty="0" smtClean="0">
                <a:sym typeface="Wingdings" pitchFamily="2" charset="2"/>
              </a:rPr>
              <a:t>th</a:t>
            </a:r>
            <a:r>
              <a:rPr lang="en-US" sz="2400" dirty="0" smtClean="0">
                <a:sym typeface="Wingdings" pitchFamily="2" charset="2"/>
              </a:rPr>
              <a:t> century used combinatorial methods (greedy rules and local search).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Unfortunately, it failed to improve over the standard greedy algorithm even for the above simple extensions.</a:t>
            </a:r>
          </a:p>
        </p:txBody>
      </p:sp>
      <p:sp>
        <p:nvSpPr>
          <p:cNvPr id="14" name="Cloud Callout 13"/>
          <p:cNvSpPr/>
          <p:nvPr/>
        </p:nvSpPr>
        <p:spPr>
          <a:xfrm>
            <a:off x="611560" y="2497758"/>
            <a:ext cx="8075240" cy="244341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breakthrough was finally achieved only when </a:t>
            </a:r>
            <a:r>
              <a:rPr lang="en-US" sz="2400" b="1" dirty="0" smtClean="0"/>
              <a:t>relaxation</a:t>
            </a:r>
            <a:r>
              <a:rPr lang="en-US" sz="2400" dirty="0" smtClean="0"/>
              <a:t> based techniques entered the picture.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04664"/>
            <a:ext cx="1177316" cy="1178121"/>
          </a:xfrm>
        </p:spPr>
      </p:pic>
    </p:spTree>
    <p:extLst>
      <p:ext uri="{BB962C8B-B14F-4D97-AF65-F5344CB8AC3E}">
        <p14:creationId xmlns:p14="http://schemas.microsoft.com/office/powerpoint/2010/main" val="276033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uiExpand="1" build="allAtOnce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Multilinear Relaxation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2846" y="1484784"/>
            <a:ext cx="3791122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 smtClean="0"/>
              <a:t>In the Linear World</a:t>
            </a: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Solve a linear program relaxation.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Round the solution.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5258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 smtClean="0"/>
              <a:t>max	</a:t>
            </a:r>
            <a:r>
              <a:rPr lang="en-US" sz="2400" i="1" dirty="0" smtClean="0"/>
              <a:t>w </a:t>
            </a:r>
            <a:r>
              <a:rPr lang="en-US" sz="2400" dirty="0" smtClean="0"/>
              <a:t>∙ </a:t>
            </a:r>
            <a:r>
              <a:rPr lang="en-US" sz="2400" i="1" dirty="0" smtClean="0"/>
              <a:t>x</a:t>
            </a:r>
          </a:p>
          <a:p>
            <a:pPr>
              <a:tabLst>
                <a:tab pos="796925" algn="l"/>
              </a:tabLst>
            </a:pPr>
            <a:r>
              <a:rPr lang="en-US" sz="2400" dirty="0" err="1" smtClean="0"/>
              <a:t>s.t.</a:t>
            </a:r>
            <a:r>
              <a:rPr lang="en-US" sz="2400" dirty="0" smtClean="0"/>
              <a:t>	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8" name="Cloud Callout 7"/>
          <p:cNvSpPr/>
          <p:nvPr/>
        </p:nvSpPr>
        <p:spPr>
          <a:xfrm>
            <a:off x="827584" y="3861048"/>
            <a:ext cx="6624736" cy="1584176"/>
          </a:xfrm>
          <a:prstGeom prst="cloudCallout">
            <a:avLst>
              <a:gd name="adj1" fmla="val -20359"/>
              <a:gd name="adj2" fmla="val -88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Linear extension of the objective: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Agrees with the objective on integral vectors.</a:t>
            </a:r>
          </a:p>
        </p:txBody>
      </p:sp>
      <p:sp>
        <p:nvSpPr>
          <p:cNvPr id="9" name="Curved Up Arrow 8"/>
          <p:cNvSpPr/>
          <p:nvPr/>
        </p:nvSpPr>
        <p:spPr>
          <a:xfrm>
            <a:off x="1907704" y="4797152"/>
            <a:ext cx="5688632" cy="1559198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32040" y="1481328"/>
            <a:ext cx="3791122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 smtClean="0"/>
              <a:t>In the Submodular World</a:t>
            </a: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Solve a relaxation.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Round the solution.</a:t>
            </a:r>
          </a:p>
        </p:txBody>
      </p:sp>
      <p:pic>
        <p:nvPicPr>
          <p:cNvPr id="5" name="Picture 1" descr="C:\Documents and Settings\moranfe\Local Settings\Temporary Internet Files\Content.IE5\A530W8KT\MC900230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74638"/>
            <a:ext cx="1763511" cy="1518469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029754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 smtClean="0"/>
              <a:t>max	</a:t>
            </a:r>
            <a:endParaRPr lang="en-US" sz="2400" i="1" dirty="0" smtClean="0"/>
          </a:p>
          <a:p>
            <a:pPr>
              <a:tabLst>
                <a:tab pos="796925" algn="l"/>
              </a:tabLst>
            </a:pPr>
            <a:r>
              <a:rPr lang="en-US" sz="2400" dirty="0" err="1" smtClean="0"/>
              <a:t>s.t.</a:t>
            </a:r>
            <a:r>
              <a:rPr lang="en-US" sz="2400" dirty="0" smtClean="0"/>
              <a:t>	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29754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 smtClean="0"/>
              <a:t>max	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</a:t>
            </a:r>
            <a:endParaRPr lang="en-US" sz="2400" i="1" dirty="0" smtClean="0"/>
          </a:p>
          <a:p>
            <a:pPr>
              <a:tabLst>
                <a:tab pos="796925" algn="l"/>
              </a:tabLst>
            </a:pPr>
            <a:r>
              <a:rPr lang="en-US" sz="2400" dirty="0" err="1" smtClean="0"/>
              <a:t>s.t.</a:t>
            </a:r>
            <a:r>
              <a:rPr lang="en-US" sz="2400" dirty="0" smtClean="0"/>
              <a:t>	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4932040" y="1484784"/>
            <a:ext cx="3791122" cy="302433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Solve a multilinear relaxation.</a:t>
            </a:r>
          </a:p>
          <a:p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5724128" y="3636924"/>
            <a:ext cx="3203671" cy="820116"/>
          </a:xfrm>
          <a:prstGeom prst="cloudCallout">
            <a:avLst>
              <a:gd name="adj1" fmla="val -4368"/>
              <a:gd name="adj2" fmla="val -88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multilinear extension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45246" y="4581128"/>
            <a:ext cx="8077916" cy="20467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 smtClean="0"/>
              <a:t>The Multilinear Extension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Given a vector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 [0, 1]</a:t>
            </a:r>
            <a:r>
              <a:rPr lang="en-US" sz="2400" i="1" baseline="30000" dirty="0" smtClean="0">
                <a:sym typeface="Symbol" panose="05050102010706020507" pitchFamily="18" charset="2"/>
              </a:rPr>
              <a:t>N</a:t>
            </a:r>
            <a:r>
              <a:rPr lang="en-US" sz="2400" i="1" dirty="0" smtClean="0">
                <a:sym typeface="Symbol" panose="05050102010706020507" pitchFamily="18" charset="2"/>
              </a:rPr>
              <a:t>,</a:t>
            </a:r>
            <a:endParaRPr lang="en-US" sz="2400" i="1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dirty="0" smtClean="0">
                <a:sym typeface="Wingdings" pitchFamily="2" charset="2"/>
              </a:rPr>
              <a:t>) is the expected value of </a:t>
            </a:r>
            <a:r>
              <a:rPr lang="en-US" sz="2400" i="1" dirty="0" smtClean="0"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on a random set </a:t>
            </a:r>
            <a:r>
              <a:rPr lang="en-US" sz="2400" i="1" dirty="0" smtClean="0">
                <a:sym typeface="Wingdings" pitchFamily="2" charset="2"/>
              </a:rPr>
              <a:t>R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dirty="0" smtClean="0">
                <a:sym typeface="Wingdings" pitchFamily="2" charset="2"/>
              </a:rPr>
              <a:t>) containing each element </a:t>
            </a:r>
            <a:r>
              <a:rPr lang="en-US" sz="2400" i="1" dirty="0" smtClean="0">
                <a:sym typeface="Wingdings" pitchFamily="2" charset="2"/>
              </a:rPr>
              <a:t>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ym typeface="Symbol" panose="05050102010706020507" pitchFamily="18" charset="2"/>
              </a:rPr>
              <a:t>N</a:t>
            </a:r>
            <a:r>
              <a:rPr lang="en-US" sz="2400" dirty="0" smtClean="0">
                <a:sym typeface="Symbol" panose="05050102010706020507" pitchFamily="18" charset="2"/>
              </a:rPr>
              <a:t> with probability </a:t>
            </a:r>
            <a:r>
              <a:rPr lang="en-US" sz="2400" i="1" dirty="0" err="1" smtClean="0">
                <a:sym typeface="Symbol" panose="05050102010706020507" pitchFamily="18" charset="2"/>
              </a:rPr>
              <a:t>x</a:t>
            </a:r>
            <a:r>
              <a:rPr lang="en-US" sz="2400" i="1" baseline="-25000" dirty="0" err="1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, independently.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0" name="Cloud Callout 19"/>
          <p:cNvSpPr/>
          <p:nvPr/>
        </p:nvSpPr>
        <p:spPr>
          <a:xfrm>
            <a:off x="2771800" y="3616996"/>
            <a:ext cx="3465375" cy="820116"/>
          </a:xfrm>
          <a:prstGeom prst="cloudCallout">
            <a:avLst>
              <a:gd name="adj1" fmla="val -4368"/>
              <a:gd name="adj2" fmla="val 850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is a multilinear function…</a:t>
            </a:r>
          </a:p>
        </p:txBody>
      </p:sp>
    </p:spTree>
    <p:extLst>
      <p:ext uri="{BB962C8B-B14F-4D97-AF65-F5344CB8AC3E}">
        <p14:creationId xmlns:p14="http://schemas.microsoft.com/office/powerpoint/2010/main" val="223108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8" grpId="1" animBg="1"/>
      <p:bldP spid="9" grpId="0" animBg="1"/>
      <p:bldP spid="14" grpId="0" animBg="1"/>
      <p:bldP spid="15" grpId="0"/>
      <p:bldP spid="16" grpId="0"/>
      <p:bldP spid="17" grpId="0"/>
      <p:bldP spid="18" grpId="0" animBg="1"/>
      <p:bldP spid="18" grpId="1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490009" y="2497001"/>
            <a:ext cx="8255618" cy="31634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dirty="0" smtClean="0">
              <a:sym typeface="Wingdings" pitchFamily="2" charset="2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330206" y="3036304"/>
            <a:ext cx="2305690" cy="1952600"/>
            <a:chOff x="1330206" y="3109069"/>
            <a:chExt cx="2305690" cy="1952600"/>
          </a:xfrm>
        </p:grpSpPr>
        <p:sp>
          <p:nvSpPr>
            <p:cNvPr id="8" name="Rectangle 7"/>
            <p:cNvSpPr/>
            <p:nvPr/>
          </p:nvSpPr>
          <p:spPr>
            <a:xfrm>
              <a:off x="1331640" y="3109069"/>
              <a:ext cx="2304256" cy="19442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1331640" y="3109069"/>
              <a:ext cx="0" cy="19442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330206" y="5053285"/>
              <a:ext cx="2305690" cy="83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51720" y="3613125"/>
              <a:ext cx="792088" cy="64807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080319" y="3612368"/>
            <a:ext cx="903246" cy="792088"/>
            <a:chOff x="2080319" y="3612368"/>
            <a:chExt cx="903246" cy="792088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0319" y="3612368"/>
              <a:ext cx="903246" cy="792088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>
            <a:xfrm>
              <a:off x="2220904" y="3620000"/>
              <a:ext cx="432048" cy="470323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Oval Callout 21"/>
          <p:cNvSpPr/>
          <p:nvPr/>
        </p:nvSpPr>
        <p:spPr>
          <a:xfrm>
            <a:off x="5004048" y="2599394"/>
            <a:ext cx="3456384" cy="2957190"/>
          </a:xfrm>
          <a:prstGeom prst="wedgeEllipseCallout">
            <a:avLst>
              <a:gd name="adj1" fmla="val -113791"/>
              <a:gd name="adj2" fmla="val -69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Optimizing the Multilinear Relaxation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Content Placeholder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68995"/>
            <a:ext cx="1835696" cy="97177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92846" y="1484784"/>
            <a:ext cx="8255618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/>
              <a:t>Lemma</a:t>
            </a:r>
            <a:endParaRPr lang="en-US" sz="2400" dirty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The multilinear relaxation is concave along positive directions.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652120" y="3044688"/>
            <a:ext cx="3744416" cy="2687811"/>
            <a:chOff x="5652120" y="3117453"/>
            <a:chExt cx="3744416" cy="268781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5653554" y="3117453"/>
              <a:ext cx="0" cy="19442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5652120" y="5061669"/>
              <a:ext cx="2305690" cy="83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6200000">
              <a:off x="6671084" y="3079812"/>
              <a:ext cx="2066528" cy="3384376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Connector 30"/>
          <p:cNvCxnSpPr>
            <a:stCxn id="21" idx="0"/>
            <a:endCxn id="21" idx="2"/>
          </p:cNvCxnSpPr>
          <p:nvPr/>
        </p:nvCxnSpPr>
        <p:spPr>
          <a:xfrm flipV="1">
            <a:off x="6012160" y="3665971"/>
            <a:ext cx="1692188" cy="103326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ounded Rectangle 32"/>
              <p:cNvSpPr/>
              <p:nvPr/>
            </p:nvSpPr>
            <p:spPr>
              <a:xfrm>
                <a:off x="490009" y="5733256"/>
                <a:ext cx="8255618" cy="780378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dirty="0" smtClean="0">
                    <a:sym typeface="Wingdings" pitchFamily="2" charset="2"/>
                  </a:rPr>
                  <a:t>Observe that: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𝐹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itchFamily="2" charset="2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𝑒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𝑒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𝑒</m:t>
                            </m:r>
                          </m:e>
                        </m:d>
                      </m:e>
                    </m:d>
                  </m:oMath>
                </a14:m>
                <a:endParaRPr lang="en-US" sz="2400" dirty="0" smtClean="0"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3" name="Rounded 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09" y="5733256"/>
                <a:ext cx="8255618" cy="780378"/>
              </a:xfrm>
              <a:prstGeom prst="round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ounded Rectangle 33"/>
          <p:cNvSpPr/>
          <p:nvPr/>
        </p:nvSpPr>
        <p:spPr>
          <a:xfrm>
            <a:off x="490009" y="2492896"/>
            <a:ext cx="8255618" cy="2532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Use</a:t>
            </a:r>
            <a:endParaRPr lang="en-US" sz="2400" dirty="0">
              <a:sym typeface="Wingdings" pitchFamily="2" charset="2"/>
            </a:endParaRPr>
          </a:p>
          <a:p>
            <a:pPr algn="just"/>
            <a:r>
              <a:rPr lang="en-US" sz="2400" dirty="0" smtClean="0">
                <a:sym typeface="Wingdings" pitchFamily="2" charset="2"/>
              </a:rPr>
              <a:t>Regardless of our current location, there is a good direction: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If </a:t>
            </a:r>
            <a:r>
              <a:rPr lang="en-US" sz="2400" i="1" dirty="0" smtClean="0">
                <a:sym typeface="Wingdings" pitchFamily="2" charset="2"/>
              </a:rPr>
              <a:t>y</a:t>
            </a:r>
            <a:r>
              <a:rPr lang="en-US" sz="2400" dirty="0" smtClean="0">
                <a:sym typeface="Wingdings" pitchFamily="2" charset="2"/>
              </a:rPr>
              <a:t> is the current solution,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then moving a </a:t>
            </a:r>
            <a:r>
              <a:rPr lang="en-US" sz="2400" i="1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>
                <a:sym typeface="Symbol" panose="05050102010706020507" pitchFamily="18" charset="2"/>
              </a:rPr>
              <a:t> fraction of the distance towards 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  </a:t>
            </a:r>
            <a:r>
              <a:rPr lang="en-US" sz="2400" i="1" dirty="0" smtClean="0">
                <a:sym typeface="Symbol" panose="05050102010706020507" pitchFamily="18" charset="2"/>
              </a:rPr>
              <a:t>OPT,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gives us a value of at least</a:t>
            </a:r>
          </a:p>
          <a:p>
            <a:pPr algn="ctr"/>
            <a:r>
              <a:rPr lang="en-US" sz="2400" i="1" dirty="0">
                <a:sym typeface="Symbol" panose="05050102010706020507" pitchFamily="18" charset="2"/>
              </a:rPr>
              <a:t> </a:t>
            </a:r>
            <a:r>
              <a:rPr lang="en-US" sz="2400" i="1" dirty="0" smtClean="0">
                <a:sym typeface="Symbol" panose="05050102010706020507" pitchFamily="18" charset="2"/>
              </a:rPr>
              <a:t>∙</a:t>
            </a:r>
            <a:r>
              <a:rPr lang="en-US" sz="2400" dirty="0" smtClean="0">
                <a:sym typeface="Symbol" panose="05050102010706020507" pitchFamily="18" charset="2"/>
              </a:rPr>
              <a:t>[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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–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)].</a:t>
            </a:r>
            <a:endParaRPr lang="en-US" sz="2400" i="1" dirty="0" smtClean="0">
              <a:sym typeface="Wingdings" pitchFamily="2" charset="2"/>
            </a:endParaRPr>
          </a:p>
        </p:txBody>
      </p:sp>
      <p:sp>
        <p:nvSpPr>
          <p:cNvPr id="35" name="Cloud Callout 34"/>
          <p:cNvSpPr/>
          <p:nvPr/>
        </p:nvSpPr>
        <p:spPr>
          <a:xfrm>
            <a:off x="1330206" y="5229200"/>
            <a:ext cx="6770186" cy="820116"/>
          </a:xfrm>
          <a:prstGeom prst="cloudCallout">
            <a:avLst>
              <a:gd name="adj1" fmla="val -6521"/>
              <a:gd name="adj2" fmla="val -8579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For monotone functions, ≥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).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57200" y="5085184"/>
            <a:ext cx="8255618" cy="127040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Fact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For small </a:t>
            </a:r>
            <a:r>
              <a:rPr lang="en-US" sz="2400" i="1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>
                <a:sym typeface="Symbol" panose="05050102010706020507" pitchFamily="18" charset="2"/>
              </a:rPr>
              <a:t>, the function is locally almost linear.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Finding the best direction (in some set) reduces to LP solving.</a:t>
            </a:r>
            <a:endParaRPr lang="en-US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5112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2" grpId="0" animBg="1"/>
      <p:bldP spid="22" grpId="1" animBg="1"/>
      <p:bldP spid="6" grpId="0" animBg="1"/>
      <p:bldP spid="33" grpId="0" animBg="1"/>
      <p:bldP spid="33" grpId="1" animBg="1"/>
      <p:bldP spid="34" grpId="0" animBg="1"/>
      <p:bldP spid="35" grpId="0" animBg="1"/>
      <p:bldP spid="35" grpId="1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ounded Rectangle 39"/>
          <p:cNvSpPr/>
          <p:nvPr/>
        </p:nvSpPr>
        <p:spPr>
          <a:xfrm>
            <a:off x="2627784" y="3738700"/>
            <a:ext cx="3672408" cy="29827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Continuous Greedy</a:t>
            </a:r>
            <a:r>
              <a:rPr lang="en-US" sz="2800" dirty="0"/>
              <a:t> </a:t>
            </a:r>
            <a:r>
              <a:rPr lang="en-US" sz="2400" dirty="0"/>
              <a:t>[</a:t>
            </a:r>
            <a:r>
              <a:rPr lang="en-US" sz="2400" dirty="0" err="1" smtClean="0"/>
              <a:t>Calinescu</a:t>
            </a:r>
            <a:r>
              <a:rPr lang="en-US" sz="2400" dirty="0" smtClean="0"/>
              <a:t> et al. 2011]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57200" y="1556792"/>
            <a:ext cx="8255618" cy="20374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Definition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The set of possible directions are the points of the polytope.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Feasibility: after 1/</a:t>
            </a:r>
            <a:r>
              <a:rPr lang="en-US" sz="2400" i="1" dirty="0" smtClean="0">
                <a:sym typeface="Symbol" panose="05050102010706020507" pitchFamily="18" charset="2"/>
              </a:rPr>
              <a:t></a:t>
            </a:r>
            <a:r>
              <a:rPr lang="en-US" sz="2400" dirty="0" smtClean="0">
                <a:sym typeface="Symbol" panose="05050102010706020507" pitchFamily="18" charset="2"/>
              </a:rPr>
              <a:t> we end up with a convex combination of points in the polytope.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The direction towards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 is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  (1 – </a:t>
            </a:r>
            <a:r>
              <a:rPr lang="en-US" sz="2400" i="1" dirty="0" smtClean="0">
                <a:sym typeface="Symbol" panose="05050102010706020507" pitchFamily="18" charset="2"/>
              </a:rPr>
              <a:t>y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 flipV="1">
            <a:off x="4858966" y="4004393"/>
            <a:ext cx="1081410" cy="1296988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3995366" y="4364757"/>
            <a:ext cx="1296987" cy="15128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 flipV="1">
            <a:off x="4354141" y="4941019"/>
            <a:ext cx="1728787" cy="5048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3992191" y="4364756"/>
            <a:ext cx="3175" cy="208915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923928" y="6380882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3995366" y="5877644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3923928" y="5804619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 flipV="1">
            <a:off x="3995366" y="5445844"/>
            <a:ext cx="360362" cy="43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4284291" y="5372819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V="1">
            <a:off x="4354141" y="5301382"/>
            <a:ext cx="504825" cy="1444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Oval 30"/>
          <p:cNvSpPr>
            <a:spLocks noChangeArrowheads="1"/>
          </p:cNvSpPr>
          <p:nvPr/>
        </p:nvSpPr>
        <p:spPr bwMode="auto">
          <a:xfrm>
            <a:off x="4785941" y="5228357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4858966" y="4725119"/>
            <a:ext cx="504825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5290766" y="4653682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Cloud Callout 40"/>
          <p:cNvSpPr/>
          <p:nvPr/>
        </p:nvSpPr>
        <p:spPr>
          <a:xfrm>
            <a:off x="3779912" y="3861048"/>
            <a:ext cx="4466356" cy="820116"/>
          </a:xfrm>
          <a:prstGeom prst="cloudCallout">
            <a:avLst>
              <a:gd name="adj1" fmla="val -1463"/>
              <a:gd name="adj2" fmla="val -9090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 the polytope when it is down-closed.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ounded Rectangle 41"/>
              <p:cNvSpPr/>
              <p:nvPr/>
            </p:nvSpPr>
            <p:spPr>
              <a:xfrm>
                <a:off x="431182" y="3694942"/>
                <a:ext cx="8255618" cy="290241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 smtClean="0">
                    <a:sym typeface="Wingdings" pitchFamily="2" charset="2"/>
                  </a:rPr>
                  <a:t>Approximation Ratio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ym typeface="Wingdings" pitchFamily="2" charset="2"/>
                  </a:rPr>
                  <a:t>We make 1/</a:t>
                </a:r>
                <a:r>
                  <a:rPr lang="en-US" sz="2400" i="1" dirty="0" smtClean="0">
                    <a:sym typeface="Symbol" panose="05050102010706020507" pitchFamily="18" charset="2"/>
                  </a:rPr>
                  <a:t>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steps.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ym typeface="Symbol" panose="05050102010706020507" pitchFamily="18" charset="2"/>
                  </a:rPr>
                  <a:t>In each step, we gain (roughly) </a:t>
                </a:r>
                <a:r>
                  <a:rPr lang="en-US" sz="2400" i="1" dirty="0">
                    <a:sym typeface="Symbol" panose="05050102010706020507" pitchFamily="18" charset="2"/>
                  </a:rPr>
                  <a:t> ∙</a:t>
                </a:r>
                <a:r>
                  <a:rPr lang="en-US" sz="2400" dirty="0">
                    <a:sym typeface="Symbol" panose="05050102010706020507" pitchFamily="18" charset="2"/>
                  </a:rPr>
                  <a:t>[</a:t>
                </a:r>
                <a:r>
                  <a:rPr lang="en-US" sz="2400" i="1" dirty="0">
                    <a:sym typeface="Symbol" panose="05050102010706020507" pitchFamily="18" charset="2"/>
                  </a:rPr>
                  <a:t>F</a:t>
                </a:r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i="1" dirty="0">
                    <a:sym typeface="Symbol" panose="05050102010706020507" pitchFamily="18" charset="2"/>
                  </a:rPr>
                  <a:t>y</a:t>
                </a:r>
                <a:r>
                  <a:rPr lang="en-US" sz="2400" dirty="0">
                    <a:sym typeface="Symbol" panose="05050102010706020507" pitchFamily="18" charset="2"/>
                  </a:rPr>
                  <a:t>  </a:t>
                </a:r>
                <a:r>
                  <a:rPr lang="en-US" sz="2400" i="1" dirty="0">
                    <a:sym typeface="Symbol" panose="05050102010706020507" pitchFamily="18" charset="2"/>
                  </a:rPr>
                  <a:t>OPT</a:t>
                </a:r>
                <a:r>
                  <a:rPr lang="en-US" sz="2400" dirty="0">
                    <a:sym typeface="Symbol" panose="05050102010706020507" pitchFamily="18" charset="2"/>
                  </a:rPr>
                  <a:t>) – </a:t>
                </a:r>
                <a:r>
                  <a:rPr lang="en-US" sz="2400" i="1" dirty="0">
                    <a:sym typeface="Symbol" panose="05050102010706020507" pitchFamily="18" charset="2"/>
                  </a:rPr>
                  <a:t>F</a:t>
                </a:r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i="1" dirty="0">
                    <a:sym typeface="Symbol" panose="05050102010706020507" pitchFamily="18" charset="2"/>
                  </a:rPr>
                  <a:t>y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)].</a:t>
                </a:r>
              </a:p>
              <a:p>
                <a:pPr algn="just"/>
                <a:endParaRPr lang="en-US" sz="2400" dirty="0" smtClean="0">
                  <a:sym typeface="Symbol" panose="05050102010706020507" pitchFamily="18" charset="2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ym typeface="Symbol" panose="05050102010706020507" pitchFamily="18" charset="2"/>
                  </a:rPr>
                  <a:t>Differential equation: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)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𝑡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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𝑂𝑃𝑇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 smtClean="0"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42" name="Rounded 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82" y="3694942"/>
                <a:ext cx="8255618" cy="2902410"/>
              </a:xfrm>
              <a:prstGeom prst="round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6804248" y="260648"/>
            <a:ext cx="1872208" cy="1512168"/>
            <a:chOff x="6228184" y="404639"/>
            <a:chExt cx="2304256" cy="1800250"/>
          </a:xfrm>
        </p:grpSpPr>
        <p:pic>
          <p:nvPicPr>
            <p:cNvPr id="44" name="Picture 43" descr="MCBD07032_0000[1]"/>
            <p:cNvPicPr>
              <a:picLocks noChangeAspect="1" noChangeArrowheads="1"/>
            </p:cNvPicPr>
            <p:nvPr/>
          </p:nvPicPr>
          <p:blipFill>
            <a:blip r:embed="rId3" cstate="print">
              <a:lum contrast="-40000"/>
            </a:blip>
            <a:srcRect/>
            <a:stretch>
              <a:fillRect/>
            </a:stretch>
          </p:blipFill>
          <p:spPr bwMode="auto">
            <a:xfrm>
              <a:off x="6228184" y="404664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5" name="Picture 44" descr="MCBD07032_0000[1]"/>
            <p:cNvPicPr>
              <a:picLocks noChangeAspect="1" noChangeArrowheads="1"/>
            </p:cNvPicPr>
            <p:nvPr/>
          </p:nvPicPr>
          <p:blipFill>
            <a:blip r:embed="rId3" cstate="print">
              <a:lum contrast="-30000"/>
            </a:blip>
            <a:srcRect/>
            <a:stretch>
              <a:fillRect/>
            </a:stretch>
          </p:blipFill>
          <p:spPr bwMode="auto">
            <a:xfrm>
              <a:off x="6438900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6" name="Picture 45" descr="MCBD07032_0000[1]"/>
            <p:cNvPicPr>
              <a:picLocks noChangeAspect="1" noChangeArrowheads="1"/>
            </p:cNvPicPr>
            <p:nvPr/>
          </p:nvPicPr>
          <p:blipFill>
            <a:blip r:embed="rId3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6654303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7" name="Picture 46" descr="MCBD07032_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70327" y="404639"/>
              <a:ext cx="1662113" cy="180022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5242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6" grpId="0" animBg="1"/>
      <p:bldP spid="37" grpId="0" animBg="1"/>
      <p:bldP spid="41" grpId="0" animBg="1"/>
      <p:bldP spid="41" grpId="1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 for Monotone Functions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80312" y="547092"/>
            <a:ext cx="1368152" cy="649660"/>
            <a:chOff x="6299398" y="1988840"/>
            <a:chExt cx="2161034" cy="1225724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5687330" y="2600908"/>
              <a:ext cx="1224930" cy="794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300192" y="3212976"/>
              <a:ext cx="2160240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5"/>
            <p:cNvGrpSpPr/>
            <p:nvPr/>
          </p:nvGrpSpPr>
          <p:grpSpPr>
            <a:xfrm>
              <a:off x="6300192" y="2276872"/>
              <a:ext cx="1944216" cy="936104"/>
              <a:chOff x="6012160" y="2636912"/>
              <a:chExt cx="1944216" cy="93610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V="1">
                <a:off x="6012160" y="3068960"/>
                <a:ext cx="576064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6588224" y="2780928"/>
                <a:ext cx="648072" cy="28803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7236296" y="2636912"/>
                <a:ext cx="720080" cy="144016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431182" y="1581543"/>
                <a:ext cx="8255618" cy="129202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 smtClean="0">
                    <a:sym typeface="Wingdings" pitchFamily="2" charset="2"/>
                  </a:rPr>
                  <a:t>Differential Equation</a:t>
                </a:r>
              </a:p>
              <a:p>
                <a:pPr algn="just"/>
                <a:endParaRPr lang="en-US" sz="1100" b="1" u="sng" dirty="0" smtClean="0">
                  <a:sym typeface="Wingdings" pitchFamily="2" charset="2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)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𝑡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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𝑂𝑃𝑇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 smtClean="0"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82" y="1581543"/>
                <a:ext cx="8255618" cy="1292021"/>
              </a:xfrm>
              <a:prstGeom prst="round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431182" y="3068960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For Monotone Functions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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Solution: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dirty="0" smtClean="0">
                <a:sym typeface="Symbol" panose="05050102010706020507" pitchFamily="18" charset="2"/>
              </a:rPr>
              <a:t>(1 </a:t>
            </a:r>
            <a:r>
              <a:rPr lang="en-US" sz="2400" dirty="0">
                <a:sym typeface="Symbol" panose="05050102010706020507" pitchFamily="18" charset="2"/>
              </a:rPr>
              <a:t>- 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baseline="30000" dirty="0" smtClean="0">
                <a:sym typeface="Symbol" panose="05050102010706020507" pitchFamily="18" charset="2"/>
              </a:rPr>
              <a:t>-</a:t>
            </a:r>
            <a:r>
              <a:rPr lang="en-US" sz="2400" i="1" baseline="30000" dirty="0" smtClean="0"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) ∙ </a:t>
            </a:r>
            <a:r>
              <a:rPr lang="en-US" sz="2400" i="1" dirty="0" smtClean="0">
                <a:sym typeface="Symbol" panose="05050102010706020507" pitchFamily="18" charset="2"/>
              </a:rPr>
              <a:t>f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  <a:endParaRPr lang="en-US" sz="2400" dirty="0">
              <a:sym typeface="Symbol" panose="05050102010706020507" pitchFamily="18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1, the approximation ratio is 1 – </a:t>
            </a:r>
            <a:r>
              <a:rPr lang="en-US" sz="2400" dirty="0" smtClean="0">
                <a:sym typeface="Symbol" panose="05050102010706020507" pitchFamily="18" charset="2"/>
              </a:rPr>
              <a:t>1/</a:t>
            </a:r>
            <a:r>
              <a:rPr lang="en-US" sz="2400" i="1" dirty="0" smtClean="0">
                <a:sym typeface="Symbol" panose="05050102010706020507" pitchFamily="18" charset="2"/>
              </a:rPr>
              <a:t>e</a:t>
            </a:r>
            <a:r>
              <a:rPr lang="en-US" sz="2400" dirty="0" smtClean="0">
                <a:sym typeface="Symbol" panose="05050102010706020507" pitchFamily="18" charset="2"/>
              </a:rPr>
              <a:t> ≈ 0.632.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0838" y="4847070"/>
            <a:ext cx="8255618" cy="16062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 smtClean="0">
                <a:sym typeface="Wingdings" pitchFamily="2" charset="2"/>
              </a:rPr>
              <a:t>Theorem</a:t>
            </a:r>
          </a:p>
          <a:p>
            <a:pPr algn="just"/>
            <a:r>
              <a:rPr lang="en-US" sz="2400" dirty="0" smtClean="0"/>
              <a:t>When </a:t>
            </a:r>
            <a:r>
              <a:rPr lang="en-US" sz="2400" i="1" dirty="0" smtClean="0"/>
              <a:t>P</a:t>
            </a:r>
            <a:r>
              <a:rPr lang="en-US" sz="2400" dirty="0" smtClean="0"/>
              <a:t> is down-closed and </a:t>
            </a:r>
            <a:r>
              <a:rPr lang="en-US" sz="2400" i="1" dirty="0" smtClean="0"/>
              <a:t>f</a:t>
            </a:r>
            <a:r>
              <a:rPr lang="en-US" sz="2400" dirty="0" smtClean="0"/>
              <a:t> is a non-negative monotone submodular function, the multilinear relaxation can be optimized up to a factor of 1 – 1/</a:t>
            </a:r>
            <a:r>
              <a:rPr lang="en-US" sz="2400" i="1" dirty="0" smtClean="0"/>
              <a:t>e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endParaRPr lang="en-US" sz="2400" b="1" u="sng" dirty="0" smtClean="0">
              <a:sym typeface="Wingdings" pitchFamily="2" charset="2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457200" y="3573016"/>
            <a:ext cx="6626596" cy="1123220"/>
          </a:xfrm>
          <a:prstGeom prst="cloudCallout">
            <a:avLst>
              <a:gd name="adj1" fmla="val -871"/>
              <a:gd name="adj2" fmla="val 10199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Tight since one can round with no loss for cardinality constraints.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457200" y="3552006"/>
            <a:ext cx="6626596" cy="1123220"/>
          </a:xfrm>
          <a:prstGeom prst="cloudCallout">
            <a:avLst>
              <a:gd name="adj1" fmla="val -871"/>
              <a:gd name="adj2" fmla="val 10199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Tight since one can round with no loss for cardinality constraints.</a:t>
            </a:r>
          </a:p>
        </p:txBody>
      </p:sp>
    </p:spTree>
    <p:extLst>
      <p:ext uri="{BB962C8B-B14F-4D97-AF65-F5344CB8AC3E}">
        <p14:creationId xmlns:p14="http://schemas.microsoft.com/office/powerpoint/2010/main" val="45150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30883</TotalTime>
  <Words>2456</Words>
  <Application>Microsoft Office PowerPoint</Application>
  <PresentationFormat>On-screen Show (4:3)</PresentationFormat>
  <Paragraphs>384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Symbol</vt:lpstr>
      <vt:lpstr>Times New Roman</vt:lpstr>
      <vt:lpstr>Wingdings</vt:lpstr>
      <vt:lpstr>Office Theme</vt:lpstr>
      <vt:lpstr>Submodular Maximization Through the Lens of the Multilinear Relaxation</vt:lpstr>
      <vt:lpstr>Submodular Functions</vt:lpstr>
      <vt:lpstr>Submodular Maximization Problems</vt:lpstr>
      <vt:lpstr>Maximization with a Cardinality Constraint</vt:lpstr>
      <vt:lpstr>More General Problems</vt:lpstr>
      <vt:lpstr>The Multilinear Relaxation</vt:lpstr>
      <vt:lpstr>Optimizing the Multilinear Relaxation</vt:lpstr>
      <vt:lpstr>Continuous Greedy [Calinescu et al. 2011]</vt:lpstr>
      <vt:lpstr>Result for Monotone Functions</vt:lpstr>
      <vt:lpstr>Symmetric Functions [Feldman 2017]</vt:lpstr>
      <vt:lpstr>General Sub. Functions [Feldman et al. 2011]</vt:lpstr>
      <vt:lpstr>General Sub. Functions (cont.)</vt:lpstr>
      <vt:lpstr>Further Improvements for General Functions</vt:lpstr>
      <vt:lpstr>Analysis Idea</vt:lpstr>
      <vt:lpstr>Shortcomings of the Above Algorithms</vt:lpstr>
      <vt:lpstr>Rounding</vt:lpstr>
      <vt:lpstr>Rounding (cont.)</vt:lpstr>
      <vt:lpstr>Derandomization</vt:lpstr>
      <vt:lpstr>Random Greedy</vt:lpstr>
      <vt:lpstr>Derandomization – Naïve Attempt</vt:lpstr>
      <vt:lpstr>Strategy</vt:lpstr>
      <vt:lpstr>Faster Algorithms</vt:lpstr>
      <vt:lpstr>Insight 1 – Step Size</vt:lpstr>
      <vt:lpstr>Insight 2 - Sampling</vt:lpstr>
      <vt:lpstr>Residual Random Greedy</vt:lpstr>
      <vt:lpstr>Residual Random Greedy (cont.)</vt:lpstr>
      <vt:lpstr>Small Gain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</cp:lastModifiedBy>
  <cp:revision>1552</cp:revision>
  <dcterms:created xsi:type="dcterms:W3CDTF">2009-11-07T08:14:49Z</dcterms:created>
  <dcterms:modified xsi:type="dcterms:W3CDTF">2017-08-21T14:57:19Z</dcterms:modified>
</cp:coreProperties>
</file>