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70" r:id="rId3"/>
    <p:sldId id="299" r:id="rId4"/>
    <p:sldId id="300" r:id="rId5"/>
    <p:sldId id="301" r:id="rId6"/>
    <p:sldId id="302" r:id="rId7"/>
    <p:sldId id="315" r:id="rId8"/>
    <p:sldId id="344" r:id="rId9"/>
    <p:sldId id="345" r:id="rId10"/>
    <p:sldId id="347" r:id="rId11"/>
    <p:sldId id="346" r:id="rId12"/>
    <p:sldId id="349" r:id="rId13"/>
    <p:sldId id="348" r:id="rId14"/>
    <p:sldId id="350" r:id="rId15"/>
    <p:sldId id="351" r:id="rId16"/>
    <p:sldId id="352" r:id="rId17"/>
    <p:sldId id="354" r:id="rId18"/>
    <p:sldId id="316" r:id="rId19"/>
    <p:sldId id="317" r:id="rId20"/>
    <p:sldId id="318" r:id="rId21"/>
    <p:sldId id="319" r:id="rId22"/>
    <p:sldId id="320" r:id="rId23"/>
    <p:sldId id="356" r:id="rId24"/>
    <p:sldId id="321" r:id="rId25"/>
    <p:sldId id="325" r:id="rId26"/>
    <p:sldId id="327" r:id="rId27"/>
    <p:sldId id="355" r:id="rId28"/>
    <p:sldId id="322" r:id="rId29"/>
    <p:sldId id="330" r:id="rId30"/>
    <p:sldId id="331" r:id="rId31"/>
    <p:sldId id="333" r:id="rId32"/>
    <p:sldId id="332" r:id="rId33"/>
    <p:sldId id="334" r:id="rId34"/>
    <p:sldId id="336" r:id="rId35"/>
    <p:sldId id="27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D000"/>
    <a:srgbClr val="00FF00"/>
    <a:srgbClr val="E9EDF4"/>
    <a:srgbClr val="DDE3EE"/>
    <a:srgbClr val="D0D8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>
      <p:cViewPr>
        <p:scale>
          <a:sx n="90" d="100"/>
          <a:sy n="90" d="100"/>
        </p:scale>
        <p:origin x="-570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4F78EC-45A8-4818-B0C2-F3BE897B8F2B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47C552-D67A-4BAE-9820-41739D26D89F}">
      <dgm:prSet phldrT="[Text]" custT="1"/>
      <dgm:spPr/>
      <dgm:t>
        <a:bodyPr/>
        <a:lstStyle/>
        <a:p>
          <a:r>
            <a:rPr lang="en-US" sz="2400" dirty="0" smtClean="0"/>
            <a:t>Normalization</a:t>
          </a:r>
          <a:endParaRPr lang="en-US" sz="2400" dirty="0"/>
        </a:p>
      </dgm:t>
    </dgm:pt>
    <dgm:pt modelId="{698766B4-9AAF-4BEF-9E31-49D642286D97}" type="parTrans" cxnId="{D2E2F81D-B101-4A11-8D3A-9EABA70FC72B}">
      <dgm:prSet/>
      <dgm:spPr/>
      <dgm:t>
        <a:bodyPr/>
        <a:lstStyle/>
        <a:p>
          <a:endParaRPr lang="en-US" sz="3200"/>
        </a:p>
      </dgm:t>
    </dgm:pt>
    <dgm:pt modelId="{73251509-84A7-4C63-824C-0C2F3704B9BE}" type="sibTrans" cxnId="{D2E2F81D-B101-4A11-8D3A-9EABA70FC72B}">
      <dgm:prSet/>
      <dgm:spPr/>
      <dgm:t>
        <a:bodyPr/>
        <a:lstStyle/>
        <a:p>
          <a:endParaRPr lang="en-US" sz="3200"/>
        </a:p>
      </dgm:t>
    </dgm:pt>
    <dgm:pt modelId="{E2DC359D-FCB3-4F51-AF69-C6F4CD5C6228}">
      <dgm:prSet phldrT="[Text]" custT="1"/>
      <dgm:spPr/>
      <dgm:t>
        <a:bodyPr/>
        <a:lstStyle/>
        <a:p>
          <a:r>
            <a:rPr lang="en-US" sz="1800" dirty="0" smtClean="0"/>
            <a:t>No utility is gained from the set of no elements.</a:t>
          </a:r>
          <a:endParaRPr lang="en-US" sz="1800" dirty="0"/>
        </a:p>
      </dgm:t>
    </dgm:pt>
    <dgm:pt modelId="{9C3A5D3D-0F87-4E79-A190-C69C7176ED7C}" type="parTrans" cxnId="{7271CFDF-F810-4908-B2CA-A7A1E93EC747}">
      <dgm:prSet/>
      <dgm:spPr/>
      <dgm:t>
        <a:bodyPr/>
        <a:lstStyle/>
        <a:p>
          <a:endParaRPr lang="en-US" sz="3200"/>
        </a:p>
      </dgm:t>
    </dgm:pt>
    <dgm:pt modelId="{DFE59AB8-B7FC-48CE-9F0D-B26B231931B5}" type="sibTrans" cxnId="{7271CFDF-F810-4908-B2CA-A7A1E93EC747}">
      <dgm:prSet/>
      <dgm:spPr/>
      <dgm:t>
        <a:bodyPr/>
        <a:lstStyle/>
        <a:p>
          <a:endParaRPr lang="en-US" sz="3200"/>
        </a:p>
      </dgm:t>
    </dgm:pt>
    <dgm:pt modelId="{99680C50-1593-488E-A987-843277AC9491}">
      <dgm:prSet phldrT="[Text]" custT="1"/>
      <dgm:spPr/>
      <dgm:t>
        <a:bodyPr/>
        <a:lstStyle/>
        <a:p>
          <a:r>
            <a:rPr lang="en-US" sz="2400" dirty="0" err="1" smtClean="0"/>
            <a:t>Monotonicity</a:t>
          </a:r>
          <a:endParaRPr lang="en-US" sz="2400" dirty="0"/>
        </a:p>
      </dgm:t>
    </dgm:pt>
    <dgm:pt modelId="{AF50A150-E75B-4D9F-BF7E-7EF831D3DEB2}" type="parTrans" cxnId="{FFF0E2BD-6966-4AB5-AADC-AD076853FB40}">
      <dgm:prSet/>
      <dgm:spPr/>
      <dgm:t>
        <a:bodyPr/>
        <a:lstStyle/>
        <a:p>
          <a:endParaRPr lang="en-US" sz="3200"/>
        </a:p>
      </dgm:t>
    </dgm:pt>
    <dgm:pt modelId="{ADB3B93B-E198-43BA-B056-B7DBC252C863}" type="sibTrans" cxnId="{FFF0E2BD-6966-4AB5-AADC-AD076853FB40}">
      <dgm:prSet/>
      <dgm:spPr/>
      <dgm:t>
        <a:bodyPr/>
        <a:lstStyle/>
        <a:p>
          <a:endParaRPr lang="en-US" sz="3200"/>
        </a:p>
      </dgm:t>
    </dgm:pt>
    <dgm:pt modelId="{5A069960-1E0D-4CF8-975F-1283636C10D9}">
      <dgm:prSet phldrT="[Text]" custT="1"/>
      <dgm:spPr/>
      <dgm:t>
        <a:bodyPr/>
        <a:lstStyle/>
        <a:p>
          <a:r>
            <a:rPr lang="en-US" sz="1800" dirty="0" smtClean="0"/>
            <a:t>More elements cannot give less utility.</a:t>
          </a:r>
          <a:endParaRPr lang="en-US" sz="1800" dirty="0"/>
        </a:p>
      </dgm:t>
    </dgm:pt>
    <dgm:pt modelId="{5F87603D-28CA-44CA-BB09-1C26B9ADD6B4}" type="parTrans" cxnId="{814A59DA-1518-4E31-9600-598EA0DD0ABF}">
      <dgm:prSet/>
      <dgm:spPr/>
      <dgm:t>
        <a:bodyPr/>
        <a:lstStyle/>
        <a:p>
          <a:endParaRPr lang="en-US" sz="3200"/>
        </a:p>
      </dgm:t>
    </dgm:pt>
    <dgm:pt modelId="{85563B2B-B59A-46F8-8D0C-C7593D9BA394}" type="sibTrans" cxnId="{814A59DA-1518-4E31-9600-598EA0DD0ABF}">
      <dgm:prSet/>
      <dgm:spPr/>
      <dgm:t>
        <a:bodyPr/>
        <a:lstStyle/>
        <a:p>
          <a:endParaRPr lang="en-US" sz="3200"/>
        </a:p>
      </dgm:t>
    </dgm:pt>
    <dgm:pt modelId="{4B82C8AE-0D0F-41F6-AAEB-88083D00A843}">
      <dgm:prSet phldrT="[Text]" custT="1"/>
      <dgm:spPr/>
      <dgm:t>
        <a:bodyPr/>
        <a:lstStyle/>
        <a:p>
          <a:r>
            <a:rPr lang="en-US" sz="1800" i="1" dirty="0" smtClean="0"/>
            <a:t>f</a:t>
          </a:r>
          <a:r>
            <a:rPr lang="en-US" sz="1800" dirty="0" smtClean="0"/>
            <a:t>(</a:t>
          </a:r>
          <a:r>
            <a:rPr lang="en-US" sz="1800" dirty="0" smtClean="0">
              <a:sym typeface="Symbol"/>
            </a:rPr>
            <a:t></a:t>
          </a:r>
          <a:r>
            <a:rPr lang="en-US" sz="1800" dirty="0" smtClean="0"/>
            <a:t>) = 0.</a:t>
          </a:r>
          <a:endParaRPr lang="en-US" sz="1800" dirty="0"/>
        </a:p>
      </dgm:t>
    </dgm:pt>
    <dgm:pt modelId="{43806106-19F1-4972-88B0-20E704CD9A83}" type="parTrans" cxnId="{43C01D0D-5729-4DBE-907F-DE273EC88514}">
      <dgm:prSet/>
      <dgm:spPr/>
      <dgm:t>
        <a:bodyPr/>
        <a:lstStyle/>
        <a:p>
          <a:endParaRPr lang="en-US" sz="3200"/>
        </a:p>
      </dgm:t>
    </dgm:pt>
    <dgm:pt modelId="{9936DDE3-4B51-4581-8583-232C1E325655}" type="sibTrans" cxnId="{43C01D0D-5729-4DBE-907F-DE273EC88514}">
      <dgm:prSet/>
      <dgm:spPr/>
      <dgm:t>
        <a:bodyPr/>
        <a:lstStyle/>
        <a:p>
          <a:endParaRPr lang="en-US" sz="3200"/>
        </a:p>
      </dgm:t>
    </dgm:pt>
    <dgm:pt modelId="{97546AED-7B39-43CC-B9CF-6C87497F12DB}">
      <dgm:prSet phldrT="[Text]" custT="1"/>
      <dgm:spPr/>
      <dgm:t>
        <a:bodyPr/>
        <a:lstStyle/>
        <a:p>
          <a:r>
            <a:rPr lang="en-US" sz="1800" dirty="0" smtClean="0"/>
            <a:t>For every two sets </a:t>
          </a:r>
          <a:r>
            <a:rPr lang="en-US" sz="1800" i="1" dirty="0" smtClean="0"/>
            <a:t>A</a:t>
          </a:r>
          <a:r>
            <a:rPr lang="en-US" sz="1800" dirty="0" smtClean="0"/>
            <a:t> </a:t>
          </a:r>
          <a:r>
            <a:rPr lang="en-US" sz="1800" dirty="0" smtClean="0">
              <a:sym typeface="Symbol"/>
            </a:rPr>
            <a:t> </a:t>
          </a:r>
          <a:r>
            <a:rPr lang="en-US" sz="1800" i="1" dirty="0" smtClean="0">
              <a:sym typeface="Symbol"/>
            </a:rPr>
            <a:t>B</a:t>
          </a:r>
          <a:r>
            <a:rPr lang="en-US" sz="1800" dirty="0" smtClean="0">
              <a:sym typeface="Symbol"/>
            </a:rPr>
            <a:t>  </a:t>
          </a:r>
          <a:r>
            <a:rPr lang="en-US" sz="1800" i="1" dirty="0" smtClean="0">
              <a:sym typeface="Symbol"/>
            </a:rPr>
            <a:t>N</a:t>
          </a:r>
          <a:r>
            <a:rPr lang="en-US" sz="1800" dirty="0" smtClean="0">
              <a:sym typeface="Symbol"/>
            </a:rPr>
            <a:t>, </a:t>
          </a:r>
          <a:r>
            <a:rPr lang="en-US" sz="1800" i="1" dirty="0" smtClean="0">
              <a:sym typeface="Symbol"/>
            </a:rPr>
            <a:t>f</a:t>
          </a:r>
          <a:r>
            <a:rPr lang="en-US" sz="1800" dirty="0" smtClean="0">
              <a:sym typeface="Symbol"/>
            </a:rPr>
            <a:t>(</a:t>
          </a:r>
          <a:r>
            <a:rPr lang="en-US" sz="1800" i="1" dirty="0" smtClean="0">
              <a:sym typeface="Symbol"/>
            </a:rPr>
            <a:t>A</a:t>
          </a:r>
          <a:r>
            <a:rPr lang="en-US" sz="1800" dirty="0" smtClean="0">
              <a:sym typeface="Symbol"/>
            </a:rPr>
            <a:t>)  </a:t>
          </a:r>
          <a:r>
            <a:rPr lang="en-US" sz="1800" i="1" dirty="0" smtClean="0">
              <a:sym typeface="Symbol"/>
            </a:rPr>
            <a:t>f</a:t>
          </a:r>
          <a:r>
            <a:rPr lang="en-US" sz="1800" dirty="0" smtClean="0">
              <a:sym typeface="Symbol"/>
            </a:rPr>
            <a:t>(</a:t>
          </a:r>
          <a:r>
            <a:rPr lang="en-US" sz="1800" i="1" dirty="0" smtClean="0">
              <a:sym typeface="Symbol"/>
            </a:rPr>
            <a:t>B</a:t>
          </a:r>
          <a:r>
            <a:rPr lang="en-US" sz="1800" dirty="0" smtClean="0">
              <a:sym typeface="Symbol"/>
            </a:rPr>
            <a:t>).</a:t>
          </a:r>
          <a:endParaRPr lang="en-US" sz="1800" dirty="0"/>
        </a:p>
      </dgm:t>
    </dgm:pt>
    <dgm:pt modelId="{79B398C2-9137-4BD9-AF02-EC94354CE588}" type="parTrans" cxnId="{1C78D05B-D09C-43E5-97ED-2374EDFDFA50}">
      <dgm:prSet/>
      <dgm:spPr/>
      <dgm:t>
        <a:bodyPr/>
        <a:lstStyle/>
        <a:p>
          <a:endParaRPr lang="en-US" sz="3200"/>
        </a:p>
      </dgm:t>
    </dgm:pt>
    <dgm:pt modelId="{144A6931-5E42-4A25-B3F7-EDC01F8237DB}" type="sibTrans" cxnId="{1C78D05B-D09C-43E5-97ED-2374EDFDFA50}">
      <dgm:prSet/>
      <dgm:spPr/>
      <dgm:t>
        <a:bodyPr/>
        <a:lstStyle/>
        <a:p>
          <a:endParaRPr lang="en-US" sz="3200"/>
        </a:p>
      </dgm:t>
    </dgm:pt>
    <dgm:pt modelId="{F71B6116-86E2-45A4-8B70-596AF368E243}">
      <dgm:prSet phldrT="[Text]" custT="1"/>
      <dgm:spPr/>
      <dgm:t>
        <a:bodyPr/>
        <a:lstStyle/>
        <a:p>
          <a:r>
            <a:rPr lang="en-US" sz="2400" dirty="0" err="1" smtClean="0"/>
            <a:t>Subadditivity</a:t>
          </a:r>
          <a:endParaRPr lang="en-US" sz="2400" dirty="0"/>
        </a:p>
      </dgm:t>
    </dgm:pt>
    <dgm:pt modelId="{8235FBEF-388D-4B3C-8AE5-2EFE463E0334}" type="parTrans" cxnId="{B22EFE90-1E20-4586-B3D7-2660812A3EC1}">
      <dgm:prSet/>
      <dgm:spPr/>
      <dgm:t>
        <a:bodyPr/>
        <a:lstStyle/>
        <a:p>
          <a:endParaRPr lang="en-US" sz="3200"/>
        </a:p>
      </dgm:t>
    </dgm:pt>
    <dgm:pt modelId="{05BC8DA9-3924-4D7D-B82D-4997D1E75901}" type="sibTrans" cxnId="{B22EFE90-1E20-4586-B3D7-2660812A3EC1}">
      <dgm:prSet/>
      <dgm:spPr/>
      <dgm:t>
        <a:bodyPr/>
        <a:lstStyle/>
        <a:p>
          <a:endParaRPr lang="en-US" sz="3200"/>
        </a:p>
      </dgm:t>
    </dgm:pt>
    <dgm:pt modelId="{778C7AE6-4AD4-4661-807C-4518BF297D64}">
      <dgm:prSet phldrT="[Text]" custT="1"/>
      <dgm:spPr/>
      <dgm:t>
        <a:bodyPr/>
        <a:lstStyle/>
        <a:p>
          <a:r>
            <a:rPr lang="en-US" sz="1800" dirty="0" smtClean="0"/>
            <a:t>Two sets of elements give less utility together than separately.</a:t>
          </a:r>
          <a:endParaRPr lang="en-US" sz="1800" dirty="0"/>
        </a:p>
      </dgm:t>
    </dgm:pt>
    <dgm:pt modelId="{C2831208-C64A-418C-9BC3-6CD45BDA08F1}" type="parTrans" cxnId="{65DFFE6C-A3CF-457C-A5B4-46A92A2DEE7C}">
      <dgm:prSet/>
      <dgm:spPr/>
      <dgm:t>
        <a:bodyPr/>
        <a:lstStyle/>
        <a:p>
          <a:endParaRPr lang="en-US" sz="3200"/>
        </a:p>
      </dgm:t>
    </dgm:pt>
    <dgm:pt modelId="{DBC18D33-199F-439B-8150-3A31533B9C59}" type="sibTrans" cxnId="{65DFFE6C-A3CF-457C-A5B4-46A92A2DEE7C}">
      <dgm:prSet/>
      <dgm:spPr/>
      <dgm:t>
        <a:bodyPr/>
        <a:lstStyle/>
        <a:p>
          <a:endParaRPr lang="en-US" sz="3200"/>
        </a:p>
      </dgm:t>
    </dgm:pt>
    <dgm:pt modelId="{368B2BBB-8C61-40D7-A5C6-0838DD54B8EC}">
      <dgm:prSet phldrT="[Text]" custT="1"/>
      <dgm:spPr/>
      <dgm:t>
        <a:bodyPr/>
        <a:lstStyle/>
        <a:p>
          <a:r>
            <a:rPr lang="en-US" sz="1800" dirty="0" smtClean="0"/>
            <a:t>For every two sets </a:t>
          </a:r>
          <a:r>
            <a:rPr lang="en-US" sz="1800" i="1" dirty="0" smtClean="0"/>
            <a:t>A</a:t>
          </a:r>
          <a:r>
            <a:rPr lang="en-US" sz="1800" dirty="0" smtClean="0"/>
            <a:t>,</a:t>
          </a:r>
          <a:r>
            <a:rPr lang="en-US" sz="1800" dirty="0" smtClean="0">
              <a:sym typeface="Symbol"/>
            </a:rPr>
            <a:t> </a:t>
          </a:r>
          <a:r>
            <a:rPr lang="en-US" sz="1800" i="1" dirty="0" smtClean="0">
              <a:sym typeface="Symbol"/>
            </a:rPr>
            <a:t>B</a:t>
          </a:r>
          <a:r>
            <a:rPr lang="en-US" sz="1800" dirty="0" smtClean="0">
              <a:sym typeface="Symbol"/>
            </a:rPr>
            <a:t>  </a:t>
          </a:r>
          <a:r>
            <a:rPr lang="en-US" sz="1800" i="1" dirty="0" smtClean="0">
              <a:sym typeface="Symbol"/>
            </a:rPr>
            <a:t>N</a:t>
          </a:r>
          <a:r>
            <a:rPr lang="en-US" sz="1800" dirty="0" smtClean="0">
              <a:sym typeface="Symbol"/>
            </a:rPr>
            <a:t>, </a:t>
          </a:r>
          <a:r>
            <a:rPr lang="en-US" sz="1800" i="1" dirty="0" smtClean="0">
              <a:sym typeface="Symbol"/>
            </a:rPr>
            <a:t>f</a:t>
          </a:r>
          <a:r>
            <a:rPr lang="en-US" sz="1800" dirty="0" smtClean="0">
              <a:sym typeface="Symbol"/>
            </a:rPr>
            <a:t>(</a:t>
          </a:r>
          <a:r>
            <a:rPr lang="en-US" sz="1800" i="1" dirty="0" smtClean="0">
              <a:sym typeface="Symbol"/>
            </a:rPr>
            <a:t>A</a:t>
          </a:r>
          <a:r>
            <a:rPr lang="en-US" sz="1800" dirty="0" smtClean="0">
              <a:sym typeface="Symbol"/>
            </a:rPr>
            <a:t>) + </a:t>
          </a:r>
          <a:r>
            <a:rPr lang="en-US" sz="1800" i="1" dirty="0" smtClean="0">
              <a:sym typeface="Symbol"/>
            </a:rPr>
            <a:t>f</a:t>
          </a:r>
          <a:r>
            <a:rPr lang="en-US" sz="1800" dirty="0" smtClean="0">
              <a:sym typeface="Symbol"/>
            </a:rPr>
            <a:t>(</a:t>
          </a:r>
          <a:r>
            <a:rPr lang="en-US" sz="1800" i="1" dirty="0" smtClean="0">
              <a:sym typeface="Symbol"/>
            </a:rPr>
            <a:t>B</a:t>
          </a:r>
          <a:r>
            <a:rPr lang="en-US" sz="1800" dirty="0" smtClean="0">
              <a:sym typeface="Symbol"/>
            </a:rPr>
            <a:t>)  </a:t>
          </a:r>
          <a:r>
            <a:rPr lang="en-US" sz="1800" i="1" dirty="0" smtClean="0">
              <a:sym typeface="Symbol"/>
            </a:rPr>
            <a:t>f</a:t>
          </a:r>
          <a:r>
            <a:rPr lang="en-US" sz="1800" dirty="0" smtClean="0">
              <a:sym typeface="Symbol"/>
            </a:rPr>
            <a:t>(</a:t>
          </a:r>
          <a:r>
            <a:rPr lang="en-US" sz="1800" i="1" dirty="0" smtClean="0">
              <a:sym typeface="Symbol"/>
            </a:rPr>
            <a:t>A</a:t>
          </a:r>
          <a:r>
            <a:rPr lang="en-US" sz="1800" dirty="0" smtClean="0">
              <a:sym typeface="Symbol"/>
            </a:rPr>
            <a:t>  </a:t>
          </a:r>
          <a:r>
            <a:rPr lang="en-US" sz="1800" i="1" dirty="0" smtClean="0">
              <a:sym typeface="Symbol"/>
            </a:rPr>
            <a:t>B</a:t>
          </a:r>
          <a:r>
            <a:rPr lang="en-US" sz="1800" dirty="0" smtClean="0">
              <a:sym typeface="Symbol"/>
            </a:rPr>
            <a:t>).</a:t>
          </a:r>
          <a:endParaRPr lang="en-US" sz="1800" dirty="0"/>
        </a:p>
      </dgm:t>
    </dgm:pt>
    <dgm:pt modelId="{2981C972-A878-4D28-9B6E-A45CFA7B2427}" type="parTrans" cxnId="{64FD1E0F-8C0E-4093-B9EC-BA7190326B85}">
      <dgm:prSet/>
      <dgm:spPr/>
      <dgm:t>
        <a:bodyPr/>
        <a:lstStyle/>
        <a:p>
          <a:endParaRPr lang="en-US" sz="3200"/>
        </a:p>
      </dgm:t>
    </dgm:pt>
    <dgm:pt modelId="{7548B091-6157-4183-BFAF-FC6B46A42E0E}" type="sibTrans" cxnId="{64FD1E0F-8C0E-4093-B9EC-BA7190326B85}">
      <dgm:prSet/>
      <dgm:spPr/>
      <dgm:t>
        <a:bodyPr/>
        <a:lstStyle/>
        <a:p>
          <a:endParaRPr lang="en-US" sz="3200"/>
        </a:p>
      </dgm:t>
    </dgm:pt>
    <dgm:pt modelId="{1E17C7A8-24AD-4989-8266-813B7078734F}">
      <dgm:prSet phldrT="[Text]" custT="1"/>
      <dgm:spPr/>
      <dgm:t>
        <a:bodyPr/>
        <a:lstStyle/>
        <a:p>
          <a:r>
            <a:rPr lang="en-US" sz="1800" dirty="0" smtClean="0"/>
            <a:t>Intuition: I want to hang a single painting in the living room, but I have nothing to do with a second painting.</a:t>
          </a:r>
          <a:endParaRPr lang="en-US" sz="1800" dirty="0"/>
        </a:p>
      </dgm:t>
    </dgm:pt>
    <dgm:pt modelId="{7774B73F-B2D3-490F-A9C9-35BE9E6241D4}" type="parTrans" cxnId="{5A8D47F9-91AC-45C0-A7BA-633231B0EAF0}">
      <dgm:prSet/>
      <dgm:spPr/>
      <dgm:t>
        <a:bodyPr/>
        <a:lstStyle/>
        <a:p>
          <a:endParaRPr lang="en-US" sz="3200"/>
        </a:p>
      </dgm:t>
    </dgm:pt>
    <dgm:pt modelId="{4D49346C-E27D-47DF-B808-B5AC91F62EF3}" type="sibTrans" cxnId="{5A8D47F9-91AC-45C0-A7BA-633231B0EAF0}">
      <dgm:prSet/>
      <dgm:spPr/>
      <dgm:t>
        <a:bodyPr/>
        <a:lstStyle/>
        <a:p>
          <a:endParaRPr lang="en-US" sz="3200"/>
        </a:p>
      </dgm:t>
    </dgm:pt>
    <dgm:pt modelId="{28103037-73E7-4E3D-B7B1-54D31DB187C7}" type="pres">
      <dgm:prSet presAssocID="{2A4F78EC-45A8-4818-B0C2-F3BE897B8F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CC5E2A-B241-44F3-9D24-1583D9ABB2BC}" type="pres">
      <dgm:prSet presAssocID="{BA47C552-D67A-4BAE-9820-41739D26D89F}" presName="parentText" presStyleLbl="node1" presStyleIdx="0" presStyleCnt="3" custScaleY="5568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3632A3-58FA-4CFA-ABB8-166106499621}" type="pres">
      <dgm:prSet presAssocID="{BA47C552-D67A-4BAE-9820-41739D26D89F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5991C-A5A3-467C-8857-B16E32F70A00}" type="pres">
      <dgm:prSet presAssocID="{99680C50-1593-488E-A987-843277AC9491}" presName="parentText" presStyleLbl="node1" presStyleIdx="1" presStyleCnt="3" custScaleY="5568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3EADED-D167-4859-945F-B4166B2DADE6}" type="pres">
      <dgm:prSet presAssocID="{99680C50-1593-488E-A987-843277AC9491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AD49D-2D89-48AA-8256-8979B065F3C3}" type="pres">
      <dgm:prSet presAssocID="{F71B6116-86E2-45A4-8B70-596AF368E243}" presName="parentText" presStyleLbl="node1" presStyleIdx="2" presStyleCnt="3" custScaleY="5568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B7641-0E6A-42A2-AFDD-4231EB0A3796}" type="pres">
      <dgm:prSet presAssocID="{F71B6116-86E2-45A4-8B70-596AF368E24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735FAC-2C21-475D-8800-543FB9662825}" type="presOf" srcId="{BA47C552-D67A-4BAE-9820-41739D26D89F}" destId="{0CCC5E2A-B241-44F3-9D24-1583D9ABB2BC}" srcOrd="0" destOrd="0" presId="urn:microsoft.com/office/officeart/2005/8/layout/vList2"/>
    <dgm:cxn modelId="{7271CFDF-F810-4908-B2CA-A7A1E93EC747}" srcId="{BA47C552-D67A-4BAE-9820-41739D26D89F}" destId="{E2DC359D-FCB3-4F51-AF69-C6F4CD5C6228}" srcOrd="0" destOrd="0" parTransId="{9C3A5D3D-0F87-4E79-A190-C69C7176ED7C}" sibTransId="{DFE59AB8-B7FC-48CE-9F0D-B26B231931B5}"/>
    <dgm:cxn modelId="{B08AB476-1D3C-4329-8550-471484E8EF94}" type="presOf" srcId="{F71B6116-86E2-45A4-8B70-596AF368E243}" destId="{925AD49D-2D89-48AA-8256-8979B065F3C3}" srcOrd="0" destOrd="0" presId="urn:microsoft.com/office/officeart/2005/8/layout/vList2"/>
    <dgm:cxn modelId="{B22EFE90-1E20-4586-B3D7-2660812A3EC1}" srcId="{2A4F78EC-45A8-4818-B0C2-F3BE897B8F2B}" destId="{F71B6116-86E2-45A4-8B70-596AF368E243}" srcOrd="2" destOrd="0" parTransId="{8235FBEF-388D-4B3C-8AE5-2EFE463E0334}" sibTransId="{05BC8DA9-3924-4D7D-B82D-4997D1E75901}"/>
    <dgm:cxn modelId="{5679337C-6819-40E3-A2EF-D2B4072E810F}" type="presOf" srcId="{368B2BBB-8C61-40D7-A5C6-0838DD54B8EC}" destId="{68FB7641-0E6A-42A2-AFDD-4231EB0A3796}" srcOrd="0" destOrd="1" presId="urn:microsoft.com/office/officeart/2005/8/layout/vList2"/>
    <dgm:cxn modelId="{CADB2464-2C73-475C-9D58-0D606C8C61AE}" type="presOf" srcId="{5A069960-1E0D-4CF8-975F-1283636C10D9}" destId="{B33EADED-D167-4859-945F-B4166B2DADE6}" srcOrd="0" destOrd="0" presId="urn:microsoft.com/office/officeart/2005/8/layout/vList2"/>
    <dgm:cxn modelId="{17637867-B909-42A2-9A90-18EC4D4F5DD6}" type="presOf" srcId="{E2DC359D-FCB3-4F51-AF69-C6F4CD5C6228}" destId="{273632A3-58FA-4CFA-ABB8-166106499621}" srcOrd="0" destOrd="0" presId="urn:microsoft.com/office/officeart/2005/8/layout/vList2"/>
    <dgm:cxn modelId="{FFE4E82B-75C6-4B9C-8AB0-C46A1FAF2CBF}" type="presOf" srcId="{778C7AE6-4AD4-4661-807C-4518BF297D64}" destId="{68FB7641-0E6A-42A2-AFDD-4231EB0A3796}" srcOrd="0" destOrd="0" presId="urn:microsoft.com/office/officeart/2005/8/layout/vList2"/>
    <dgm:cxn modelId="{8CC0E0C1-674B-4C94-BDE5-BE315338085F}" type="presOf" srcId="{2A4F78EC-45A8-4818-B0C2-F3BE897B8F2B}" destId="{28103037-73E7-4E3D-B7B1-54D31DB187C7}" srcOrd="0" destOrd="0" presId="urn:microsoft.com/office/officeart/2005/8/layout/vList2"/>
    <dgm:cxn modelId="{26B28BB6-5D42-458C-A864-C4BA5B154693}" type="presOf" srcId="{4B82C8AE-0D0F-41F6-AAEB-88083D00A843}" destId="{273632A3-58FA-4CFA-ABB8-166106499621}" srcOrd="0" destOrd="1" presId="urn:microsoft.com/office/officeart/2005/8/layout/vList2"/>
    <dgm:cxn modelId="{D2E2F81D-B101-4A11-8D3A-9EABA70FC72B}" srcId="{2A4F78EC-45A8-4818-B0C2-F3BE897B8F2B}" destId="{BA47C552-D67A-4BAE-9820-41739D26D89F}" srcOrd="0" destOrd="0" parTransId="{698766B4-9AAF-4BEF-9E31-49D642286D97}" sibTransId="{73251509-84A7-4C63-824C-0C2F3704B9BE}"/>
    <dgm:cxn modelId="{5A8D47F9-91AC-45C0-A7BA-633231B0EAF0}" srcId="{F71B6116-86E2-45A4-8B70-596AF368E243}" destId="{1E17C7A8-24AD-4989-8266-813B7078734F}" srcOrd="2" destOrd="0" parTransId="{7774B73F-B2D3-490F-A9C9-35BE9E6241D4}" sibTransId="{4D49346C-E27D-47DF-B808-B5AC91F62EF3}"/>
    <dgm:cxn modelId="{1C78D05B-D09C-43E5-97ED-2374EDFDFA50}" srcId="{99680C50-1593-488E-A987-843277AC9491}" destId="{97546AED-7B39-43CC-B9CF-6C87497F12DB}" srcOrd="1" destOrd="0" parTransId="{79B398C2-9137-4BD9-AF02-EC94354CE588}" sibTransId="{144A6931-5E42-4A25-B3F7-EDC01F8237DB}"/>
    <dgm:cxn modelId="{FFF0E2BD-6966-4AB5-AADC-AD076853FB40}" srcId="{2A4F78EC-45A8-4818-B0C2-F3BE897B8F2B}" destId="{99680C50-1593-488E-A987-843277AC9491}" srcOrd="1" destOrd="0" parTransId="{AF50A150-E75B-4D9F-BF7E-7EF831D3DEB2}" sibTransId="{ADB3B93B-E198-43BA-B056-B7DBC252C863}"/>
    <dgm:cxn modelId="{AEC9BAFC-2DB1-41C9-809B-225DF207901E}" type="presOf" srcId="{99680C50-1593-488E-A987-843277AC9491}" destId="{3E15991C-A5A3-467C-8857-B16E32F70A00}" srcOrd="0" destOrd="0" presId="urn:microsoft.com/office/officeart/2005/8/layout/vList2"/>
    <dgm:cxn modelId="{FA42930F-7024-4EBE-915F-2DD4BE1AD025}" type="presOf" srcId="{1E17C7A8-24AD-4989-8266-813B7078734F}" destId="{68FB7641-0E6A-42A2-AFDD-4231EB0A3796}" srcOrd="0" destOrd="2" presId="urn:microsoft.com/office/officeart/2005/8/layout/vList2"/>
    <dgm:cxn modelId="{7B6C1771-0D40-4E9A-8780-80B0C5E63CBE}" type="presOf" srcId="{97546AED-7B39-43CC-B9CF-6C87497F12DB}" destId="{B33EADED-D167-4859-945F-B4166B2DADE6}" srcOrd="0" destOrd="1" presId="urn:microsoft.com/office/officeart/2005/8/layout/vList2"/>
    <dgm:cxn modelId="{64FD1E0F-8C0E-4093-B9EC-BA7190326B85}" srcId="{F71B6116-86E2-45A4-8B70-596AF368E243}" destId="{368B2BBB-8C61-40D7-A5C6-0838DD54B8EC}" srcOrd="1" destOrd="0" parTransId="{2981C972-A878-4D28-9B6E-A45CFA7B2427}" sibTransId="{7548B091-6157-4183-BFAF-FC6B46A42E0E}"/>
    <dgm:cxn modelId="{43C01D0D-5729-4DBE-907F-DE273EC88514}" srcId="{BA47C552-D67A-4BAE-9820-41739D26D89F}" destId="{4B82C8AE-0D0F-41F6-AAEB-88083D00A843}" srcOrd="1" destOrd="0" parTransId="{43806106-19F1-4972-88B0-20E704CD9A83}" sibTransId="{9936DDE3-4B51-4581-8583-232C1E325655}"/>
    <dgm:cxn modelId="{814A59DA-1518-4E31-9600-598EA0DD0ABF}" srcId="{99680C50-1593-488E-A987-843277AC9491}" destId="{5A069960-1E0D-4CF8-975F-1283636C10D9}" srcOrd="0" destOrd="0" parTransId="{5F87603D-28CA-44CA-BB09-1C26B9ADD6B4}" sibTransId="{85563B2B-B59A-46F8-8D0C-C7593D9BA394}"/>
    <dgm:cxn modelId="{65DFFE6C-A3CF-457C-A5B4-46A92A2DEE7C}" srcId="{F71B6116-86E2-45A4-8B70-596AF368E243}" destId="{778C7AE6-4AD4-4661-807C-4518BF297D64}" srcOrd="0" destOrd="0" parTransId="{C2831208-C64A-418C-9BC3-6CD45BDA08F1}" sibTransId="{DBC18D33-199F-439B-8150-3A31533B9C59}"/>
    <dgm:cxn modelId="{00C88D7C-1230-4762-B9AE-2614E2D3F69A}" type="presParOf" srcId="{28103037-73E7-4E3D-B7B1-54D31DB187C7}" destId="{0CCC5E2A-B241-44F3-9D24-1583D9ABB2BC}" srcOrd="0" destOrd="0" presId="urn:microsoft.com/office/officeart/2005/8/layout/vList2"/>
    <dgm:cxn modelId="{08BAA014-C694-4B88-9BF2-B9745B95FA9B}" type="presParOf" srcId="{28103037-73E7-4E3D-B7B1-54D31DB187C7}" destId="{273632A3-58FA-4CFA-ABB8-166106499621}" srcOrd="1" destOrd="0" presId="urn:microsoft.com/office/officeart/2005/8/layout/vList2"/>
    <dgm:cxn modelId="{710C4383-BF8D-4854-80F2-C40DE5C0E47C}" type="presParOf" srcId="{28103037-73E7-4E3D-B7B1-54D31DB187C7}" destId="{3E15991C-A5A3-467C-8857-B16E32F70A00}" srcOrd="2" destOrd="0" presId="urn:microsoft.com/office/officeart/2005/8/layout/vList2"/>
    <dgm:cxn modelId="{6BFBB468-A39B-4AF0-A839-5BA364F6DD0F}" type="presParOf" srcId="{28103037-73E7-4E3D-B7B1-54D31DB187C7}" destId="{B33EADED-D167-4859-945F-B4166B2DADE6}" srcOrd="3" destOrd="0" presId="urn:microsoft.com/office/officeart/2005/8/layout/vList2"/>
    <dgm:cxn modelId="{85EFC576-2B12-4A4E-8282-B686DD24C0DF}" type="presParOf" srcId="{28103037-73E7-4E3D-B7B1-54D31DB187C7}" destId="{925AD49D-2D89-48AA-8256-8979B065F3C3}" srcOrd="4" destOrd="0" presId="urn:microsoft.com/office/officeart/2005/8/layout/vList2"/>
    <dgm:cxn modelId="{ABF0E5C0-79B4-4AF5-9AEB-7999E1E0CAED}" type="presParOf" srcId="{28103037-73E7-4E3D-B7B1-54D31DB187C7}" destId="{68FB7641-0E6A-42A2-AFDD-4231EB0A379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CC5E2A-B241-44F3-9D24-1583D9ABB2BC}">
      <dsp:nvSpPr>
        <dsp:cNvPr id="0" name=""/>
        <dsp:cNvSpPr/>
      </dsp:nvSpPr>
      <dsp:spPr>
        <a:xfrm>
          <a:off x="0" y="30385"/>
          <a:ext cx="7992888" cy="4169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Normalization</a:t>
          </a:r>
          <a:endParaRPr lang="en-US" sz="2400" kern="1200" dirty="0"/>
        </a:p>
      </dsp:txBody>
      <dsp:txXfrm>
        <a:off x="0" y="30385"/>
        <a:ext cx="7992888" cy="416984"/>
      </dsp:txXfrm>
    </dsp:sp>
    <dsp:sp modelId="{273632A3-58FA-4CFA-ABB8-166106499621}">
      <dsp:nvSpPr>
        <dsp:cNvPr id="0" name=""/>
        <dsp:cNvSpPr/>
      </dsp:nvSpPr>
      <dsp:spPr>
        <a:xfrm>
          <a:off x="0" y="447369"/>
          <a:ext cx="7992888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No utility is gained from the set of no elements.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i="1" kern="1200" dirty="0" smtClean="0"/>
            <a:t>f</a:t>
          </a:r>
          <a:r>
            <a:rPr lang="en-US" sz="1800" kern="1200" dirty="0" smtClean="0"/>
            <a:t>(</a:t>
          </a:r>
          <a:r>
            <a:rPr lang="en-US" sz="1800" kern="1200" dirty="0" smtClean="0">
              <a:sym typeface="Symbol"/>
            </a:rPr>
            <a:t></a:t>
          </a:r>
          <a:r>
            <a:rPr lang="en-US" sz="1800" kern="1200" dirty="0" smtClean="0"/>
            <a:t>) = 0.</a:t>
          </a:r>
          <a:endParaRPr lang="en-US" sz="1800" kern="1200" dirty="0"/>
        </a:p>
      </dsp:txBody>
      <dsp:txXfrm>
        <a:off x="0" y="447369"/>
        <a:ext cx="7992888" cy="662400"/>
      </dsp:txXfrm>
    </dsp:sp>
    <dsp:sp modelId="{3E15991C-A5A3-467C-8857-B16E32F70A00}">
      <dsp:nvSpPr>
        <dsp:cNvPr id="0" name=""/>
        <dsp:cNvSpPr/>
      </dsp:nvSpPr>
      <dsp:spPr>
        <a:xfrm>
          <a:off x="0" y="1109769"/>
          <a:ext cx="7992888" cy="4169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Monotonicity</a:t>
          </a:r>
          <a:endParaRPr lang="en-US" sz="2400" kern="1200" dirty="0"/>
        </a:p>
      </dsp:txBody>
      <dsp:txXfrm>
        <a:off x="0" y="1109769"/>
        <a:ext cx="7992888" cy="416984"/>
      </dsp:txXfrm>
    </dsp:sp>
    <dsp:sp modelId="{B33EADED-D167-4859-945F-B4166B2DADE6}">
      <dsp:nvSpPr>
        <dsp:cNvPr id="0" name=""/>
        <dsp:cNvSpPr/>
      </dsp:nvSpPr>
      <dsp:spPr>
        <a:xfrm>
          <a:off x="0" y="1526754"/>
          <a:ext cx="7992888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More elements cannot give less utility.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For every two sets </a:t>
          </a:r>
          <a:r>
            <a:rPr lang="en-US" sz="1800" i="1" kern="1200" dirty="0" smtClean="0"/>
            <a:t>A</a:t>
          </a:r>
          <a:r>
            <a:rPr lang="en-US" sz="1800" kern="1200" dirty="0" smtClean="0"/>
            <a:t> </a:t>
          </a:r>
          <a:r>
            <a:rPr lang="en-US" sz="1800" kern="1200" dirty="0" smtClean="0">
              <a:sym typeface="Symbol"/>
            </a:rPr>
            <a:t> </a:t>
          </a:r>
          <a:r>
            <a:rPr lang="en-US" sz="1800" i="1" kern="1200" dirty="0" smtClean="0">
              <a:sym typeface="Symbol"/>
            </a:rPr>
            <a:t>B</a:t>
          </a:r>
          <a:r>
            <a:rPr lang="en-US" sz="1800" kern="1200" dirty="0" smtClean="0">
              <a:sym typeface="Symbol"/>
            </a:rPr>
            <a:t>  </a:t>
          </a:r>
          <a:r>
            <a:rPr lang="en-US" sz="1800" i="1" kern="1200" dirty="0" smtClean="0">
              <a:sym typeface="Symbol"/>
            </a:rPr>
            <a:t>N</a:t>
          </a:r>
          <a:r>
            <a:rPr lang="en-US" sz="1800" kern="1200" dirty="0" smtClean="0">
              <a:sym typeface="Symbol"/>
            </a:rPr>
            <a:t>, </a:t>
          </a:r>
          <a:r>
            <a:rPr lang="en-US" sz="1800" i="1" kern="1200" dirty="0" smtClean="0">
              <a:sym typeface="Symbol"/>
            </a:rPr>
            <a:t>f</a:t>
          </a:r>
          <a:r>
            <a:rPr lang="en-US" sz="1800" kern="1200" dirty="0" smtClean="0">
              <a:sym typeface="Symbol"/>
            </a:rPr>
            <a:t>(</a:t>
          </a:r>
          <a:r>
            <a:rPr lang="en-US" sz="1800" i="1" kern="1200" dirty="0" smtClean="0">
              <a:sym typeface="Symbol"/>
            </a:rPr>
            <a:t>A</a:t>
          </a:r>
          <a:r>
            <a:rPr lang="en-US" sz="1800" kern="1200" dirty="0" smtClean="0">
              <a:sym typeface="Symbol"/>
            </a:rPr>
            <a:t>)  </a:t>
          </a:r>
          <a:r>
            <a:rPr lang="en-US" sz="1800" i="1" kern="1200" dirty="0" smtClean="0">
              <a:sym typeface="Symbol"/>
            </a:rPr>
            <a:t>f</a:t>
          </a:r>
          <a:r>
            <a:rPr lang="en-US" sz="1800" kern="1200" dirty="0" smtClean="0">
              <a:sym typeface="Symbol"/>
            </a:rPr>
            <a:t>(</a:t>
          </a:r>
          <a:r>
            <a:rPr lang="en-US" sz="1800" i="1" kern="1200" dirty="0" smtClean="0">
              <a:sym typeface="Symbol"/>
            </a:rPr>
            <a:t>B</a:t>
          </a:r>
          <a:r>
            <a:rPr lang="en-US" sz="1800" kern="1200" dirty="0" smtClean="0">
              <a:sym typeface="Symbol"/>
            </a:rPr>
            <a:t>).</a:t>
          </a:r>
          <a:endParaRPr lang="en-US" sz="1800" kern="1200" dirty="0"/>
        </a:p>
      </dsp:txBody>
      <dsp:txXfrm>
        <a:off x="0" y="1526754"/>
        <a:ext cx="7992888" cy="662400"/>
      </dsp:txXfrm>
    </dsp:sp>
    <dsp:sp modelId="{925AD49D-2D89-48AA-8256-8979B065F3C3}">
      <dsp:nvSpPr>
        <dsp:cNvPr id="0" name=""/>
        <dsp:cNvSpPr/>
      </dsp:nvSpPr>
      <dsp:spPr>
        <a:xfrm>
          <a:off x="0" y="2189154"/>
          <a:ext cx="7992888" cy="4169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Subadditivity</a:t>
          </a:r>
          <a:endParaRPr lang="en-US" sz="2400" kern="1200" dirty="0"/>
        </a:p>
      </dsp:txBody>
      <dsp:txXfrm>
        <a:off x="0" y="2189154"/>
        <a:ext cx="7992888" cy="416984"/>
      </dsp:txXfrm>
    </dsp:sp>
    <dsp:sp modelId="{68FB7641-0E6A-42A2-AFDD-4231EB0A3796}">
      <dsp:nvSpPr>
        <dsp:cNvPr id="0" name=""/>
        <dsp:cNvSpPr/>
      </dsp:nvSpPr>
      <dsp:spPr>
        <a:xfrm>
          <a:off x="0" y="2606138"/>
          <a:ext cx="7992888" cy="1179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Two sets of elements give less utility together than separately.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For every two sets </a:t>
          </a:r>
          <a:r>
            <a:rPr lang="en-US" sz="1800" i="1" kern="1200" dirty="0" smtClean="0"/>
            <a:t>A</a:t>
          </a:r>
          <a:r>
            <a:rPr lang="en-US" sz="1800" kern="1200" dirty="0" smtClean="0"/>
            <a:t>,</a:t>
          </a:r>
          <a:r>
            <a:rPr lang="en-US" sz="1800" kern="1200" dirty="0" smtClean="0">
              <a:sym typeface="Symbol"/>
            </a:rPr>
            <a:t> </a:t>
          </a:r>
          <a:r>
            <a:rPr lang="en-US" sz="1800" i="1" kern="1200" dirty="0" smtClean="0">
              <a:sym typeface="Symbol"/>
            </a:rPr>
            <a:t>B</a:t>
          </a:r>
          <a:r>
            <a:rPr lang="en-US" sz="1800" kern="1200" dirty="0" smtClean="0">
              <a:sym typeface="Symbol"/>
            </a:rPr>
            <a:t>  </a:t>
          </a:r>
          <a:r>
            <a:rPr lang="en-US" sz="1800" i="1" kern="1200" dirty="0" smtClean="0">
              <a:sym typeface="Symbol"/>
            </a:rPr>
            <a:t>N</a:t>
          </a:r>
          <a:r>
            <a:rPr lang="en-US" sz="1800" kern="1200" dirty="0" smtClean="0">
              <a:sym typeface="Symbol"/>
            </a:rPr>
            <a:t>, </a:t>
          </a:r>
          <a:r>
            <a:rPr lang="en-US" sz="1800" i="1" kern="1200" dirty="0" smtClean="0">
              <a:sym typeface="Symbol"/>
            </a:rPr>
            <a:t>f</a:t>
          </a:r>
          <a:r>
            <a:rPr lang="en-US" sz="1800" kern="1200" dirty="0" smtClean="0">
              <a:sym typeface="Symbol"/>
            </a:rPr>
            <a:t>(</a:t>
          </a:r>
          <a:r>
            <a:rPr lang="en-US" sz="1800" i="1" kern="1200" dirty="0" smtClean="0">
              <a:sym typeface="Symbol"/>
            </a:rPr>
            <a:t>A</a:t>
          </a:r>
          <a:r>
            <a:rPr lang="en-US" sz="1800" kern="1200" dirty="0" smtClean="0">
              <a:sym typeface="Symbol"/>
            </a:rPr>
            <a:t>) + </a:t>
          </a:r>
          <a:r>
            <a:rPr lang="en-US" sz="1800" i="1" kern="1200" dirty="0" smtClean="0">
              <a:sym typeface="Symbol"/>
            </a:rPr>
            <a:t>f</a:t>
          </a:r>
          <a:r>
            <a:rPr lang="en-US" sz="1800" kern="1200" dirty="0" smtClean="0">
              <a:sym typeface="Symbol"/>
            </a:rPr>
            <a:t>(</a:t>
          </a:r>
          <a:r>
            <a:rPr lang="en-US" sz="1800" i="1" kern="1200" dirty="0" smtClean="0">
              <a:sym typeface="Symbol"/>
            </a:rPr>
            <a:t>B</a:t>
          </a:r>
          <a:r>
            <a:rPr lang="en-US" sz="1800" kern="1200" dirty="0" smtClean="0">
              <a:sym typeface="Symbol"/>
            </a:rPr>
            <a:t>)  </a:t>
          </a:r>
          <a:r>
            <a:rPr lang="en-US" sz="1800" i="1" kern="1200" dirty="0" smtClean="0">
              <a:sym typeface="Symbol"/>
            </a:rPr>
            <a:t>f</a:t>
          </a:r>
          <a:r>
            <a:rPr lang="en-US" sz="1800" kern="1200" dirty="0" smtClean="0">
              <a:sym typeface="Symbol"/>
            </a:rPr>
            <a:t>(</a:t>
          </a:r>
          <a:r>
            <a:rPr lang="en-US" sz="1800" i="1" kern="1200" dirty="0" smtClean="0">
              <a:sym typeface="Symbol"/>
            </a:rPr>
            <a:t>A</a:t>
          </a:r>
          <a:r>
            <a:rPr lang="en-US" sz="1800" kern="1200" dirty="0" smtClean="0">
              <a:sym typeface="Symbol"/>
            </a:rPr>
            <a:t>  </a:t>
          </a:r>
          <a:r>
            <a:rPr lang="en-US" sz="1800" i="1" kern="1200" dirty="0" smtClean="0">
              <a:sym typeface="Symbol"/>
            </a:rPr>
            <a:t>B</a:t>
          </a:r>
          <a:r>
            <a:rPr lang="en-US" sz="1800" kern="1200" dirty="0" smtClean="0">
              <a:sym typeface="Symbol"/>
            </a:rPr>
            <a:t>).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Intuition: I want to hang a single painting in the living room, but I have nothing to do with a second painting.</a:t>
          </a:r>
          <a:endParaRPr lang="en-US" sz="1800" kern="1200" dirty="0"/>
        </a:p>
      </dsp:txBody>
      <dsp:txXfrm>
        <a:off x="0" y="2606138"/>
        <a:ext cx="7992888" cy="1179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15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6/12/2013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34.wmf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png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Maximization Problems with </a:t>
            </a:r>
            <a:r>
              <a:rPr lang="en-US" dirty="0" err="1"/>
              <a:t>Submodular</a:t>
            </a:r>
            <a:r>
              <a:rPr lang="en-US" dirty="0"/>
              <a:t> Objective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76693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4797152"/>
            <a:ext cx="800789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Publication List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Improved </a:t>
            </a:r>
            <a:r>
              <a:rPr lang="en-US" sz="1600" dirty="0"/>
              <a:t>Approximations for k-Exchange </a:t>
            </a:r>
            <a:r>
              <a:rPr lang="en-US" sz="1600" dirty="0" smtClean="0"/>
              <a:t>Systems.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Moran </a:t>
            </a:r>
            <a:r>
              <a:rPr lang="en-US" sz="1600" dirty="0"/>
              <a:t>Feldman, Joseph (</a:t>
            </a:r>
            <a:r>
              <a:rPr lang="en-US" sz="1600" dirty="0" err="1"/>
              <a:t>Seffi</a:t>
            </a:r>
            <a:r>
              <a:rPr lang="en-US" sz="1600" dirty="0"/>
              <a:t>) </a:t>
            </a:r>
            <a:r>
              <a:rPr lang="en-US" sz="1600" dirty="0" err="1"/>
              <a:t>Naor</a:t>
            </a:r>
            <a:r>
              <a:rPr lang="en-US" sz="1600" dirty="0"/>
              <a:t>, Roy Schwartz and Justin Ward, ESA, 2011.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 Unified Continuous Greedy Algorithm for </a:t>
            </a:r>
            <a:r>
              <a:rPr lang="en-US" sz="1600" dirty="0" err="1"/>
              <a:t>Submodular</a:t>
            </a:r>
            <a:r>
              <a:rPr lang="en-US" sz="1600" dirty="0"/>
              <a:t> </a:t>
            </a:r>
            <a:r>
              <a:rPr lang="en-US" sz="1600" dirty="0" smtClean="0"/>
              <a:t>Maximization.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Moran </a:t>
            </a:r>
            <a:r>
              <a:rPr lang="en-US" sz="1600" dirty="0"/>
              <a:t>Feldman, Joseph (</a:t>
            </a:r>
            <a:r>
              <a:rPr lang="en-US" sz="1600" dirty="0" err="1"/>
              <a:t>Seffi</a:t>
            </a:r>
            <a:r>
              <a:rPr lang="en-US" sz="1600" dirty="0"/>
              <a:t>) </a:t>
            </a:r>
            <a:r>
              <a:rPr lang="en-US" sz="1600" dirty="0" err="1"/>
              <a:t>Naor</a:t>
            </a:r>
            <a:r>
              <a:rPr lang="en-US" sz="1600" dirty="0"/>
              <a:t> and Roy Schwartz, FOCS 2011.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 Tight Linear Time (1/2)-Approximation for Unconstrained </a:t>
            </a:r>
            <a:r>
              <a:rPr lang="en-US" sz="1600" dirty="0" err="1"/>
              <a:t>Submodular</a:t>
            </a:r>
            <a:r>
              <a:rPr lang="en-US" sz="1600" dirty="0"/>
              <a:t> </a:t>
            </a:r>
            <a:r>
              <a:rPr lang="en-US" sz="1600" dirty="0" smtClean="0"/>
              <a:t>Maximization.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Niv </a:t>
            </a:r>
            <a:r>
              <a:rPr lang="en-US" sz="1600" dirty="0"/>
              <a:t>Buchbinder, Moran Feldman, Joseph (</a:t>
            </a:r>
            <a:r>
              <a:rPr lang="en-US" sz="1600" dirty="0" err="1"/>
              <a:t>Seffi</a:t>
            </a:r>
            <a:r>
              <a:rPr lang="en-US" sz="1600" dirty="0"/>
              <a:t>) </a:t>
            </a:r>
            <a:r>
              <a:rPr lang="en-US" sz="1600" dirty="0" err="1"/>
              <a:t>Naor</a:t>
            </a:r>
            <a:r>
              <a:rPr lang="en-US" sz="1600" dirty="0"/>
              <a:t> and Roy Schwartz, FOCS 2012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pSp>
        <p:nvGrpSpPr>
          <p:cNvPr id="139284" name="Group 139283"/>
          <p:cNvGrpSpPr/>
          <p:nvPr/>
        </p:nvGrpSpPr>
        <p:grpSpPr>
          <a:xfrm>
            <a:off x="6516216" y="191084"/>
            <a:ext cx="2088232" cy="1797756"/>
            <a:chOff x="6660232" y="318681"/>
            <a:chExt cx="1787698" cy="1509724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60232" y="770858"/>
              <a:ext cx="1787698" cy="1057547"/>
            </a:xfrm>
            <a:prstGeom prst="rect">
              <a:avLst/>
            </a:prstGeom>
            <a:noFill/>
          </p:spPr>
        </p:pic>
        <p:grpSp>
          <p:nvGrpSpPr>
            <p:cNvPr id="139282" name="Group 139281"/>
            <p:cNvGrpSpPr/>
            <p:nvPr/>
          </p:nvGrpSpPr>
          <p:grpSpPr>
            <a:xfrm rot="2078630">
              <a:off x="7351102" y="318681"/>
              <a:ext cx="723412" cy="852576"/>
              <a:chOff x="3995738" y="922338"/>
              <a:chExt cx="527050" cy="714375"/>
            </a:xfrm>
          </p:grpSpPr>
          <p:sp>
            <p:nvSpPr>
              <p:cNvPr id="13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3995738" y="922338"/>
                <a:ext cx="527050" cy="714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4119563" y="1171576"/>
                <a:ext cx="53975" cy="300038"/>
              </a:xfrm>
              <a:custGeom>
                <a:avLst/>
                <a:gdLst>
                  <a:gd name="T0" fmla="*/ 87 w 133"/>
                  <a:gd name="T1" fmla="*/ 0 h 753"/>
                  <a:gd name="T2" fmla="*/ 51 w 133"/>
                  <a:gd name="T3" fmla="*/ 212 h 753"/>
                  <a:gd name="T4" fmla="*/ 71 w 133"/>
                  <a:gd name="T5" fmla="*/ 262 h 753"/>
                  <a:gd name="T6" fmla="*/ 48 w 133"/>
                  <a:gd name="T7" fmla="*/ 467 h 753"/>
                  <a:gd name="T8" fmla="*/ 22 w 133"/>
                  <a:gd name="T9" fmla="*/ 508 h 753"/>
                  <a:gd name="T10" fmla="*/ 0 w 133"/>
                  <a:gd name="T11" fmla="*/ 722 h 753"/>
                  <a:gd name="T12" fmla="*/ 67 w 133"/>
                  <a:gd name="T13" fmla="*/ 753 h 753"/>
                  <a:gd name="T14" fmla="*/ 77 w 133"/>
                  <a:gd name="T15" fmla="*/ 507 h 753"/>
                  <a:gd name="T16" fmla="*/ 100 w 133"/>
                  <a:gd name="T17" fmla="*/ 483 h 753"/>
                  <a:gd name="T18" fmla="*/ 122 w 133"/>
                  <a:gd name="T19" fmla="*/ 270 h 753"/>
                  <a:gd name="T20" fmla="*/ 116 w 133"/>
                  <a:gd name="T21" fmla="*/ 185 h 753"/>
                  <a:gd name="T22" fmla="*/ 133 w 133"/>
                  <a:gd name="T23" fmla="*/ 7 h 753"/>
                  <a:gd name="T24" fmla="*/ 87 w 133"/>
                  <a:gd name="T25" fmla="*/ 0 h 753"/>
                  <a:gd name="T26" fmla="*/ 87 w 133"/>
                  <a:gd name="T27" fmla="*/ 0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3" h="753">
                    <a:moveTo>
                      <a:pt x="87" y="0"/>
                    </a:moveTo>
                    <a:lnTo>
                      <a:pt x="51" y="212"/>
                    </a:lnTo>
                    <a:lnTo>
                      <a:pt x="71" y="262"/>
                    </a:lnTo>
                    <a:lnTo>
                      <a:pt x="48" y="467"/>
                    </a:lnTo>
                    <a:lnTo>
                      <a:pt x="22" y="508"/>
                    </a:lnTo>
                    <a:lnTo>
                      <a:pt x="0" y="722"/>
                    </a:lnTo>
                    <a:lnTo>
                      <a:pt x="67" y="753"/>
                    </a:lnTo>
                    <a:lnTo>
                      <a:pt x="77" y="507"/>
                    </a:lnTo>
                    <a:lnTo>
                      <a:pt x="100" y="483"/>
                    </a:lnTo>
                    <a:lnTo>
                      <a:pt x="122" y="270"/>
                    </a:lnTo>
                    <a:lnTo>
                      <a:pt x="116" y="185"/>
                    </a:lnTo>
                    <a:lnTo>
                      <a:pt x="133" y="7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0"/>
              <p:cNvSpPr>
                <a:spLocks/>
              </p:cNvSpPr>
              <p:nvPr/>
            </p:nvSpPr>
            <p:spPr bwMode="auto">
              <a:xfrm>
                <a:off x="4144963" y="1192213"/>
                <a:ext cx="17463" cy="63500"/>
              </a:xfrm>
              <a:custGeom>
                <a:avLst/>
                <a:gdLst>
                  <a:gd name="T0" fmla="*/ 29 w 43"/>
                  <a:gd name="T1" fmla="*/ 0 h 162"/>
                  <a:gd name="T2" fmla="*/ 43 w 43"/>
                  <a:gd name="T3" fmla="*/ 35 h 162"/>
                  <a:gd name="T4" fmla="*/ 29 w 43"/>
                  <a:gd name="T5" fmla="*/ 156 h 162"/>
                  <a:gd name="T6" fmla="*/ 0 w 43"/>
                  <a:gd name="T7" fmla="*/ 162 h 162"/>
                  <a:gd name="T8" fmla="*/ 29 w 43"/>
                  <a:gd name="T9" fmla="*/ 0 h 162"/>
                  <a:gd name="T10" fmla="*/ 29 w 43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162">
                    <a:moveTo>
                      <a:pt x="29" y="0"/>
                    </a:moveTo>
                    <a:lnTo>
                      <a:pt x="43" y="35"/>
                    </a:lnTo>
                    <a:lnTo>
                      <a:pt x="29" y="156"/>
                    </a:lnTo>
                    <a:lnTo>
                      <a:pt x="0" y="162"/>
                    </a:lnTo>
                    <a:lnTo>
                      <a:pt x="29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DBB8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29088" y="1279526"/>
                <a:ext cx="30163" cy="176213"/>
              </a:xfrm>
              <a:custGeom>
                <a:avLst/>
                <a:gdLst>
                  <a:gd name="T0" fmla="*/ 57 w 78"/>
                  <a:gd name="T1" fmla="*/ 0 h 446"/>
                  <a:gd name="T2" fmla="*/ 78 w 78"/>
                  <a:gd name="T3" fmla="*/ 43 h 446"/>
                  <a:gd name="T4" fmla="*/ 57 w 78"/>
                  <a:gd name="T5" fmla="*/ 195 h 446"/>
                  <a:gd name="T6" fmla="*/ 34 w 78"/>
                  <a:gd name="T7" fmla="*/ 227 h 446"/>
                  <a:gd name="T8" fmla="*/ 39 w 78"/>
                  <a:gd name="T9" fmla="*/ 286 h 446"/>
                  <a:gd name="T10" fmla="*/ 23 w 78"/>
                  <a:gd name="T11" fmla="*/ 446 h 446"/>
                  <a:gd name="T12" fmla="*/ 0 w 78"/>
                  <a:gd name="T13" fmla="*/ 439 h 446"/>
                  <a:gd name="T14" fmla="*/ 15 w 78"/>
                  <a:gd name="T15" fmla="*/ 243 h 446"/>
                  <a:gd name="T16" fmla="*/ 39 w 78"/>
                  <a:gd name="T17" fmla="*/ 189 h 446"/>
                  <a:gd name="T18" fmla="*/ 57 w 78"/>
                  <a:gd name="T19" fmla="*/ 0 h 446"/>
                  <a:gd name="T20" fmla="*/ 57 w 78"/>
                  <a:gd name="T21" fmla="*/ 0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446">
                    <a:moveTo>
                      <a:pt x="57" y="0"/>
                    </a:moveTo>
                    <a:lnTo>
                      <a:pt x="78" y="43"/>
                    </a:lnTo>
                    <a:lnTo>
                      <a:pt x="57" y="195"/>
                    </a:lnTo>
                    <a:lnTo>
                      <a:pt x="34" y="227"/>
                    </a:lnTo>
                    <a:lnTo>
                      <a:pt x="39" y="286"/>
                    </a:lnTo>
                    <a:lnTo>
                      <a:pt x="23" y="446"/>
                    </a:lnTo>
                    <a:lnTo>
                      <a:pt x="0" y="439"/>
                    </a:lnTo>
                    <a:lnTo>
                      <a:pt x="15" y="243"/>
                    </a:lnTo>
                    <a:lnTo>
                      <a:pt x="39" y="189"/>
                    </a:lnTo>
                    <a:lnTo>
                      <a:pt x="57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DBB8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4132263" y="1136651"/>
                <a:ext cx="46038" cy="50800"/>
              </a:xfrm>
              <a:custGeom>
                <a:avLst/>
                <a:gdLst>
                  <a:gd name="T0" fmla="*/ 24 w 117"/>
                  <a:gd name="T1" fmla="*/ 0 h 127"/>
                  <a:gd name="T2" fmla="*/ 8 w 117"/>
                  <a:gd name="T3" fmla="*/ 5 h 127"/>
                  <a:gd name="T4" fmla="*/ 0 w 117"/>
                  <a:gd name="T5" fmla="*/ 43 h 127"/>
                  <a:gd name="T6" fmla="*/ 9 w 117"/>
                  <a:gd name="T7" fmla="*/ 53 h 127"/>
                  <a:gd name="T8" fmla="*/ 9 w 117"/>
                  <a:gd name="T9" fmla="*/ 74 h 127"/>
                  <a:gd name="T10" fmla="*/ 7 w 117"/>
                  <a:gd name="T11" fmla="*/ 98 h 127"/>
                  <a:gd name="T12" fmla="*/ 17 w 117"/>
                  <a:gd name="T13" fmla="*/ 111 h 127"/>
                  <a:gd name="T14" fmla="*/ 78 w 117"/>
                  <a:gd name="T15" fmla="*/ 127 h 127"/>
                  <a:gd name="T16" fmla="*/ 117 w 117"/>
                  <a:gd name="T17" fmla="*/ 31 h 127"/>
                  <a:gd name="T18" fmla="*/ 24 w 117"/>
                  <a:gd name="T19" fmla="*/ 0 h 127"/>
                  <a:gd name="T20" fmla="*/ 24 w 117"/>
                  <a:gd name="T21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7" h="127">
                    <a:moveTo>
                      <a:pt x="24" y="0"/>
                    </a:moveTo>
                    <a:lnTo>
                      <a:pt x="8" y="5"/>
                    </a:lnTo>
                    <a:lnTo>
                      <a:pt x="0" y="43"/>
                    </a:lnTo>
                    <a:lnTo>
                      <a:pt x="9" y="53"/>
                    </a:lnTo>
                    <a:lnTo>
                      <a:pt x="9" y="74"/>
                    </a:lnTo>
                    <a:lnTo>
                      <a:pt x="7" y="98"/>
                    </a:lnTo>
                    <a:lnTo>
                      <a:pt x="17" y="111"/>
                    </a:lnTo>
                    <a:lnTo>
                      <a:pt x="78" y="127"/>
                    </a:lnTo>
                    <a:lnTo>
                      <a:pt x="117" y="31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4352926" y="1031876"/>
                <a:ext cx="161925" cy="187325"/>
              </a:xfrm>
              <a:custGeom>
                <a:avLst/>
                <a:gdLst>
                  <a:gd name="T0" fmla="*/ 40 w 405"/>
                  <a:gd name="T1" fmla="*/ 51 h 472"/>
                  <a:gd name="T2" fmla="*/ 53 w 405"/>
                  <a:gd name="T3" fmla="*/ 46 h 472"/>
                  <a:gd name="T4" fmla="*/ 64 w 405"/>
                  <a:gd name="T5" fmla="*/ 41 h 472"/>
                  <a:gd name="T6" fmla="*/ 74 w 405"/>
                  <a:gd name="T7" fmla="*/ 37 h 472"/>
                  <a:gd name="T8" fmla="*/ 85 w 405"/>
                  <a:gd name="T9" fmla="*/ 32 h 472"/>
                  <a:gd name="T10" fmla="*/ 97 w 405"/>
                  <a:gd name="T11" fmla="*/ 27 h 472"/>
                  <a:gd name="T12" fmla="*/ 110 w 405"/>
                  <a:gd name="T13" fmla="*/ 22 h 472"/>
                  <a:gd name="T14" fmla="*/ 124 w 405"/>
                  <a:gd name="T15" fmla="*/ 18 h 472"/>
                  <a:gd name="T16" fmla="*/ 137 w 405"/>
                  <a:gd name="T17" fmla="*/ 14 h 472"/>
                  <a:gd name="T18" fmla="*/ 151 w 405"/>
                  <a:gd name="T19" fmla="*/ 10 h 472"/>
                  <a:gd name="T20" fmla="*/ 164 w 405"/>
                  <a:gd name="T21" fmla="*/ 7 h 472"/>
                  <a:gd name="T22" fmla="*/ 177 w 405"/>
                  <a:gd name="T23" fmla="*/ 4 h 472"/>
                  <a:gd name="T24" fmla="*/ 192 w 405"/>
                  <a:gd name="T25" fmla="*/ 3 h 472"/>
                  <a:gd name="T26" fmla="*/ 204 w 405"/>
                  <a:gd name="T27" fmla="*/ 0 h 472"/>
                  <a:gd name="T28" fmla="*/ 217 w 405"/>
                  <a:gd name="T29" fmla="*/ 0 h 472"/>
                  <a:gd name="T30" fmla="*/ 229 w 405"/>
                  <a:gd name="T31" fmla="*/ 0 h 472"/>
                  <a:gd name="T32" fmla="*/ 242 w 405"/>
                  <a:gd name="T33" fmla="*/ 1 h 472"/>
                  <a:gd name="T34" fmla="*/ 256 w 405"/>
                  <a:gd name="T35" fmla="*/ 3 h 472"/>
                  <a:gd name="T36" fmla="*/ 268 w 405"/>
                  <a:gd name="T37" fmla="*/ 5 h 472"/>
                  <a:gd name="T38" fmla="*/ 281 w 405"/>
                  <a:gd name="T39" fmla="*/ 8 h 472"/>
                  <a:gd name="T40" fmla="*/ 293 w 405"/>
                  <a:gd name="T41" fmla="*/ 11 h 472"/>
                  <a:gd name="T42" fmla="*/ 305 w 405"/>
                  <a:gd name="T43" fmla="*/ 16 h 472"/>
                  <a:gd name="T44" fmla="*/ 317 w 405"/>
                  <a:gd name="T45" fmla="*/ 20 h 472"/>
                  <a:gd name="T46" fmla="*/ 328 w 405"/>
                  <a:gd name="T47" fmla="*/ 26 h 472"/>
                  <a:gd name="T48" fmla="*/ 339 w 405"/>
                  <a:gd name="T49" fmla="*/ 32 h 472"/>
                  <a:gd name="T50" fmla="*/ 349 w 405"/>
                  <a:gd name="T51" fmla="*/ 38 h 472"/>
                  <a:gd name="T52" fmla="*/ 359 w 405"/>
                  <a:gd name="T53" fmla="*/ 46 h 472"/>
                  <a:gd name="T54" fmla="*/ 374 w 405"/>
                  <a:gd name="T55" fmla="*/ 60 h 472"/>
                  <a:gd name="T56" fmla="*/ 389 w 405"/>
                  <a:gd name="T57" fmla="*/ 76 h 472"/>
                  <a:gd name="T58" fmla="*/ 397 w 405"/>
                  <a:gd name="T59" fmla="*/ 92 h 472"/>
                  <a:gd name="T60" fmla="*/ 403 w 405"/>
                  <a:gd name="T61" fmla="*/ 107 h 472"/>
                  <a:gd name="T62" fmla="*/ 404 w 405"/>
                  <a:gd name="T63" fmla="*/ 122 h 472"/>
                  <a:gd name="T64" fmla="*/ 403 w 405"/>
                  <a:gd name="T65" fmla="*/ 134 h 472"/>
                  <a:gd name="T66" fmla="*/ 400 w 405"/>
                  <a:gd name="T67" fmla="*/ 146 h 472"/>
                  <a:gd name="T68" fmla="*/ 395 w 405"/>
                  <a:gd name="T69" fmla="*/ 157 h 472"/>
                  <a:gd name="T70" fmla="*/ 390 w 405"/>
                  <a:gd name="T71" fmla="*/ 168 h 472"/>
                  <a:gd name="T72" fmla="*/ 376 w 405"/>
                  <a:gd name="T73" fmla="*/ 184 h 472"/>
                  <a:gd name="T74" fmla="*/ 359 w 405"/>
                  <a:gd name="T75" fmla="*/ 198 h 472"/>
                  <a:gd name="T76" fmla="*/ 342 w 405"/>
                  <a:gd name="T77" fmla="*/ 205 h 472"/>
                  <a:gd name="T78" fmla="*/ 334 w 405"/>
                  <a:gd name="T79" fmla="*/ 209 h 472"/>
                  <a:gd name="T80" fmla="*/ 365 w 405"/>
                  <a:gd name="T81" fmla="*/ 367 h 472"/>
                  <a:gd name="T82" fmla="*/ 365 w 405"/>
                  <a:gd name="T83" fmla="*/ 380 h 472"/>
                  <a:gd name="T84" fmla="*/ 363 w 405"/>
                  <a:gd name="T85" fmla="*/ 393 h 472"/>
                  <a:gd name="T86" fmla="*/ 356 w 405"/>
                  <a:gd name="T87" fmla="*/ 407 h 472"/>
                  <a:gd name="T88" fmla="*/ 347 w 405"/>
                  <a:gd name="T89" fmla="*/ 418 h 472"/>
                  <a:gd name="T90" fmla="*/ 336 w 405"/>
                  <a:gd name="T91" fmla="*/ 427 h 472"/>
                  <a:gd name="T92" fmla="*/ 323 w 405"/>
                  <a:gd name="T93" fmla="*/ 437 h 472"/>
                  <a:gd name="T94" fmla="*/ 307 w 405"/>
                  <a:gd name="T95" fmla="*/ 445 h 472"/>
                  <a:gd name="T96" fmla="*/ 293 w 405"/>
                  <a:gd name="T97" fmla="*/ 454 h 472"/>
                  <a:gd name="T98" fmla="*/ 280 w 405"/>
                  <a:gd name="T99" fmla="*/ 461 h 472"/>
                  <a:gd name="T100" fmla="*/ 269 w 405"/>
                  <a:gd name="T101" fmla="*/ 466 h 472"/>
                  <a:gd name="T102" fmla="*/ 259 w 405"/>
                  <a:gd name="T103" fmla="*/ 472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05" h="472">
                    <a:moveTo>
                      <a:pt x="35" y="55"/>
                    </a:moveTo>
                    <a:lnTo>
                      <a:pt x="36" y="54"/>
                    </a:lnTo>
                    <a:lnTo>
                      <a:pt x="38" y="52"/>
                    </a:lnTo>
                    <a:lnTo>
                      <a:pt x="40" y="51"/>
                    </a:lnTo>
                    <a:lnTo>
                      <a:pt x="42" y="50"/>
                    </a:lnTo>
                    <a:lnTo>
                      <a:pt x="46" y="49"/>
                    </a:lnTo>
                    <a:lnTo>
                      <a:pt x="49" y="48"/>
                    </a:lnTo>
                    <a:lnTo>
                      <a:pt x="53" y="46"/>
                    </a:lnTo>
                    <a:lnTo>
                      <a:pt x="58" y="43"/>
                    </a:lnTo>
                    <a:lnTo>
                      <a:pt x="59" y="42"/>
                    </a:lnTo>
                    <a:lnTo>
                      <a:pt x="61" y="41"/>
                    </a:lnTo>
                    <a:lnTo>
                      <a:pt x="64" y="41"/>
                    </a:lnTo>
                    <a:lnTo>
                      <a:pt x="66" y="40"/>
                    </a:lnTo>
                    <a:lnTo>
                      <a:pt x="69" y="39"/>
                    </a:lnTo>
                    <a:lnTo>
                      <a:pt x="72" y="37"/>
                    </a:lnTo>
                    <a:lnTo>
                      <a:pt x="74" y="37"/>
                    </a:lnTo>
                    <a:lnTo>
                      <a:pt x="76" y="36"/>
                    </a:lnTo>
                    <a:lnTo>
                      <a:pt x="80" y="35"/>
                    </a:lnTo>
                    <a:lnTo>
                      <a:pt x="83" y="32"/>
                    </a:lnTo>
                    <a:lnTo>
                      <a:pt x="85" y="32"/>
                    </a:lnTo>
                    <a:lnTo>
                      <a:pt x="88" y="31"/>
                    </a:lnTo>
                    <a:lnTo>
                      <a:pt x="92" y="30"/>
                    </a:lnTo>
                    <a:lnTo>
                      <a:pt x="95" y="28"/>
                    </a:lnTo>
                    <a:lnTo>
                      <a:pt x="97" y="27"/>
                    </a:lnTo>
                    <a:lnTo>
                      <a:pt x="100" y="26"/>
                    </a:lnTo>
                    <a:lnTo>
                      <a:pt x="104" y="25"/>
                    </a:lnTo>
                    <a:lnTo>
                      <a:pt x="107" y="24"/>
                    </a:lnTo>
                    <a:lnTo>
                      <a:pt x="110" y="22"/>
                    </a:lnTo>
                    <a:lnTo>
                      <a:pt x="114" y="21"/>
                    </a:lnTo>
                    <a:lnTo>
                      <a:pt x="117" y="20"/>
                    </a:lnTo>
                    <a:lnTo>
                      <a:pt x="120" y="19"/>
                    </a:lnTo>
                    <a:lnTo>
                      <a:pt x="124" y="18"/>
                    </a:lnTo>
                    <a:lnTo>
                      <a:pt x="127" y="17"/>
                    </a:lnTo>
                    <a:lnTo>
                      <a:pt x="130" y="16"/>
                    </a:lnTo>
                    <a:lnTo>
                      <a:pt x="133" y="15"/>
                    </a:lnTo>
                    <a:lnTo>
                      <a:pt x="137" y="14"/>
                    </a:lnTo>
                    <a:lnTo>
                      <a:pt x="141" y="14"/>
                    </a:lnTo>
                    <a:lnTo>
                      <a:pt x="144" y="11"/>
                    </a:lnTo>
                    <a:lnTo>
                      <a:pt x="148" y="11"/>
                    </a:lnTo>
                    <a:lnTo>
                      <a:pt x="151" y="10"/>
                    </a:lnTo>
                    <a:lnTo>
                      <a:pt x="154" y="9"/>
                    </a:lnTo>
                    <a:lnTo>
                      <a:pt x="158" y="8"/>
                    </a:lnTo>
                    <a:lnTo>
                      <a:pt x="161" y="7"/>
                    </a:lnTo>
                    <a:lnTo>
                      <a:pt x="164" y="7"/>
                    </a:lnTo>
                    <a:lnTo>
                      <a:pt x="168" y="6"/>
                    </a:lnTo>
                    <a:lnTo>
                      <a:pt x="171" y="5"/>
                    </a:lnTo>
                    <a:lnTo>
                      <a:pt x="174" y="5"/>
                    </a:lnTo>
                    <a:lnTo>
                      <a:pt x="177" y="4"/>
                    </a:lnTo>
                    <a:lnTo>
                      <a:pt x="181" y="4"/>
                    </a:lnTo>
                    <a:lnTo>
                      <a:pt x="184" y="3"/>
                    </a:lnTo>
                    <a:lnTo>
                      <a:pt x="187" y="3"/>
                    </a:lnTo>
                    <a:lnTo>
                      <a:pt x="192" y="3"/>
                    </a:lnTo>
                    <a:lnTo>
                      <a:pt x="195" y="3"/>
                    </a:lnTo>
                    <a:lnTo>
                      <a:pt x="197" y="1"/>
                    </a:lnTo>
                    <a:lnTo>
                      <a:pt x="202" y="1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4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4" y="0"/>
                    </a:lnTo>
                    <a:lnTo>
                      <a:pt x="226" y="0"/>
                    </a:lnTo>
                    <a:lnTo>
                      <a:pt x="229" y="0"/>
                    </a:lnTo>
                    <a:lnTo>
                      <a:pt x="234" y="0"/>
                    </a:lnTo>
                    <a:lnTo>
                      <a:pt x="236" y="0"/>
                    </a:lnTo>
                    <a:lnTo>
                      <a:pt x="240" y="1"/>
                    </a:lnTo>
                    <a:lnTo>
                      <a:pt x="242" y="1"/>
                    </a:lnTo>
                    <a:lnTo>
                      <a:pt x="247" y="3"/>
                    </a:lnTo>
                    <a:lnTo>
                      <a:pt x="249" y="3"/>
                    </a:lnTo>
                    <a:lnTo>
                      <a:pt x="252" y="3"/>
                    </a:lnTo>
                    <a:lnTo>
                      <a:pt x="256" y="3"/>
                    </a:lnTo>
                    <a:lnTo>
                      <a:pt x="259" y="4"/>
                    </a:lnTo>
                    <a:lnTo>
                      <a:pt x="262" y="4"/>
                    </a:lnTo>
                    <a:lnTo>
                      <a:pt x="265" y="5"/>
                    </a:lnTo>
                    <a:lnTo>
                      <a:pt x="268" y="5"/>
                    </a:lnTo>
                    <a:lnTo>
                      <a:pt x="272" y="6"/>
                    </a:lnTo>
                    <a:lnTo>
                      <a:pt x="274" y="7"/>
                    </a:lnTo>
                    <a:lnTo>
                      <a:pt x="277" y="7"/>
                    </a:lnTo>
                    <a:lnTo>
                      <a:pt x="281" y="8"/>
                    </a:lnTo>
                    <a:lnTo>
                      <a:pt x="284" y="9"/>
                    </a:lnTo>
                    <a:lnTo>
                      <a:pt x="287" y="9"/>
                    </a:lnTo>
                    <a:lnTo>
                      <a:pt x="290" y="10"/>
                    </a:lnTo>
                    <a:lnTo>
                      <a:pt x="293" y="11"/>
                    </a:lnTo>
                    <a:lnTo>
                      <a:pt x="297" y="13"/>
                    </a:lnTo>
                    <a:lnTo>
                      <a:pt x="299" y="14"/>
                    </a:lnTo>
                    <a:lnTo>
                      <a:pt x="303" y="15"/>
                    </a:lnTo>
                    <a:lnTo>
                      <a:pt x="305" y="16"/>
                    </a:lnTo>
                    <a:lnTo>
                      <a:pt x="308" y="17"/>
                    </a:lnTo>
                    <a:lnTo>
                      <a:pt x="310" y="18"/>
                    </a:lnTo>
                    <a:lnTo>
                      <a:pt x="314" y="19"/>
                    </a:lnTo>
                    <a:lnTo>
                      <a:pt x="317" y="20"/>
                    </a:lnTo>
                    <a:lnTo>
                      <a:pt x="320" y="21"/>
                    </a:lnTo>
                    <a:lnTo>
                      <a:pt x="323" y="22"/>
                    </a:lnTo>
                    <a:lnTo>
                      <a:pt x="325" y="25"/>
                    </a:lnTo>
                    <a:lnTo>
                      <a:pt x="328" y="26"/>
                    </a:lnTo>
                    <a:lnTo>
                      <a:pt x="331" y="27"/>
                    </a:lnTo>
                    <a:lnTo>
                      <a:pt x="334" y="28"/>
                    </a:lnTo>
                    <a:lnTo>
                      <a:pt x="336" y="30"/>
                    </a:lnTo>
                    <a:lnTo>
                      <a:pt x="339" y="32"/>
                    </a:lnTo>
                    <a:lnTo>
                      <a:pt x="342" y="33"/>
                    </a:lnTo>
                    <a:lnTo>
                      <a:pt x="345" y="35"/>
                    </a:lnTo>
                    <a:lnTo>
                      <a:pt x="347" y="37"/>
                    </a:lnTo>
                    <a:lnTo>
                      <a:pt x="349" y="38"/>
                    </a:lnTo>
                    <a:lnTo>
                      <a:pt x="352" y="40"/>
                    </a:lnTo>
                    <a:lnTo>
                      <a:pt x="354" y="41"/>
                    </a:lnTo>
                    <a:lnTo>
                      <a:pt x="357" y="43"/>
                    </a:lnTo>
                    <a:lnTo>
                      <a:pt x="359" y="46"/>
                    </a:lnTo>
                    <a:lnTo>
                      <a:pt x="362" y="48"/>
                    </a:lnTo>
                    <a:lnTo>
                      <a:pt x="367" y="51"/>
                    </a:lnTo>
                    <a:lnTo>
                      <a:pt x="371" y="55"/>
                    </a:lnTo>
                    <a:lnTo>
                      <a:pt x="374" y="60"/>
                    </a:lnTo>
                    <a:lnTo>
                      <a:pt x="379" y="64"/>
                    </a:lnTo>
                    <a:lnTo>
                      <a:pt x="382" y="69"/>
                    </a:lnTo>
                    <a:lnTo>
                      <a:pt x="385" y="72"/>
                    </a:lnTo>
                    <a:lnTo>
                      <a:pt x="389" y="76"/>
                    </a:lnTo>
                    <a:lnTo>
                      <a:pt x="392" y="81"/>
                    </a:lnTo>
                    <a:lnTo>
                      <a:pt x="394" y="84"/>
                    </a:lnTo>
                    <a:lnTo>
                      <a:pt x="396" y="89"/>
                    </a:lnTo>
                    <a:lnTo>
                      <a:pt x="397" y="92"/>
                    </a:lnTo>
                    <a:lnTo>
                      <a:pt x="400" y="96"/>
                    </a:lnTo>
                    <a:lnTo>
                      <a:pt x="401" y="100"/>
                    </a:lnTo>
                    <a:lnTo>
                      <a:pt x="402" y="103"/>
                    </a:lnTo>
                    <a:lnTo>
                      <a:pt x="403" y="107"/>
                    </a:lnTo>
                    <a:lnTo>
                      <a:pt x="404" y="111"/>
                    </a:lnTo>
                    <a:lnTo>
                      <a:pt x="404" y="114"/>
                    </a:lnTo>
                    <a:lnTo>
                      <a:pt x="404" y="117"/>
                    </a:lnTo>
                    <a:lnTo>
                      <a:pt x="404" y="122"/>
                    </a:lnTo>
                    <a:lnTo>
                      <a:pt x="405" y="125"/>
                    </a:lnTo>
                    <a:lnTo>
                      <a:pt x="404" y="128"/>
                    </a:lnTo>
                    <a:lnTo>
                      <a:pt x="404" y="130"/>
                    </a:lnTo>
                    <a:lnTo>
                      <a:pt x="403" y="134"/>
                    </a:lnTo>
                    <a:lnTo>
                      <a:pt x="403" y="137"/>
                    </a:lnTo>
                    <a:lnTo>
                      <a:pt x="402" y="140"/>
                    </a:lnTo>
                    <a:lnTo>
                      <a:pt x="401" y="143"/>
                    </a:lnTo>
                    <a:lnTo>
                      <a:pt x="400" y="146"/>
                    </a:lnTo>
                    <a:lnTo>
                      <a:pt x="400" y="149"/>
                    </a:lnTo>
                    <a:lnTo>
                      <a:pt x="397" y="151"/>
                    </a:lnTo>
                    <a:lnTo>
                      <a:pt x="396" y="155"/>
                    </a:lnTo>
                    <a:lnTo>
                      <a:pt x="395" y="157"/>
                    </a:lnTo>
                    <a:lnTo>
                      <a:pt x="394" y="160"/>
                    </a:lnTo>
                    <a:lnTo>
                      <a:pt x="393" y="163"/>
                    </a:lnTo>
                    <a:lnTo>
                      <a:pt x="391" y="166"/>
                    </a:lnTo>
                    <a:lnTo>
                      <a:pt x="390" y="168"/>
                    </a:lnTo>
                    <a:lnTo>
                      <a:pt x="389" y="171"/>
                    </a:lnTo>
                    <a:lnTo>
                      <a:pt x="385" y="176"/>
                    </a:lnTo>
                    <a:lnTo>
                      <a:pt x="381" y="180"/>
                    </a:lnTo>
                    <a:lnTo>
                      <a:pt x="376" y="184"/>
                    </a:lnTo>
                    <a:lnTo>
                      <a:pt x="373" y="188"/>
                    </a:lnTo>
                    <a:lnTo>
                      <a:pt x="368" y="191"/>
                    </a:lnTo>
                    <a:lnTo>
                      <a:pt x="363" y="195"/>
                    </a:lnTo>
                    <a:lnTo>
                      <a:pt x="359" y="198"/>
                    </a:lnTo>
                    <a:lnTo>
                      <a:pt x="354" y="200"/>
                    </a:lnTo>
                    <a:lnTo>
                      <a:pt x="350" y="202"/>
                    </a:lnTo>
                    <a:lnTo>
                      <a:pt x="346" y="204"/>
                    </a:lnTo>
                    <a:lnTo>
                      <a:pt x="342" y="205"/>
                    </a:lnTo>
                    <a:lnTo>
                      <a:pt x="339" y="206"/>
                    </a:lnTo>
                    <a:lnTo>
                      <a:pt x="336" y="207"/>
                    </a:lnTo>
                    <a:lnTo>
                      <a:pt x="335" y="209"/>
                    </a:lnTo>
                    <a:lnTo>
                      <a:pt x="334" y="209"/>
                    </a:lnTo>
                    <a:lnTo>
                      <a:pt x="334" y="209"/>
                    </a:lnTo>
                    <a:lnTo>
                      <a:pt x="365" y="363"/>
                    </a:lnTo>
                    <a:lnTo>
                      <a:pt x="365" y="364"/>
                    </a:lnTo>
                    <a:lnTo>
                      <a:pt x="365" y="367"/>
                    </a:lnTo>
                    <a:lnTo>
                      <a:pt x="365" y="369"/>
                    </a:lnTo>
                    <a:lnTo>
                      <a:pt x="365" y="373"/>
                    </a:lnTo>
                    <a:lnTo>
                      <a:pt x="365" y="376"/>
                    </a:lnTo>
                    <a:lnTo>
                      <a:pt x="365" y="380"/>
                    </a:lnTo>
                    <a:lnTo>
                      <a:pt x="365" y="384"/>
                    </a:lnTo>
                    <a:lnTo>
                      <a:pt x="364" y="388"/>
                    </a:lnTo>
                    <a:lnTo>
                      <a:pt x="363" y="389"/>
                    </a:lnTo>
                    <a:lnTo>
                      <a:pt x="363" y="393"/>
                    </a:lnTo>
                    <a:lnTo>
                      <a:pt x="362" y="395"/>
                    </a:lnTo>
                    <a:lnTo>
                      <a:pt x="361" y="397"/>
                    </a:lnTo>
                    <a:lnTo>
                      <a:pt x="359" y="401"/>
                    </a:lnTo>
                    <a:lnTo>
                      <a:pt x="356" y="407"/>
                    </a:lnTo>
                    <a:lnTo>
                      <a:pt x="353" y="409"/>
                    </a:lnTo>
                    <a:lnTo>
                      <a:pt x="351" y="412"/>
                    </a:lnTo>
                    <a:lnTo>
                      <a:pt x="349" y="415"/>
                    </a:lnTo>
                    <a:lnTo>
                      <a:pt x="347" y="418"/>
                    </a:lnTo>
                    <a:lnTo>
                      <a:pt x="345" y="420"/>
                    </a:lnTo>
                    <a:lnTo>
                      <a:pt x="341" y="422"/>
                    </a:lnTo>
                    <a:lnTo>
                      <a:pt x="338" y="425"/>
                    </a:lnTo>
                    <a:lnTo>
                      <a:pt x="336" y="427"/>
                    </a:lnTo>
                    <a:lnTo>
                      <a:pt x="332" y="429"/>
                    </a:lnTo>
                    <a:lnTo>
                      <a:pt x="329" y="432"/>
                    </a:lnTo>
                    <a:lnTo>
                      <a:pt x="326" y="434"/>
                    </a:lnTo>
                    <a:lnTo>
                      <a:pt x="323" y="437"/>
                    </a:lnTo>
                    <a:lnTo>
                      <a:pt x="318" y="439"/>
                    </a:lnTo>
                    <a:lnTo>
                      <a:pt x="315" y="441"/>
                    </a:lnTo>
                    <a:lnTo>
                      <a:pt x="310" y="443"/>
                    </a:lnTo>
                    <a:lnTo>
                      <a:pt x="307" y="445"/>
                    </a:lnTo>
                    <a:lnTo>
                      <a:pt x="304" y="448"/>
                    </a:lnTo>
                    <a:lnTo>
                      <a:pt x="299" y="450"/>
                    </a:lnTo>
                    <a:lnTo>
                      <a:pt x="296" y="452"/>
                    </a:lnTo>
                    <a:lnTo>
                      <a:pt x="293" y="454"/>
                    </a:lnTo>
                    <a:lnTo>
                      <a:pt x="290" y="455"/>
                    </a:lnTo>
                    <a:lnTo>
                      <a:pt x="286" y="458"/>
                    </a:lnTo>
                    <a:lnTo>
                      <a:pt x="283" y="459"/>
                    </a:lnTo>
                    <a:lnTo>
                      <a:pt x="280" y="461"/>
                    </a:lnTo>
                    <a:lnTo>
                      <a:pt x="276" y="462"/>
                    </a:lnTo>
                    <a:lnTo>
                      <a:pt x="274" y="463"/>
                    </a:lnTo>
                    <a:lnTo>
                      <a:pt x="271" y="465"/>
                    </a:lnTo>
                    <a:lnTo>
                      <a:pt x="269" y="466"/>
                    </a:lnTo>
                    <a:lnTo>
                      <a:pt x="264" y="469"/>
                    </a:lnTo>
                    <a:lnTo>
                      <a:pt x="261" y="470"/>
                    </a:lnTo>
                    <a:lnTo>
                      <a:pt x="260" y="471"/>
                    </a:lnTo>
                    <a:lnTo>
                      <a:pt x="259" y="472"/>
                    </a:lnTo>
                    <a:lnTo>
                      <a:pt x="0" y="105"/>
                    </a:lnTo>
                    <a:lnTo>
                      <a:pt x="35" y="55"/>
                    </a:lnTo>
                    <a:lnTo>
                      <a:pt x="35" y="55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5"/>
              <p:cNvSpPr>
                <a:spLocks/>
              </p:cNvSpPr>
              <p:nvPr/>
            </p:nvSpPr>
            <p:spPr bwMode="auto">
              <a:xfrm>
                <a:off x="4292601" y="1054101"/>
                <a:ext cx="180975" cy="550863"/>
              </a:xfrm>
              <a:custGeom>
                <a:avLst/>
                <a:gdLst>
                  <a:gd name="T0" fmla="*/ 33 w 456"/>
                  <a:gd name="T1" fmla="*/ 80 h 1390"/>
                  <a:gd name="T2" fmla="*/ 22 w 456"/>
                  <a:gd name="T3" fmla="*/ 115 h 1390"/>
                  <a:gd name="T4" fmla="*/ 10 w 456"/>
                  <a:gd name="T5" fmla="*/ 161 h 1390"/>
                  <a:gd name="T6" fmla="*/ 2 w 456"/>
                  <a:gd name="T7" fmla="*/ 217 h 1390"/>
                  <a:gd name="T8" fmla="*/ 1 w 456"/>
                  <a:gd name="T9" fmla="*/ 281 h 1390"/>
                  <a:gd name="T10" fmla="*/ 5 w 456"/>
                  <a:gd name="T11" fmla="*/ 347 h 1390"/>
                  <a:gd name="T12" fmla="*/ 15 w 456"/>
                  <a:gd name="T13" fmla="*/ 411 h 1390"/>
                  <a:gd name="T14" fmla="*/ 28 w 456"/>
                  <a:gd name="T15" fmla="*/ 469 h 1390"/>
                  <a:gd name="T16" fmla="*/ 39 w 456"/>
                  <a:gd name="T17" fmla="*/ 514 h 1390"/>
                  <a:gd name="T18" fmla="*/ 49 w 456"/>
                  <a:gd name="T19" fmla="*/ 548 h 1390"/>
                  <a:gd name="T20" fmla="*/ 54 w 456"/>
                  <a:gd name="T21" fmla="*/ 572 h 1390"/>
                  <a:gd name="T22" fmla="*/ 60 w 456"/>
                  <a:gd name="T23" fmla="*/ 616 h 1390"/>
                  <a:gd name="T24" fmla="*/ 71 w 456"/>
                  <a:gd name="T25" fmla="*/ 678 h 1390"/>
                  <a:gd name="T26" fmla="*/ 84 w 456"/>
                  <a:gd name="T27" fmla="*/ 746 h 1390"/>
                  <a:gd name="T28" fmla="*/ 100 w 456"/>
                  <a:gd name="T29" fmla="*/ 816 h 1390"/>
                  <a:gd name="T30" fmla="*/ 116 w 456"/>
                  <a:gd name="T31" fmla="*/ 875 h 1390"/>
                  <a:gd name="T32" fmla="*/ 131 w 456"/>
                  <a:gd name="T33" fmla="*/ 918 h 1390"/>
                  <a:gd name="T34" fmla="*/ 145 w 456"/>
                  <a:gd name="T35" fmla="*/ 950 h 1390"/>
                  <a:gd name="T36" fmla="*/ 169 w 456"/>
                  <a:gd name="T37" fmla="*/ 995 h 1390"/>
                  <a:gd name="T38" fmla="*/ 183 w 456"/>
                  <a:gd name="T39" fmla="*/ 1029 h 1390"/>
                  <a:gd name="T40" fmla="*/ 195 w 456"/>
                  <a:gd name="T41" fmla="*/ 1068 h 1390"/>
                  <a:gd name="T42" fmla="*/ 203 w 456"/>
                  <a:gd name="T43" fmla="*/ 1103 h 1390"/>
                  <a:gd name="T44" fmla="*/ 208 w 456"/>
                  <a:gd name="T45" fmla="*/ 1135 h 1390"/>
                  <a:gd name="T46" fmla="*/ 211 w 456"/>
                  <a:gd name="T47" fmla="*/ 1174 h 1390"/>
                  <a:gd name="T48" fmla="*/ 361 w 456"/>
                  <a:gd name="T49" fmla="*/ 1385 h 1390"/>
                  <a:gd name="T50" fmla="*/ 370 w 456"/>
                  <a:gd name="T51" fmla="*/ 1348 h 1390"/>
                  <a:gd name="T52" fmla="*/ 377 w 456"/>
                  <a:gd name="T53" fmla="*/ 1316 h 1390"/>
                  <a:gd name="T54" fmla="*/ 381 w 456"/>
                  <a:gd name="T55" fmla="*/ 1281 h 1390"/>
                  <a:gd name="T56" fmla="*/ 382 w 456"/>
                  <a:gd name="T57" fmla="*/ 1247 h 1390"/>
                  <a:gd name="T58" fmla="*/ 378 w 456"/>
                  <a:gd name="T59" fmla="*/ 1216 h 1390"/>
                  <a:gd name="T60" fmla="*/ 376 w 456"/>
                  <a:gd name="T61" fmla="*/ 1181 h 1390"/>
                  <a:gd name="T62" fmla="*/ 371 w 456"/>
                  <a:gd name="T63" fmla="*/ 1141 h 1390"/>
                  <a:gd name="T64" fmla="*/ 368 w 456"/>
                  <a:gd name="T65" fmla="*/ 1101 h 1390"/>
                  <a:gd name="T66" fmla="*/ 361 w 456"/>
                  <a:gd name="T67" fmla="*/ 1046 h 1390"/>
                  <a:gd name="T68" fmla="*/ 350 w 456"/>
                  <a:gd name="T69" fmla="*/ 986 h 1390"/>
                  <a:gd name="T70" fmla="*/ 336 w 456"/>
                  <a:gd name="T71" fmla="*/ 925 h 1390"/>
                  <a:gd name="T72" fmla="*/ 323 w 456"/>
                  <a:gd name="T73" fmla="*/ 864 h 1390"/>
                  <a:gd name="T74" fmla="*/ 313 w 456"/>
                  <a:gd name="T75" fmla="*/ 807 h 1390"/>
                  <a:gd name="T76" fmla="*/ 310 w 456"/>
                  <a:gd name="T77" fmla="*/ 759 h 1390"/>
                  <a:gd name="T78" fmla="*/ 310 w 456"/>
                  <a:gd name="T79" fmla="*/ 720 h 1390"/>
                  <a:gd name="T80" fmla="*/ 310 w 456"/>
                  <a:gd name="T81" fmla="*/ 690 h 1390"/>
                  <a:gd name="T82" fmla="*/ 313 w 456"/>
                  <a:gd name="T83" fmla="*/ 647 h 1390"/>
                  <a:gd name="T84" fmla="*/ 321 w 456"/>
                  <a:gd name="T85" fmla="*/ 603 h 1390"/>
                  <a:gd name="T86" fmla="*/ 321 w 456"/>
                  <a:gd name="T87" fmla="*/ 552 h 1390"/>
                  <a:gd name="T88" fmla="*/ 314 w 456"/>
                  <a:gd name="T89" fmla="*/ 512 h 1390"/>
                  <a:gd name="T90" fmla="*/ 455 w 456"/>
                  <a:gd name="T91" fmla="*/ 468 h 1390"/>
                  <a:gd name="T92" fmla="*/ 449 w 456"/>
                  <a:gd name="T93" fmla="*/ 433 h 1390"/>
                  <a:gd name="T94" fmla="*/ 443 w 456"/>
                  <a:gd name="T95" fmla="*/ 395 h 1390"/>
                  <a:gd name="T96" fmla="*/ 433 w 456"/>
                  <a:gd name="T97" fmla="*/ 347 h 1390"/>
                  <a:gd name="T98" fmla="*/ 421 w 456"/>
                  <a:gd name="T99" fmla="*/ 296 h 1390"/>
                  <a:gd name="T100" fmla="*/ 408 w 456"/>
                  <a:gd name="T101" fmla="*/ 245 h 1390"/>
                  <a:gd name="T102" fmla="*/ 391 w 456"/>
                  <a:gd name="T103" fmla="*/ 197 h 1390"/>
                  <a:gd name="T104" fmla="*/ 376 w 456"/>
                  <a:gd name="T105" fmla="*/ 154 h 1390"/>
                  <a:gd name="T106" fmla="*/ 361 w 456"/>
                  <a:gd name="T107" fmla="*/ 119 h 1390"/>
                  <a:gd name="T108" fmla="*/ 346 w 456"/>
                  <a:gd name="T109" fmla="*/ 84 h 1390"/>
                  <a:gd name="T110" fmla="*/ 323 w 456"/>
                  <a:gd name="T111" fmla="*/ 70 h 1390"/>
                  <a:gd name="T112" fmla="*/ 279 w 456"/>
                  <a:gd name="T113" fmla="*/ 56 h 1390"/>
                  <a:gd name="T114" fmla="*/ 230 w 456"/>
                  <a:gd name="T115" fmla="*/ 41 h 1390"/>
                  <a:gd name="T116" fmla="*/ 194 w 456"/>
                  <a:gd name="T117" fmla="*/ 23 h 1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6" h="1390">
                    <a:moveTo>
                      <a:pt x="175" y="0"/>
                    </a:moveTo>
                    <a:lnTo>
                      <a:pt x="44" y="56"/>
                    </a:lnTo>
                    <a:lnTo>
                      <a:pt x="43" y="57"/>
                    </a:lnTo>
                    <a:lnTo>
                      <a:pt x="40" y="60"/>
                    </a:lnTo>
                    <a:lnTo>
                      <a:pt x="39" y="62"/>
                    </a:lnTo>
                    <a:lnTo>
                      <a:pt x="38" y="65"/>
                    </a:lnTo>
                    <a:lnTo>
                      <a:pt x="37" y="69"/>
                    </a:lnTo>
                    <a:lnTo>
                      <a:pt x="36" y="73"/>
                    </a:lnTo>
                    <a:lnTo>
                      <a:pt x="34" y="75"/>
                    </a:lnTo>
                    <a:lnTo>
                      <a:pt x="34" y="78"/>
                    </a:lnTo>
                    <a:lnTo>
                      <a:pt x="33" y="80"/>
                    </a:lnTo>
                    <a:lnTo>
                      <a:pt x="32" y="83"/>
                    </a:lnTo>
                    <a:lnTo>
                      <a:pt x="31" y="85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8" y="94"/>
                    </a:lnTo>
                    <a:lnTo>
                      <a:pt x="27" y="97"/>
                    </a:lnTo>
                    <a:lnTo>
                      <a:pt x="26" y="101"/>
                    </a:lnTo>
                    <a:lnTo>
                      <a:pt x="25" y="104"/>
                    </a:lnTo>
                    <a:lnTo>
                      <a:pt x="24" y="108"/>
                    </a:lnTo>
                    <a:lnTo>
                      <a:pt x="23" y="111"/>
                    </a:lnTo>
                    <a:lnTo>
                      <a:pt x="22" y="115"/>
                    </a:lnTo>
                    <a:lnTo>
                      <a:pt x="21" y="119"/>
                    </a:lnTo>
                    <a:lnTo>
                      <a:pt x="20" y="123"/>
                    </a:lnTo>
                    <a:lnTo>
                      <a:pt x="18" y="126"/>
                    </a:lnTo>
                    <a:lnTo>
                      <a:pt x="17" y="130"/>
                    </a:lnTo>
                    <a:lnTo>
                      <a:pt x="16" y="135"/>
                    </a:lnTo>
                    <a:lnTo>
                      <a:pt x="15" y="139"/>
                    </a:lnTo>
                    <a:lnTo>
                      <a:pt x="14" y="143"/>
                    </a:lnTo>
                    <a:lnTo>
                      <a:pt x="13" y="148"/>
                    </a:lnTo>
                    <a:lnTo>
                      <a:pt x="12" y="152"/>
                    </a:lnTo>
                    <a:lnTo>
                      <a:pt x="12" y="157"/>
                    </a:lnTo>
                    <a:lnTo>
                      <a:pt x="10" y="161"/>
                    </a:lnTo>
                    <a:lnTo>
                      <a:pt x="10" y="167"/>
                    </a:lnTo>
                    <a:lnTo>
                      <a:pt x="9" y="171"/>
                    </a:lnTo>
                    <a:lnTo>
                      <a:pt x="7" y="177"/>
                    </a:lnTo>
                    <a:lnTo>
                      <a:pt x="6" y="181"/>
                    </a:lnTo>
                    <a:lnTo>
                      <a:pt x="6" y="186"/>
                    </a:lnTo>
                    <a:lnTo>
                      <a:pt x="5" y="191"/>
                    </a:lnTo>
                    <a:lnTo>
                      <a:pt x="5" y="197"/>
                    </a:lnTo>
                    <a:lnTo>
                      <a:pt x="4" y="202"/>
                    </a:lnTo>
                    <a:lnTo>
                      <a:pt x="3" y="206"/>
                    </a:lnTo>
                    <a:lnTo>
                      <a:pt x="2" y="212"/>
                    </a:lnTo>
                    <a:lnTo>
                      <a:pt x="2" y="217"/>
                    </a:lnTo>
                    <a:lnTo>
                      <a:pt x="2" y="223"/>
                    </a:lnTo>
                    <a:lnTo>
                      <a:pt x="1" y="229"/>
                    </a:lnTo>
                    <a:lnTo>
                      <a:pt x="1" y="234"/>
                    </a:lnTo>
                    <a:lnTo>
                      <a:pt x="1" y="241"/>
                    </a:lnTo>
                    <a:lnTo>
                      <a:pt x="0" y="246"/>
                    </a:lnTo>
                    <a:lnTo>
                      <a:pt x="0" y="252"/>
                    </a:lnTo>
                    <a:lnTo>
                      <a:pt x="0" y="257"/>
                    </a:lnTo>
                    <a:lnTo>
                      <a:pt x="0" y="264"/>
                    </a:lnTo>
                    <a:lnTo>
                      <a:pt x="0" y="269"/>
                    </a:lnTo>
                    <a:lnTo>
                      <a:pt x="0" y="276"/>
                    </a:lnTo>
                    <a:lnTo>
                      <a:pt x="1" y="281"/>
                    </a:lnTo>
                    <a:lnTo>
                      <a:pt x="1" y="288"/>
                    </a:lnTo>
                    <a:lnTo>
                      <a:pt x="1" y="294"/>
                    </a:lnTo>
                    <a:lnTo>
                      <a:pt x="1" y="300"/>
                    </a:lnTo>
                    <a:lnTo>
                      <a:pt x="2" y="306"/>
                    </a:lnTo>
                    <a:lnTo>
                      <a:pt x="2" y="312"/>
                    </a:lnTo>
                    <a:lnTo>
                      <a:pt x="2" y="318"/>
                    </a:lnTo>
                    <a:lnTo>
                      <a:pt x="3" y="324"/>
                    </a:lnTo>
                    <a:lnTo>
                      <a:pt x="3" y="330"/>
                    </a:lnTo>
                    <a:lnTo>
                      <a:pt x="4" y="336"/>
                    </a:lnTo>
                    <a:lnTo>
                      <a:pt x="4" y="342"/>
                    </a:lnTo>
                    <a:lnTo>
                      <a:pt x="5" y="347"/>
                    </a:lnTo>
                    <a:lnTo>
                      <a:pt x="6" y="353"/>
                    </a:lnTo>
                    <a:lnTo>
                      <a:pt x="6" y="360"/>
                    </a:lnTo>
                    <a:lnTo>
                      <a:pt x="7" y="365"/>
                    </a:lnTo>
                    <a:lnTo>
                      <a:pt x="9" y="372"/>
                    </a:lnTo>
                    <a:lnTo>
                      <a:pt x="10" y="377"/>
                    </a:lnTo>
                    <a:lnTo>
                      <a:pt x="11" y="384"/>
                    </a:lnTo>
                    <a:lnTo>
                      <a:pt x="12" y="389"/>
                    </a:lnTo>
                    <a:lnTo>
                      <a:pt x="12" y="395"/>
                    </a:lnTo>
                    <a:lnTo>
                      <a:pt x="13" y="400"/>
                    </a:lnTo>
                    <a:lnTo>
                      <a:pt x="14" y="406"/>
                    </a:lnTo>
                    <a:lnTo>
                      <a:pt x="15" y="411"/>
                    </a:lnTo>
                    <a:lnTo>
                      <a:pt x="16" y="417"/>
                    </a:lnTo>
                    <a:lnTo>
                      <a:pt x="17" y="422"/>
                    </a:lnTo>
                    <a:lnTo>
                      <a:pt x="18" y="428"/>
                    </a:lnTo>
                    <a:lnTo>
                      <a:pt x="20" y="433"/>
                    </a:lnTo>
                    <a:lnTo>
                      <a:pt x="21" y="438"/>
                    </a:lnTo>
                    <a:lnTo>
                      <a:pt x="22" y="443"/>
                    </a:lnTo>
                    <a:lnTo>
                      <a:pt x="23" y="449"/>
                    </a:lnTo>
                    <a:lnTo>
                      <a:pt x="24" y="454"/>
                    </a:lnTo>
                    <a:lnTo>
                      <a:pt x="25" y="459"/>
                    </a:lnTo>
                    <a:lnTo>
                      <a:pt x="27" y="463"/>
                    </a:lnTo>
                    <a:lnTo>
                      <a:pt x="28" y="469"/>
                    </a:lnTo>
                    <a:lnTo>
                      <a:pt x="29" y="473"/>
                    </a:lnTo>
                    <a:lnTo>
                      <a:pt x="29" y="477"/>
                    </a:lnTo>
                    <a:lnTo>
                      <a:pt x="31" y="482"/>
                    </a:lnTo>
                    <a:lnTo>
                      <a:pt x="32" y="486"/>
                    </a:lnTo>
                    <a:lnTo>
                      <a:pt x="33" y="491"/>
                    </a:lnTo>
                    <a:lnTo>
                      <a:pt x="34" y="495"/>
                    </a:lnTo>
                    <a:lnTo>
                      <a:pt x="35" y="499"/>
                    </a:lnTo>
                    <a:lnTo>
                      <a:pt x="36" y="504"/>
                    </a:lnTo>
                    <a:lnTo>
                      <a:pt x="37" y="507"/>
                    </a:lnTo>
                    <a:lnTo>
                      <a:pt x="38" y="511"/>
                    </a:lnTo>
                    <a:lnTo>
                      <a:pt x="39" y="514"/>
                    </a:lnTo>
                    <a:lnTo>
                      <a:pt x="40" y="518"/>
                    </a:lnTo>
                    <a:lnTo>
                      <a:pt x="40" y="520"/>
                    </a:lnTo>
                    <a:lnTo>
                      <a:pt x="42" y="524"/>
                    </a:lnTo>
                    <a:lnTo>
                      <a:pt x="43" y="527"/>
                    </a:lnTo>
                    <a:lnTo>
                      <a:pt x="44" y="530"/>
                    </a:lnTo>
                    <a:lnTo>
                      <a:pt x="45" y="533"/>
                    </a:lnTo>
                    <a:lnTo>
                      <a:pt x="46" y="535"/>
                    </a:lnTo>
                    <a:lnTo>
                      <a:pt x="46" y="537"/>
                    </a:lnTo>
                    <a:lnTo>
                      <a:pt x="47" y="540"/>
                    </a:lnTo>
                    <a:lnTo>
                      <a:pt x="48" y="544"/>
                    </a:lnTo>
                    <a:lnTo>
                      <a:pt x="49" y="548"/>
                    </a:lnTo>
                    <a:lnTo>
                      <a:pt x="50" y="550"/>
                    </a:lnTo>
                    <a:lnTo>
                      <a:pt x="50" y="552"/>
                    </a:lnTo>
                    <a:lnTo>
                      <a:pt x="51" y="553"/>
                    </a:lnTo>
                    <a:lnTo>
                      <a:pt x="51" y="555"/>
                    </a:lnTo>
                    <a:lnTo>
                      <a:pt x="51" y="556"/>
                    </a:lnTo>
                    <a:lnTo>
                      <a:pt x="53" y="559"/>
                    </a:lnTo>
                    <a:lnTo>
                      <a:pt x="53" y="562"/>
                    </a:lnTo>
                    <a:lnTo>
                      <a:pt x="53" y="564"/>
                    </a:lnTo>
                    <a:lnTo>
                      <a:pt x="53" y="567"/>
                    </a:lnTo>
                    <a:lnTo>
                      <a:pt x="54" y="569"/>
                    </a:lnTo>
                    <a:lnTo>
                      <a:pt x="54" y="572"/>
                    </a:lnTo>
                    <a:lnTo>
                      <a:pt x="55" y="576"/>
                    </a:lnTo>
                    <a:lnTo>
                      <a:pt x="55" y="579"/>
                    </a:lnTo>
                    <a:lnTo>
                      <a:pt x="56" y="582"/>
                    </a:lnTo>
                    <a:lnTo>
                      <a:pt x="57" y="587"/>
                    </a:lnTo>
                    <a:lnTo>
                      <a:pt x="57" y="590"/>
                    </a:lnTo>
                    <a:lnTo>
                      <a:pt x="57" y="594"/>
                    </a:lnTo>
                    <a:lnTo>
                      <a:pt x="58" y="599"/>
                    </a:lnTo>
                    <a:lnTo>
                      <a:pt x="59" y="603"/>
                    </a:lnTo>
                    <a:lnTo>
                      <a:pt x="59" y="606"/>
                    </a:lnTo>
                    <a:lnTo>
                      <a:pt x="60" y="612"/>
                    </a:lnTo>
                    <a:lnTo>
                      <a:pt x="60" y="616"/>
                    </a:lnTo>
                    <a:lnTo>
                      <a:pt x="61" y="622"/>
                    </a:lnTo>
                    <a:lnTo>
                      <a:pt x="62" y="626"/>
                    </a:lnTo>
                    <a:lnTo>
                      <a:pt x="64" y="632"/>
                    </a:lnTo>
                    <a:lnTo>
                      <a:pt x="64" y="637"/>
                    </a:lnTo>
                    <a:lnTo>
                      <a:pt x="66" y="643"/>
                    </a:lnTo>
                    <a:lnTo>
                      <a:pt x="66" y="648"/>
                    </a:lnTo>
                    <a:lnTo>
                      <a:pt x="67" y="654"/>
                    </a:lnTo>
                    <a:lnTo>
                      <a:pt x="68" y="660"/>
                    </a:lnTo>
                    <a:lnTo>
                      <a:pt x="70" y="666"/>
                    </a:lnTo>
                    <a:lnTo>
                      <a:pt x="70" y="671"/>
                    </a:lnTo>
                    <a:lnTo>
                      <a:pt x="71" y="678"/>
                    </a:lnTo>
                    <a:lnTo>
                      <a:pt x="72" y="683"/>
                    </a:lnTo>
                    <a:lnTo>
                      <a:pt x="73" y="690"/>
                    </a:lnTo>
                    <a:lnTo>
                      <a:pt x="75" y="696"/>
                    </a:lnTo>
                    <a:lnTo>
                      <a:pt x="76" y="702"/>
                    </a:lnTo>
                    <a:lnTo>
                      <a:pt x="78" y="709"/>
                    </a:lnTo>
                    <a:lnTo>
                      <a:pt x="79" y="715"/>
                    </a:lnTo>
                    <a:lnTo>
                      <a:pt x="79" y="721"/>
                    </a:lnTo>
                    <a:lnTo>
                      <a:pt x="81" y="728"/>
                    </a:lnTo>
                    <a:lnTo>
                      <a:pt x="82" y="734"/>
                    </a:lnTo>
                    <a:lnTo>
                      <a:pt x="83" y="741"/>
                    </a:lnTo>
                    <a:lnTo>
                      <a:pt x="84" y="746"/>
                    </a:lnTo>
                    <a:lnTo>
                      <a:pt x="87" y="753"/>
                    </a:lnTo>
                    <a:lnTo>
                      <a:pt x="88" y="759"/>
                    </a:lnTo>
                    <a:lnTo>
                      <a:pt x="89" y="766"/>
                    </a:lnTo>
                    <a:lnTo>
                      <a:pt x="91" y="773"/>
                    </a:lnTo>
                    <a:lnTo>
                      <a:pt x="92" y="778"/>
                    </a:lnTo>
                    <a:lnTo>
                      <a:pt x="93" y="785"/>
                    </a:lnTo>
                    <a:lnTo>
                      <a:pt x="94" y="791"/>
                    </a:lnTo>
                    <a:lnTo>
                      <a:pt x="95" y="797"/>
                    </a:lnTo>
                    <a:lnTo>
                      <a:pt x="98" y="804"/>
                    </a:lnTo>
                    <a:lnTo>
                      <a:pt x="99" y="810"/>
                    </a:lnTo>
                    <a:lnTo>
                      <a:pt x="100" y="816"/>
                    </a:lnTo>
                    <a:lnTo>
                      <a:pt x="102" y="821"/>
                    </a:lnTo>
                    <a:lnTo>
                      <a:pt x="103" y="828"/>
                    </a:lnTo>
                    <a:lnTo>
                      <a:pt x="104" y="833"/>
                    </a:lnTo>
                    <a:lnTo>
                      <a:pt x="106" y="839"/>
                    </a:lnTo>
                    <a:lnTo>
                      <a:pt x="107" y="844"/>
                    </a:lnTo>
                    <a:lnTo>
                      <a:pt x="110" y="850"/>
                    </a:lnTo>
                    <a:lnTo>
                      <a:pt x="111" y="855"/>
                    </a:lnTo>
                    <a:lnTo>
                      <a:pt x="113" y="861"/>
                    </a:lnTo>
                    <a:lnTo>
                      <a:pt x="114" y="865"/>
                    </a:lnTo>
                    <a:lnTo>
                      <a:pt x="115" y="871"/>
                    </a:lnTo>
                    <a:lnTo>
                      <a:pt x="116" y="875"/>
                    </a:lnTo>
                    <a:lnTo>
                      <a:pt x="118" y="881"/>
                    </a:lnTo>
                    <a:lnTo>
                      <a:pt x="120" y="884"/>
                    </a:lnTo>
                    <a:lnTo>
                      <a:pt x="121" y="888"/>
                    </a:lnTo>
                    <a:lnTo>
                      <a:pt x="122" y="893"/>
                    </a:lnTo>
                    <a:lnTo>
                      <a:pt x="123" y="897"/>
                    </a:lnTo>
                    <a:lnTo>
                      <a:pt x="124" y="900"/>
                    </a:lnTo>
                    <a:lnTo>
                      <a:pt x="125" y="904"/>
                    </a:lnTo>
                    <a:lnTo>
                      <a:pt x="127" y="908"/>
                    </a:lnTo>
                    <a:lnTo>
                      <a:pt x="128" y="911"/>
                    </a:lnTo>
                    <a:lnTo>
                      <a:pt x="129" y="915"/>
                    </a:lnTo>
                    <a:lnTo>
                      <a:pt x="131" y="918"/>
                    </a:lnTo>
                    <a:lnTo>
                      <a:pt x="132" y="921"/>
                    </a:lnTo>
                    <a:lnTo>
                      <a:pt x="134" y="925"/>
                    </a:lnTo>
                    <a:lnTo>
                      <a:pt x="134" y="927"/>
                    </a:lnTo>
                    <a:lnTo>
                      <a:pt x="136" y="930"/>
                    </a:lnTo>
                    <a:lnTo>
                      <a:pt x="136" y="932"/>
                    </a:lnTo>
                    <a:lnTo>
                      <a:pt x="138" y="936"/>
                    </a:lnTo>
                    <a:lnTo>
                      <a:pt x="138" y="938"/>
                    </a:lnTo>
                    <a:lnTo>
                      <a:pt x="140" y="940"/>
                    </a:lnTo>
                    <a:lnTo>
                      <a:pt x="142" y="943"/>
                    </a:lnTo>
                    <a:lnTo>
                      <a:pt x="143" y="946"/>
                    </a:lnTo>
                    <a:lnTo>
                      <a:pt x="145" y="950"/>
                    </a:lnTo>
                    <a:lnTo>
                      <a:pt x="147" y="954"/>
                    </a:lnTo>
                    <a:lnTo>
                      <a:pt x="149" y="959"/>
                    </a:lnTo>
                    <a:lnTo>
                      <a:pt x="153" y="963"/>
                    </a:lnTo>
                    <a:lnTo>
                      <a:pt x="154" y="968"/>
                    </a:lnTo>
                    <a:lnTo>
                      <a:pt x="156" y="971"/>
                    </a:lnTo>
                    <a:lnTo>
                      <a:pt x="158" y="974"/>
                    </a:lnTo>
                    <a:lnTo>
                      <a:pt x="160" y="979"/>
                    </a:lnTo>
                    <a:lnTo>
                      <a:pt x="162" y="983"/>
                    </a:lnTo>
                    <a:lnTo>
                      <a:pt x="165" y="986"/>
                    </a:lnTo>
                    <a:lnTo>
                      <a:pt x="166" y="991"/>
                    </a:lnTo>
                    <a:lnTo>
                      <a:pt x="169" y="995"/>
                    </a:lnTo>
                    <a:lnTo>
                      <a:pt x="170" y="1000"/>
                    </a:lnTo>
                    <a:lnTo>
                      <a:pt x="173" y="1004"/>
                    </a:lnTo>
                    <a:lnTo>
                      <a:pt x="175" y="1006"/>
                    </a:lnTo>
                    <a:lnTo>
                      <a:pt x="175" y="1010"/>
                    </a:lnTo>
                    <a:lnTo>
                      <a:pt x="177" y="1012"/>
                    </a:lnTo>
                    <a:lnTo>
                      <a:pt x="178" y="1014"/>
                    </a:lnTo>
                    <a:lnTo>
                      <a:pt x="179" y="1017"/>
                    </a:lnTo>
                    <a:lnTo>
                      <a:pt x="180" y="1019"/>
                    </a:lnTo>
                    <a:lnTo>
                      <a:pt x="181" y="1023"/>
                    </a:lnTo>
                    <a:lnTo>
                      <a:pt x="182" y="1026"/>
                    </a:lnTo>
                    <a:lnTo>
                      <a:pt x="183" y="1029"/>
                    </a:lnTo>
                    <a:lnTo>
                      <a:pt x="184" y="1033"/>
                    </a:lnTo>
                    <a:lnTo>
                      <a:pt x="187" y="1036"/>
                    </a:lnTo>
                    <a:lnTo>
                      <a:pt x="188" y="1039"/>
                    </a:lnTo>
                    <a:lnTo>
                      <a:pt x="189" y="1043"/>
                    </a:lnTo>
                    <a:lnTo>
                      <a:pt x="189" y="1046"/>
                    </a:lnTo>
                    <a:lnTo>
                      <a:pt x="190" y="1050"/>
                    </a:lnTo>
                    <a:lnTo>
                      <a:pt x="191" y="1054"/>
                    </a:lnTo>
                    <a:lnTo>
                      <a:pt x="192" y="1057"/>
                    </a:lnTo>
                    <a:lnTo>
                      <a:pt x="193" y="1060"/>
                    </a:lnTo>
                    <a:lnTo>
                      <a:pt x="194" y="1064"/>
                    </a:lnTo>
                    <a:lnTo>
                      <a:pt x="195" y="1068"/>
                    </a:lnTo>
                    <a:lnTo>
                      <a:pt x="195" y="1071"/>
                    </a:lnTo>
                    <a:lnTo>
                      <a:pt x="197" y="1075"/>
                    </a:lnTo>
                    <a:lnTo>
                      <a:pt x="198" y="1078"/>
                    </a:lnTo>
                    <a:lnTo>
                      <a:pt x="199" y="1081"/>
                    </a:lnTo>
                    <a:lnTo>
                      <a:pt x="199" y="1084"/>
                    </a:lnTo>
                    <a:lnTo>
                      <a:pt x="200" y="1088"/>
                    </a:lnTo>
                    <a:lnTo>
                      <a:pt x="201" y="1091"/>
                    </a:lnTo>
                    <a:lnTo>
                      <a:pt x="202" y="1094"/>
                    </a:lnTo>
                    <a:lnTo>
                      <a:pt x="202" y="1097"/>
                    </a:lnTo>
                    <a:lnTo>
                      <a:pt x="202" y="1100"/>
                    </a:lnTo>
                    <a:lnTo>
                      <a:pt x="203" y="1103"/>
                    </a:lnTo>
                    <a:lnTo>
                      <a:pt x="204" y="1106"/>
                    </a:lnTo>
                    <a:lnTo>
                      <a:pt x="204" y="1109"/>
                    </a:lnTo>
                    <a:lnTo>
                      <a:pt x="204" y="1112"/>
                    </a:lnTo>
                    <a:lnTo>
                      <a:pt x="204" y="1115"/>
                    </a:lnTo>
                    <a:lnTo>
                      <a:pt x="205" y="1119"/>
                    </a:lnTo>
                    <a:lnTo>
                      <a:pt x="205" y="1121"/>
                    </a:lnTo>
                    <a:lnTo>
                      <a:pt x="206" y="1124"/>
                    </a:lnTo>
                    <a:lnTo>
                      <a:pt x="206" y="1126"/>
                    </a:lnTo>
                    <a:lnTo>
                      <a:pt x="206" y="1130"/>
                    </a:lnTo>
                    <a:lnTo>
                      <a:pt x="208" y="1132"/>
                    </a:lnTo>
                    <a:lnTo>
                      <a:pt x="208" y="1135"/>
                    </a:lnTo>
                    <a:lnTo>
                      <a:pt x="209" y="1137"/>
                    </a:lnTo>
                    <a:lnTo>
                      <a:pt x="209" y="1141"/>
                    </a:lnTo>
                    <a:lnTo>
                      <a:pt x="209" y="1145"/>
                    </a:lnTo>
                    <a:lnTo>
                      <a:pt x="209" y="1149"/>
                    </a:lnTo>
                    <a:lnTo>
                      <a:pt x="210" y="1154"/>
                    </a:lnTo>
                    <a:lnTo>
                      <a:pt x="210" y="1158"/>
                    </a:lnTo>
                    <a:lnTo>
                      <a:pt x="210" y="1162"/>
                    </a:lnTo>
                    <a:lnTo>
                      <a:pt x="210" y="1165"/>
                    </a:lnTo>
                    <a:lnTo>
                      <a:pt x="210" y="1168"/>
                    </a:lnTo>
                    <a:lnTo>
                      <a:pt x="211" y="1171"/>
                    </a:lnTo>
                    <a:lnTo>
                      <a:pt x="211" y="1174"/>
                    </a:lnTo>
                    <a:lnTo>
                      <a:pt x="211" y="1177"/>
                    </a:lnTo>
                    <a:lnTo>
                      <a:pt x="211" y="1178"/>
                    </a:lnTo>
                    <a:lnTo>
                      <a:pt x="211" y="1180"/>
                    </a:lnTo>
                    <a:lnTo>
                      <a:pt x="211" y="1182"/>
                    </a:lnTo>
                    <a:lnTo>
                      <a:pt x="211" y="1184"/>
                    </a:lnTo>
                    <a:lnTo>
                      <a:pt x="202" y="1242"/>
                    </a:lnTo>
                    <a:lnTo>
                      <a:pt x="145" y="1247"/>
                    </a:lnTo>
                    <a:lnTo>
                      <a:pt x="129" y="1276"/>
                    </a:lnTo>
                    <a:lnTo>
                      <a:pt x="361" y="1390"/>
                    </a:lnTo>
                    <a:lnTo>
                      <a:pt x="361" y="1388"/>
                    </a:lnTo>
                    <a:lnTo>
                      <a:pt x="361" y="1385"/>
                    </a:lnTo>
                    <a:lnTo>
                      <a:pt x="363" y="1382"/>
                    </a:lnTo>
                    <a:lnTo>
                      <a:pt x="364" y="1380"/>
                    </a:lnTo>
                    <a:lnTo>
                      <a:pt x="364" y="1376"/>
                    </a:lnTo>
                    <a:lnTo>
                      <a:pt x="365" y="1373"/>
                    </a:lnTo>
                    <a:lnTo>
                      <a:pt x="366" y="1369"/>
                    </a:lnTo>
                    <a:lnTo>
                      <a:pt x="367" y="1365"/>
                    </a:lnTo>
                    <a:lnTo>
                      <a:pt x="368" y="1360"/>
                    </a:lnTo>
                    <a:lnTo>
                      <a:pt x="369" y="1355"/>
                    </a:lnTo>
                    <a:lnTo>
                      <a:pt x="369" y="1353"/>
                    </a:lnTo>
                    <a:lnTo>
                      <a:pt x="370" y="1350"/>
                    </a:lnTo>
                    <a:lnTo>
                      <a:pt x="370" y="1348"/>
                    </a:lnTo>
                    <a:lnTo>
                      <a:pt x="371" y="1346"/>
                    </a:lnTo>
                    <a:lnTo>
                      <a:pt x="371" y="1342"/>
                    </a:lnTo>
                    <a:lnTo>
                      <a:pt x="372" y="1340"/>
                    </a:lnTo>
                    <a:lnTo>
                      <a:pt x="374" y="1337"/>
                    </a:lnTo>
                    <a:lnTo>
                      <a:pt x="374" y="1335"/>
                    </a:lnTo>
                    <a:lnTo>
                      <a:pt x="374" y="1331"/>
                    </a:lnTo>
                    <a:lnTo>
                      <a:pt x="375" y="1328"/>
                    </a:lnTo>
                    <a:lnTo>
                      <a:pt x="375" y="1325"/>
                    </a:lnTo>
                    <a:lnTo>
                      <a:pt x="376" y="1321"/>
                    </a:lnTo>
                    <a:lnTo>
                      <a:pt x="376" y="1319"/>
                    </a:lnTo>
                    <a:lnTo>
                      <a:pt x="377" y="1316"/>
                    </a:lnTo>
                    <a:lnTo>
                      <a:pt x="377" y="1312"/>
                    </a:lnTo>
                    <a:lnTo>
                      <a:pt x="378" y="1309"/>
                    </a:lnTo>
                    <a:lnTo>
                      <a:pt x="378" y="1306"/>
                    </a:lnTo>
                    <a:lnTo>
                      <a:pt x="378" y="1303"/>
                    </a:lnTo>
                    <a:lnTo>
                      <a:pt x="379" y="1300"/>
                    </a:lnTo>
                    <a:lnTo>
                      <a:pt x="379" y="1297"/>
                    </a:lnTo>
                    <a:lnTo>
                      <a:pt x="380" y="1294"/>
                    </a:lnTo>
                    <a:lnTo>
                      <a:pt x="380" y="1290"/>
                    </a:lnTo>
                    <a:lnTo>
                      <a:pt x="380" y="1287"/>
                    </a:lnTo>
                    <a:lnTo>
                      <a:pt x="381" y="1285"/>
                    </a:lnTo>
                    <a:lnTo>
                      <a:pt x="381" y="1281"/>
                    </a:lnTo>
                    <a:lnTo>
                      <a:pt x="381" y="1277"/>
                    </a:lnTo>
                    <a:lnTo>
                      <a:pt x="381" y="1275"/>
                    </a:lnTo>
                    <a:lnTo>
                      <a:pt x="382" y="1272"/>
                    </a:lnTo>
                    <a:lnTo>
                      <a:pt x="382" y="1268"/>
                    </a:lnTo>
                    <a:lnTo>
                      <a:pt x="382" y="1265"/>
                    </a:lnTo>
                    <a:lnTo>
                      <a:pt x="382" y="1262"/>
                    </a:lnTo>
                    <a:lnTo>
                      <a:pt x="382" y="1260"/>
                    </a:lnTo>
                    <a:lnTo>
                      <a:pt x="382" y="1256"/>
                    </a:lnTo>
                    <a:lnTo>
                      <a:pt x="382" y="1253"/>
                    </a:lnTo>
                    <a:lnTo>
                      <a:pt x="382" y="1251"/>
                    </a:lnTo>
                    <a:lnTo>
                      <a:pt x="382" y="1247"/>
                    </a:lnTo>
                    <a:lnTo>
                      <a:pt x="381" y="1245"/>
                    </a:lnTo>
                    <a:lnTo>
                      <a:pt x="381" y="1242"/>
                    </a:lnTo>
                    <a:lnTo>
                      <a:pt x="381" y="1240"/>
                    </a:lnTo>
                    <a:lnTo>
                      <a:pt x="381" y="1238"/>
                    </a:lnTo>
                    <a:lnTo>
                      <a:pt x="380" y="1234"/>
                    </a:lnTo>
                    <a:lnTo>
                      <a:pt x="380" y="1232"/>
                    </a:lnTo>
                    <a:lnTo>
                      <a:pt x="380" y="1229"/>
                    </a:lnTo>
                    <a:lnTo>
                      <a:pt x="380" y="1228"/>
                    </a:lnTo>
                    <a:lnTo>
                      <a:pt x="379" y="1223"/>
                    </a:lnTo>
                    <a:lnTo>
                      <a:pt x="378" y="1219"/>
                    </a:lnTo>
                    <a:lnTo>
                      <a:pt x="378" y="1216"/>
                    </a:lnTo>
                    <a:lnTo>
                      <a:pt x="377" y="1211"/>
                    </a:lnTo>
                    <a:lnTo>
                      <a:pt x="377" y="1208"/>
                    </a:lnTo>
                    <a:lnTo>
                      <a:pt x="377" y="1206"/>
                    </a:lnTo>
                    <a:lnTo>
                      <a:pt x="377" y="1202"/>
                    </a:lnTo>
                    <a:lnTo>
                      <a:pt x="376" y="1199"/>
                    </a:lnTo>
                    <a:lnTo>
                      <a:pt x="376" y="1196"/>
                    </a:lnTo>
                    <a:lnTo>
                      <a:pt x="376" y="1194"/>
                    </a:lnTo>
                    <a:lnTo>
                      <a:pt x="376" y="1190"/>
                    </a:lnTo>
                    <a:lnTo>
                      <a:pt x="376" y="1188"/>
                    </a:lnTo>
                    <a:lnTo>
                      <a:pt x="376" y="1185"/>
                    </a:lnTo>
                    <a:lnTo>
                      <a:pt x="376" y="1181"/>
                    </a:lnTo>
                    <a:lnTo>
                      <a:pt x="375" y="1178"/>
                    </a:lnTo>
                    <a:lnTo>
                      <a:pt x="375" y="1175"/>
                    </a:lnTo>
                    <a:lnTo>
                      <a:pt x="374" y="1171"/>
                    </a:lnTo>
                    <a:lnTo>
                      <a:pt x="374" y="1167"/>
                    </a:lnTo>
                    <a:lnTo>
                      <a:pt x="374" y="1163"/>
                    </a:lnTo>
                    <a:lnTo>
                      <a:pt x="374" y="1158"/>
                    </a:lnTo>
                    <a:lnTo>
                      <a:pt x="372" y="1154"/>
                    </a:lnTo>
                    <a:lnTo>
                      <a:pt x="372" y="1149"/>
                    </a:lnTo>
                    <a:lnTo>
                      <a:pt x="372" y="1146"/>
                    </a:lnTo>
                    <a:lnTo>
                      <a:pt x="371" y="1144"/>
                    </a:lnTo>
                    <a:lnTo>
                      <a:pt x="371" y="1141"/>
                    </a:lnTo>
                    <a:lnTo>
                      <a:pt x="371" y="1137"/>
                    </a:lnTo>
                    <a:lnTo>
                      <a:pt x="371" y="1134"/>
                    </a:lnTo>
                    <a:lnTo>
                      <a:pt x="370" y="1131"/>
                    </a:lnTo>
                    <a:lnTo>
                      <a:pt x="370" y="1127"/>
                    </a:lnTo>
                    <a:lnTo>
                      <a:pt x="370" y="1124"/>
                    </a:lnTo>
                    <a:lnTo>
                      <a:pt x="370" y="1121"/>
                    </a:lnTo>
                    <a:lnTo>
                      <a:pt x="370" y="1117"/>
                    </a:lnTo>
                    <a:lnTo>
                      <a:pt x="369" y="1113"/>
                    </a:lnTo>
                    <a:lnTo>
                      <a:pt x="369" y="1109"/>
                    </a:lnTo>
                    <a:lnTo>
                      <a:pt x="369" y="1104"/>
                    </a:lnTo>
                    <a:lnTo>
                      <a:pt x="368" y="1101"/>
                    </a:lnTo>
                    <a:lnTo>
                      <a:pt x="368" y="1097"/>
                    </a:lnTo>
                    <a:lnTo>
                      <a:pt x="368" y="1092"/>
                    </a:lnTo>
                    <a:lnTo>
                      <a:pt x="367" y="1087"/>
                    </a:lnTo>
                    <a:lnTo>
                      <a:pt x="367" y="1081"/>
                    </a:lnTo>
                    <a:lnTo>
                      <a:pt x="366" y="1077"/>
                    </a:lnTo>
                    <a:lnTo>
                      <a:pt x="366" y="1071"/>
                    </a:lnTo>
                    <a:lnTo>
                      <a:pt x="365" y="1067"/>
                    </a:lnTo>
                    <a:lnTo>
                      <a:pt x="364" y="1061"/>
                    </a:lnTo>
                    <a:lnTo>
                      <a:pt x="363" y="1056"/>
                    </a:lnTo>
                    <a:lnTo>
                      <a:pt x="363" y="1051"/>
                    </a:lnTo>
                    <a:lnTo>
                      <a:pt x="361" y="1046"/>
                    </a:lnTo>
                    <a:lnTo>
                      <a:pt x="360" y="1040"/>
                    </a:lnTo>
                    <a:lnTo>
                      <a:pt x="359" y="1035"/>
                    </a:lnTo>
                    <a:lnTo>
                      <a:pt x="358" y="1029"/>
                    </a:lnTo>
                    <a:lnTo>
                      <a:pt x="357" y="1025"/>
                    </a:lnTo>
                    <a:lnTo>
                      <a:pt x="357" y="1019"/>
                    </a:lnTo>
                    <a:lnTo>
                      <a:pt x="356" y="1014"/>
                    </a:lnTo>
                    <a:lnTo>
                      <a:pt x="355" y="1008"/>
                    </a:lnTo>
                    <a:lnTo>
                      <a:pt x="354" y="1003"/>
                    </a:lnTo>
                    <a:lnTo>
                      <a:pt x="353" y="997"/>
                    </a:lnTo>
                    <a:lnTo>
                      <a:pt x="350" y="992"/>
                    </a:lnTo>
                    <a:lnTo>
                      <a:pt x="350" y="986"/>
                    </a:lnTo>
                    <a:lnTo>
                      <a:pt x="348" y="981"/>
                    </a:lnTo>
                    <a:lnTo>
                      <a:pt x="347" y="975"/>
                    </a:lnTo>
                    <a:lnTo>
                      <a:pt x="346" y="970"/>
                    </a:lnTo>
                    <a:lnTo>
                      <a:pt x="345" y="964"/>
                    </a:lnTo>
                    <a:lnTo>
                      <a:pt x="344" y="959"/>
                    </a:lnTo>
                    <a:lnTo>
                      <a:pt x="343" y="952"/>
                    </a:lnTo>
                    <a:lnTo>
                      <a:pt x="342" y="947"/>
                    </a:lnTo>
                    <a:lnTo>
                      <a:pt x="341" y="941"/>
                    </a:lnTo>
                    <a:lnTo>
                      <a:pt x="338" y="936"/>
                    </a:lnTo>
                    <a:lnTo>
                      <a:pt x="337" y="930"/>
                    </a:lnTo>
                    <a:lnTo>
                      <a:pt x="336" y="925"/>
                    </a:lnTo>
                    <a:lnTo>
                      <a:pt x="335" y="919"/>
                    </a:lnTo>
                    <a:lnTo>
                      <a:pt x="334" y="914"/>
                    </a:lnTo>
                    <a:lnTo>
                      <a:pt x="333" y="908"/>
                    </a:lnTo>
                    <a:lnTo>
                      <a:pt x="332" y="902"/>
                    </a:lnTo>
                    <a:lnTo>
                      <a:pt x="330" y="897"/>
                    </a:lnTo>
                    <a:lnTo>
                      <a:pt x="328" y="891"/>
                    </a:lnTo>
                    <a:lnTo>
                      <a:pt x="327" y="885"/>
                    </a:lnTo>
                    <a:lnTo>
                      <a:pt x="326" y="881"/>
                    </a:lnTo>
                    <a:lnTo>
                      <a:pt x="325" y="875"/>
                    </a:lnTo>
                    <a:lnTo>
                      <a:pt x="324" y="870"/>
                    </a:lnTo>
                    <a:lnTo>
                      <a:pt x="323" y="864"/>
                    </a:lnTo>
                    <a:lnTo>
                      <a:pt x="322" y="859"/>
                    </a:lnTo>
                    <a:lnTo>
                      <a:pt x="321" y="853"/>
                    </a:lnTo>
                    <a:lnTo>
                      <a:pt x="320" y="849"/>
                    </a:lnTo>
                    <a:lnTo>
                      <a:pt x="319" y="843"/>
                    </a:lnTo>
                    <a:lnTo>
                      <a:pt x="319" y="838"/>
                    </a:lnTo>
                    <a:lnTo>
                      <a:pt x="317" y="832"/>
                    </a:lnTo>
                    <a:lnTo>
                      <a:pt x="316" y="828"/>
                    </a:lnTo>
                    <a:lnTo>
                      <a:pt x="315" y="822"/>
                    </a:lnTo>
                    <a:lnTo>
                      <a:pt x="314" y="817"/>
                    </a:lnTo>
                    <a:lnTo>
                      <a:pt x="314" y="812"/>
                    </a:lnTo>
                    <a:lnTo>
                      <a:pt x="313" y="807"/>
                    </a:lnTo>
                    <a:lnTo>
                      <a:pt x="313" y="804"/>
                    </a:lnTo>
                    <a:lnTo>
                      <a:pt x="312" y="798"/>
                    </a:lnTo>
                    <a:lnTo>
                      <a:pt x="312" y="794"/>
                    </a:lnTo>
                    <a:lnTo>
                      <a:pt x="311" y="789"/>
                    </a:lnTo>
                    <a:lnTo>
                      <a:pt x="310" y="785"/>
                    </a:lnTo>
                    <a:lnTo>
                      <a:pt x="310" y="780"/>
                    </a:lnTo>
                    <a:lnTo>
                      <a:pt x="310" y="776"/>
                    </a:lnTo>
                    <a:lnTo>
                      <a:pt x="310" y="772"/>
                    </a:lnTo>
                    <a:lnTo>
                      <a:pt x="310" y="767"/>
                    </a:lnTo>
                    <a:lnTo>
                      <a:pt x="310" y="764"/>
                    </a:lnTo>
                    <a:lnTo>
                      <a:pt x="310" y="759"/>
                    </a:lnTo>
                    <a:lnTo>
                      <a:pt x="310" y="756"/>
                    </a:lnTo>
                    <a:lnTo>
                      <a:pt x="310" y="752"/>
                    </a:lnTo>
                    <a:lnTo>
                      <a:pt x="310" y="748"/>
                    </a:lnTo>
                    <a:lnTo>
                      <a:pt x="310" y="744"/>
                    </a:lnTo>
                    <a:lnTo>
                      <a:pt x="310" y="741"/>
                    </a:lnTo>
                    <a:lnTo>
                      <a:pt x="310" y="737"/>
                    </a:lnTo>
                    <a:lnTo>
                      <a:pt x="310" y="734"/>
                    </a:lnTo>
                    <a:lnTo>
                      <a:pt x="310" y="731"/>
                    </a:lnTo>
                    <a:lnTo>
                      <a:pt x="310" y="728"/>
                    </a:lnTo>
                    <a:lnTo>
                      <a:pt x="310" y="724"/>
                    </a:lnTo>
                    <a:lnTo>
                      <a:pt x="310" y="720"/>
                    </a:lnTo>
                    <a:lnTo>
                      <a:pt x="310" y="718"/>
                    </a:lnTo>
                    <a:lnTo>
                      <a:pt x="310" y="714"/>
                    </a:lnTo>
                    <a:lnTo>
                      <a:pt x="310" y="711"/>
                    </a:lnTo>
                    <a:lnTo>
                      <a:pt x="310" y="709"/>
                    </a:lnTo>
                    <a:lnTo>
                      <a:pt x="310" y="707"/>
                    </a:lnTo>
                    <a:lnTo>
                      <a:pt x="310" y="703"/>
                    </a:lnTo>
                    <a:lnTo>
                      <a:pt x="310" y="700"/>
                    </a:lnTo>
                    <a:lnTo>
                      <a:pt x="310" y="698"/>
                    </a:lnTo>
                    <a:lnTo>
                      <a:pt x="310" y="694"/>
                    </a:lnTo>
                    <a:lnTo>
                      <a:pt x="310" y="692"/>
                    </a:lnTo>
                    <a:lnTo>
                      <a:pt x="310" y="690"/>
                    </a:lnTo>
                    <a:lnTo>
                      <a:pt x="310" y="688"/>
                    </a:lnTo>
                    <a:lnTo>
                      <a:pt x="310" y="686"/>
                    </a:lnTo>
                    <a:lnTo>
                      <a:pt x="310" y="680"/>
                    </a:lnTo>
                    <a:lnTo>
                      <a:pt x="311" y="676"/>
                    </a:lnTo>
                    <a:lnTo>
                      <a:pt x="311" y="671"/>
                    </a:lnTo>
                    <a:lnTo>
                      <a:pt x="312" y="668"/>
                    </a:lnTo>
                    <a:lnTo>
                      <a:pt x="312" y="663"/>
                    </a:lnTo>
                    <a:lnTo>
                      <a:pt x="312" y="658"/>
                    </a:lnTo>
                    <a:lnTo>
                      <a:pt x="312" y="655"/>
                    </a:lnTo>
                    <a:lnTo>
                      <a:pt x="313" y="650"/>
                    </a:lnTo>
                    <a:lnTo>
                      <a:pt x="313" y="647"/>
                    </a:lnTo>
                    <a:lnTo>
                      <a:pt x="313" y="643"/>
                    </a:lnTo>
                    <a:lnTo>
                      <a:pt x="314" y="638"/>
                    </a:lnTo>
                    <a:lnTo>
                      <a:pt x="314" y="635"/>
                    </a:lnTo>
                    <a:lnTo>
                      <a:pt x="315" y="631"/>
                    </a:lnTo>
                    <a:lnTo>
                      <a:pt x="316" y="627"/>
                    </a:lnTo>
                    <a:lnTo>
                      <a:pt x="316" y="623"/>
                    </a:lnTo>
                    <a:lnTo>
                      <a:pt x="317" y="620"/>
                    </a:lnTo>
                    <a:lnTo>
                      <a:pt x="317" y="615"/>
                    </a:lnTo>
                    <a:lnTo>
                      <a:pt x="319" y="612"/>
                    </a:lnTo>
                    <a:lnTo>
                      <a:pt x="319" y="607"/>
                    </a:lnTo>
                    <a:lnTo>
                      <a:pt x="321" y="603"/>
                    </a:lnTo>
                    <a:lnTo>
                      <a:pt x="321" y="599"/>
                    </a:lnTo>
                    <a:lnTo>
                      <a:pt x="321" y="594"/>
                    </a:lnTo>
                    <a:lnTo>
                      <a:pt x="322" y="589"/>
                    </a:lnTo>
                    <a:lnTo>
                      <a:pt x="322" y="585"/>
                    </a:lnTo>
                    <a:lnTo>
                      <a:pt x="322" y="580"/>
                    </a:lnTo>
                    <a:lnTo>
                      <a:pt x="322" y="576"/>
                    </a:lnTo>
                    <a:lnTo>
                      <a:pt x="322" y="571"/>
                    </a:lnTo>
                    <a:lnTo>
                      <a:pt x="322" y="567"/>
                    </a:lnTo>
                    <a:lnTo>
                      <a:pt x="322" y="562"/>
                    </a:lnTo>
                    <a:lnTo>
                      <a:pt x="321" y="557"/>
                    </a:lnTo>
                    <a:lnTo>
                      <a:pt x="321" y="552"/>
                    </a:lnTo>
                    <a:lnTo>
                      <a:pt x="321" y="549"/>
                    </a:lnTo>
                    <a:lnTo>
                      <a:pt x="320" y="545"/>
                    </a:lnTo>
                    <a:lnTo>
                      <a:pt x="319" y="540"/>
                    </a:lnTo>
                    <a:lnTo>
                      <a:pt x="319" y="536"/>
                    </a:lnTo>
                    <a:lnTo>
                      <a:pt x="319" y="533"/>
                    </a:lnTo>
                    <a:lnTo>
                      <a:pt x="317" y="528"/>
                    </a:lnTo>
                    <a:lnTo>
                      <a:pt x="316" y="525"/>
                    </a:lnTo>
                    <a:lnTo>
                      <a:pt x="315" y="520"/>
                    </a:lnTo>
                    <a:lnTo>
                      <a:pt x="315" y="518"/>
                    </a:lnTo>
                    <a:lnTo>
                      <a:pt x="314" y="515"/>
                    </a:lnTo>
                    <a:lnTo>
                      <a:pt x="314" y="512"/>
                    </a:lnTo>
                    <a:lnTo>
                      <a:pt x="313" y="509"/>
                    </a:lnTo>
                    <a:lnTo>
                      <a:pt x="312" y="507"/>
                    </a:lnTo>
                    <a:lnTo>
                      <a:pt x="311" y="503"/>
                    </a:lnTo>
                    <a:lnTo>
                      <a:pt x="310" y="499"/>
                    </a:lnTo>
                    <a:lnTo>
                      <a:pt x="310" y="498"/>
                    </a:lnTo>
                    <a:lnTo>
                      <a:pt x="310" y="497"/>
                    </a:lnTo>
                    <a:lnTo>
                      <a:pt x="408" y="495"/>
                    </a:lnTo>
                    <a:lnTo>
                      <a:pt x="456" y="471"/>
                    </a:lnTo>
                    <a:lnTo>
                      <a:pt x="456" y="470"/>
                    </a:lnTo>
                    <a:lnTo>
                      <a:pt x="456" y="469"/>
                    </a:lnTo>
                    <a:lnTo>
                      <a:pt x="455" y="468"/>
                    </a:lnTo>
                    <a:lnTo>
                      <a:pt x="455" y="465"/>
                    </a:lnTo>
                    <a:lnTo>
                      <a:pt x="454" y="462"/>
                    </a:lnTo>
                    <a:lnTo>
                      <a:pt x="454" y="459"/>
                    </a:lnTo>
                    <a:lnTo>
                      <a:pt x="453" y="454"/>
                    </a:lnTo>
                    <a:lnTo>
                      <a:pt x="453" y="450"/>
                    </a:lnTo>
                    <a:lnTo>
                      <a:pt x="452" y="448"/>
                    </a:lnTo>
                    <a:lnTo>
                      <a:pt x="452" y="446"/>
                    </a:lnTo>
                    <a:lnTo>
                      <a:pt x="450" y="442"/>
                    </a:lnTo>
                    <a:lnTo>
                      <a:pt x="450" y="440"/>
                    </a:lnTo>
                    <a:lnTo>
                      <a:pt x="450" y="437"/>
                    </a:lnTo>
                    <a:lnTo>
                      <a:pt x="449" y="433"/>
                    </a:lnTo>
                    <a:lnTo>
                      <a:pt x="449" y="430"/>
                    </a:lnTo>
                    <a:lnTo>
                      <a:pt x="448" y="428"/>
                    </a:lnTo>
                    <a:lnTo>
                      <a:pt x="448" y="425"/>
                    </a:lnTo>
                    <a:lnTo>
                      <a:pt x="447" y="420"/>
                    </a:lnTo>
                    <a:lnTo>
                      <a:pt x="446" y="417"/>
                    </a:lnTo>
                    <a:lnTo>
                      <a:pt x="446" y="414"/>
                    </a:lnTo>
                    <a:lnTo>
                      <a:pt x="445" y="409"/>
                    </a:lnTo>
                    <a:lnTo>
                      <a:pt x="445" y="406"/>
                    </a:lnTo>
                    <a:lnTo>
                      <a:pt x="444" y="403"/>
                    </a:lnTo>
                    <a:lnTo>
                      <a:pt x="444" y="399"/>
                    </a:lnTo>
                    <a:lnTo>
                      <a:pt x="443" y="395"/>
                    </a:lnTo>
                    <a:lnTo>
                      <a:pt x="442" y="390"/>
                    </a:lnTo>
                    <a:lnTo>
                      <a:pt x="441" y="386"/>
                    </a:lnTo>
                    <a:lnTo>
                      <a:pt x="441" y="383"/>
                    </a:lnTo>
                    <a:lnTo>
                      <a:pt x="439" y="378"/>
                    </a:lnTo>
                    <a:lnTo>
                      <a:pt x="438" y="374"/>
                    </a:lnTo>
                    <a:lnTo>
                      <a:pt x="437" y="370"/>
                    </a:lnTo>
                    <a:lnTo>
                      <a:pt x="437" y="365"/>
                    </a:lnTo>
                    <a:lnTo>
                      <a:pt x="436" y="360"/>
                    </a:lnTo>
                    <a:lnTo>
                      <a:pt x="435" y="356"/>
                    </a:lnTo>
                    <a:lnTo>
                      <a:pt x="434" y="351"/>
                    </a:lnTo>
                    <a:lnTo>
                      <a:pt x="433" y="347"/>
                    </a:lnTo>
                    <a:lnTo>
                      <a:pt x="432" y="342"/>
                    </a:lnTo>
                    <a:lnTo>
                      <a:pt x="431" y="338"/>
                    </a:lnTo>
                    <a:lnTo>
                      <a:pt x="430" y="333"/>
                    </a:lnTo>
                    <a:lnTo>
                      <a:pt x="430" y="329"/>
                    </a:lnTo>
                    <a:lnTo>
                      <a:pt x="427" y="324"/>
                    </a:lnTo>
                    <a:lnTo>
                      <a:pt x="426" y="319"/>
                    </a:lnTo>
                    <a:lnTo>
                      <a:pt x="425" y="314"/>
                    </a:lnTo>
                    <a:lnTo>
                      <a:pt x="424" y="310"/>
                    </a:lnTo>
                    <a:lnTo>
                      <a:pt x="423" y="306"/>
                    </a:lnTo>
                    <a:lnTo>
                      <a:pt x="422" y="301"/>
                    </a:lnTo>
                    <a:lnTo>
                      <a:pt x="421" y="296"/>
                    </a:lnTo>
                    <a:lnTo>
                      <a:pt x="420" y="291"/>
                    </a:lnTo>
                    <a:lnTo>
                      <a:pt x="419" y="286"/>
                    </a:lnTo>
                    <a:lnTo>
                      <a:pt x="417" y="281"/>
                    </a:lnTo>
                    <a:lnTo>
                      <a:pt x="416" y="277"/>
                    </a:lnTo>
                    <a:lnTo>
                      <a:pt x="415" y="273"/>
                    </a:lnTo>
                    <a:lnTo>
                      <a:pt x="414" y="267"/>
                    </a:lnTo>
                    <a:lnTo>
                      <a:pt x="412" y="263"/>
                    </a:lnTo>
                    <a:lnTo>
                      <a:pt x="411" y="258"/>
                    </a:lnTo>
                    <a:lnTo>
                      <a:pt x="410" y="254"/>
                    </a:lnTo>
                    <a:lnTo>
                      <a:pt x="409" y="249"/>
                    </a:lnTo>
                    <a:lnTo>
                      <a:pt x="408" y="245"/>
                    </a:lnTo>
                    <a:lnTo>
                      <a:pt x="405" y="240"/>
                    </a:lnTo>
                    <a:lnTo>
                      <a:pt x="404" y="235"/>
                    </a:lnTo>
                    <a:lnTo>
                      <a:pt x="402" y="231"/>
                    </a:lnTo>
                    <a:lnTo>
                      <a:pt x="401" y="226"/>
                    </a:lnTo>
                    <a:lnTo>
                      <a:pt x="400" y="222"/>
                    </a:lnTo>
                    <a:lnTo>
                      <a:pt x="399" y="217"/>
                    </a:lnTo>
                    <a:lnTo>
                      <a:pt x="397" y="213"/>
                    </a:lnTo>
                    <a:lnTo>
                      <a:pt x="396" y="209"/>
                    </a:lnTo>
                    <a:lnTo>
                      <a:pt x="394" y="204"/>
                    </a:lnTo>
                    <a:lnTo>
                      <a:pt x="393" y="200"/>
                    </a:lnTo>
                    <a:lnTo>
                      <a:pt x="391" y="197"/>
                    </a:lnTo>
                    <a:lnTo>
                      <a:pt x="390" y="192"/>
                    </a:lnTo>
                    <a:lnTo>
                      <a:pt x="389" y="189"/>
                    </a:lnTo>
                    <a:lnTo>
                      <a:pt x="388" y="184"/>
                    </a:lnTo>
                    <a:lnTo>
                      <a:pt x="386" y="180"/>
                    </a:lnTo>
                    <a:lnTo>
                      <a:pt x="385" y="177"/>
                    </a:lnTo>
                    <a:lnTo>
                      <a:pt x="382" y="172"/>
                    </a:lnTo>
                    <a:lnTo>
                      <a:pt x="381" y="168"/>
                    </a:lnTo>
                    <a:lnTo>
                      <a:pt x="380" y="165"/>
                    </a:lnTo>
                    <a:lnTo>
                      <a:pt x="378" y="160"/>
                    </a:lnTo>
                    <a:lnTo>
                      <a:pt x="377" y="157"/>
                    </a:lnTo>
                    <a:lnTo>
                      <a:pt x="376" y="154"/>
                    </a:lnTo>
                    <a:lnTo>
                      <a:pt x="375" y="150"/>
                    </a:lnTo>
                    <a:lnTo>
                      <a:pt x="374" y="147"/>
                    </a:lnTo>
                    <a:lnTo>
                      <a:pt x="371" y="143"/>
                    </a:lnTo>
                    <a:lnTo>
                      <a:pt x="370" y="140"/>
                    </a:lnTo>
                    <a:lnTo>
                      <a:pt x="369" y="137"/>
                    </a:lnTo>
                    <a:lnTo>
                      <a:pt x="368" y="134"/>
                    </a:lnTo>
                    <a:lnTo>
                      <a:pt x="366" y="130"/>
                    </a:lnTo>
                    <a:lnTo>
                      <a:pt x="366" y="128"/>
                    </a:lnTo>
                    <a:lnTo>
                      <a:pt x="364" y="125"/>
                    </a:lnTo>
                    <a:lnTo>
                      <a:pt x="363" y="122"/>
                    </a:lnTo>
                    <a:lnTo>
                      <a:pt x="361" y="119"/>
                    </a:lnTo>
                    <a:lnTo>
                      <a:pt x="360" y="116"/>
                    </a:lnTo>
                    <a:lnTo>
                      <a:pt x="359" y="113"/>
                    </a:lnTo>
                    <a:lnTo>
                      <a:pt x="358" y="111"/>
                    </a:lnTo>
                    <a:lnTo>
                      <a:pt x="357" y="108"/>
                    </a:lnTo>
                    <a:lnTo>
                      <a:pt x="356" y="106"/>
                    </a:lnTo>
                    <a:lnTo>
                      <a:pt x="354" y="101"/>
                    </a:lnTo>
                    <a:lnTo>
                      <a:pt x="352" y="97"/>
                    </a:lnTo>
                    <a:lnTo>
                      <a:pt x="350" y="93"/>
                    </a:lnTo>
                    <a:lnTo>
                      <a:pt x="348" y="90"/>
                    </a:lnTo>
                    <a:lnTo>
                      <a:pt x="347" y="86"/>
                    </a:lnTo>
                    <a:lnTo>
                      <a:pt x="346" y="84"/>
                    </a:lnTo>
                    <a:lnTo>
                      <a:pt x="345" y="81"/>
                    </a:lnTo>
                    <a:lnTo>
                      <a:pt x="344" y="80"/>
                    </a:lnTo>
                    <a:lnTo>
                      <a:pt x="343" y="76"/>
                    </a:lnTo>
                    <a:lnTo>
                      <a:pt x="343" y="76"/>
                    </a:lnTo>
                    <a:lnTo>
                      <a:pt x="342" y="75"/>
                    </a:lnTo>
                    <a:lnTo>
                      <a:pt x="339" y="75"/>
                    </a:lnTo>
                    <a:lnTo>
                      <a:pt x="336" y="73"/>
                    </a:lnTo>
                    <a:lnTo>
                      <a:pt x="332" y="73"/>
                    </a:lnTo>
                    <a:lnTo>
                      <a:pt x="328" y="71"/>
                    </a:lnTo>
                    <a:lnTo>
                      <a:pt x="326" y="71"/>
                    </a:lnTo>
                    <a:lnTo>
                      <a:pt x="323" y="70"/>
                    </a:lnTo>
                    <a:lnTo>
                      <a:pt x="320" y="69"/>
                    </a:lnTo>
                    <a:lnTo>
                      <a:pt x="316" y="68"/>
                    </a:lnTo>
                    <a:lnTo>
                      <a:pt x="313" y="67"/>
                    </a:lnTo>
                    <a:lnTo>
                      <a:pt x="310" y="65"/>
                    </a:lnTo>
                    <a:lnTo>
                      <a:pt x="305" y="64"/>
                    </a:lnTo>
                    <a:lnTo>
                      <a:pt x="301" y="62"/>
                    </a:lnTo>
                    <a:lnTo>
                      <a:pt x="298" y="61"/>
                    </a:lnTo>
                    <a:lnTo>
                      <a:pt x="293" y="60"/>
                    </a:lnTo>
                    <a:lnTo>
                      <a:pt x="289" y="59"/>
                    </a:lnTo>
                    <a:lnTo>
                      <a:pt x="284" y="58"/>
                    </a:lnTo>
                    <a:lnTo>
                      <a:pt x="279" y="56"/>
                    </a:lnTo>
                    <a:lnTo>
                      <a:pt x="275" y="54"/>
                    </a:lnTo>
                    <a:lnTo>
                      <a:pt x="271" y="53"/>
                    </a:lnTo>
                    <a:lnTo>
                      <a:pt x="266" y="51"/>
                    </a:lnTo>
                    <a:lnTo>
                      <a:pt x="261" y="50"/>
                    </a:lnTo>
                    <a:lnTo>
                      <a:pt x="257" y="49"/>
                    </a:lnTo>
                    <a:lnTo>
                      <a:pt x="253" y="48"/>
                    </a:lnTo>
                    <a:lnTo>
                      <a:pt x="247" y="46"/>
                    </a:lnTo>
                    <a:lnTo>
                      <a:pt x="243" y="45"/>
                    </a:lnTo>
                    <a:lnTo>
                      <a:pt x="238" y="43"/>
                    </a:lnTo>
                    <a:lnTo>
                      <a:pt x="234" y="42"/>
                    </a:lnTo>
                    <a:lnTo>
                      <a:pt x="230" y="41"/>
                    </a:lnTo>
                    <a:lnTo>
                      <a:pt x="225" y="39"/>
                    </a:lnTo>
                    <a:lnTo>
                      <a:pt x="222" y="38"/>
                    </a:lnTo>
                    <a:lnTo>
                      <a:pt x="219" y="37"/>
                    </a:lnTo>
                    <a:lnTo>
                      <a:pt x="214" y="35"/>
                    </a:lnTo>
                    <a:lnTo>
                      <a:pt x="211" y="32"/>
                    </a:lnTo>
                    <a:lnTo>
                      <a:pt x="208" y="31"/>
                    </a:lnTo>
                    <a:lnTo>
                      <a:pt x="205" y="29"/>
                    </a:lnTo>
                    <a:lnTo>
                      <a:pt x="202" y="28"/>
                    </a:lnTo>
                    <a:lnTo>
                      <a:pt x="200" y="26"/>
                    </a:lnTo>
                    <a:lnTo>
                      <a:pt x="197" y="24"/>
                    </a:lnTo>
                    <a:lnTo>
                      <a:pt x="194" y="23"/>
                    </a:lnTo>
                    <a:lnTo>
                      <a:pt x="190" y="19"/>
                    </a:lnTo>
                    <a:lnTo>
                      <a:pt x="187" y="16"/>
                    </a:lnTo>
                    <a:lnTo>
                      <a:pt x="183" y="13"/>
                    </a:lnTo>
                    <a:lnTo>
                      <a:pt x="181" y="9"/>
                    </a:lnTo>
                    <a:lnTo>
                      <a:pt x="179" y="7"/>
                    </a:lnTo>
                    <a:lnTo>
                      <a:pt x="177" y="5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6"/>
              <p:cNvSpPr>
                <a:spLocks/>
              </p:cNvSpPr>
              <p:nvPr/>
            </p:nvSpPr>
            <p:spPr bwMode="auto">
              <a:xfrm>
                <a:off x="4300538" y="931863"/>
                <a:ext cx="103188" cy="142875"/>
              </a:xfrm>
              <a:custGeom>
                <a:avLst/>
                <a:gdLst>
                  <a:gd name="T0" fmla="*/ 60 w 259"/>
                  <a:gd name="T1" fmla="*/ 149 h 364"/>
                  <a:gd name="T2" fmla="*/ 58 w 259"/>
                  <a:gd name="T3" fmla="*/ 162 h 364"/>
                  <a:gd name="T4" fmla="*/ 55 w 259"/>
                  <a:gd name="T5" fmla="*/ 175 h 364"/>
                  <a:gd name="T6" fmla="*/ 53 w 259"/>
                  <a:gd name="T7" fmla="*/ 188 h 364"/>
                  <a:gd name="T8" fmla="*/ 52 w 259"/>
                  <a:gd name="T9" fmla="*/ 201 h 364"/>
                  <a:gd name="T10" fmla="*/ 52 w 259"/>
                  <a:gd name="T11" fmla="*/ 213 h 364"/>
                  <a:gd name="T12" fmla="*/ 52 w 259"/>
                  <a:gd name="T13" fmla="*/ 227 h 364"/>
                  <a:gd name="T14" fmla="*/ 53 w 259"/>
                  <a:gd name="T15" fmla="*/ 241 h 364"/>
                  <a:gd name="T16" fmla="*/ 53 w 259"/>
                  <a:gd name="T17" fmla="*/ 258 h 364"/>
                  <a:gd name="T18" fmla="*/ 55 w 259"/>
                  <a:gd name="T19" fmla="*/ 275 h 364"/>
                  <a:gd name="T20" fmla="*/ 55 w 259"/>
                  <a:gd name="T21" fmla="*/ 288 h 364"/>
                  <a:gd name="T22" fmla="*/ 55 w 259"/>
                  <a:gd name="T23" fmla="*/ 300 h 364"/>
                  <a:gd name="T24" fmla="*/ 197 w 259"/>
                  <a:gd name="T25" fmla="*/ 343 h 364"/>
                  <a:gd name="T26" fmla="*/ 191 w 259"/>
                  <a:gd name="T27" fmla="*/ 328 h 364"/>
                  <a:gd name="T28" fmla="*/ 184 w 259"/>
                  <a:gd name="T29" fmla="*/ 308 h 364"/>
                  <a:gd name="T30" fmla="*/ 180 w 259"/>
                  <a:gd name="T31" fmla="*/ 288 h 364"/>
                  <a:gd name="T32" fmla="*/ 181 w 259"/>
                  <a:gd name="T33" fmla="*/ 274 h 364"/>
                  <a:gd name="T34" fmla="*/ 184 w 259"/>
                  <a:gd name="T35" fmla="*/ 266 h 364"/>
                  <a:gd name="T36" fmla="*/ 197 w 259"/>
                  <a:gd name="T37" fmla="*/ 260 h 364"/>
                  <a:gd name="T38" fmla="*/ 221 w 259"/>
                  <a:gd name="T39" fmla="*/ 246 h 364"/>
                  <a:gd name="T40" fmla="*/ 237 w 259"/>
                  <a:gd name="T41" fmla="*/ 228 h 364"/>
                  <a:gd name="T42" fmla="*/ 245 w 259"/>
                  <a:gd name="T43" fmla="*/ 214 h 364"/>
                  <a:gd name="T44" fmla="*/ 250 w 259"/>
                  <a:gd name="T45" fmla="*/ 197 h 364"/>
                  <a:gd name="T46" fmla="*/ 252 w 259"/>
                  <a:gd name="T47" fmla="*/ 180 h 364"/>
                  <a:gd name="T48" fmla="*/ 253 w 259"/>
                  <a:gd name="T49" fmla="*/ 163 h 364"/>
                  <a:gd name="T50" fmla="*/ 253 w 259"/>
                  <a:gd name="T51" fmla="*/ 150 h 364"/>
                  <a:gd name="T52" fmla="*/ 253 w 259"/>
                  <a:gd name="T53" fmla="*/ 139 h 364"/>
                  <a:gd name="T54" fmla="*/ 256 w 259"/>
                  <a:gd name="T55" fmla="*/ 126 h 364"/>
                  <a:gd name="T56" fmla="*/ 258 w 259"/>
                  <a:gd name="T57" fmla="*/ 111 h 364"/>
                  <a:gd name="T58" fmla="*/ 259 w 259"/>
                  <a:gd name="T59" fmla="*/ 93 h 364"/>
                  <a:gd name="T60" fmla="*/ 258 w 259"/>
                  <a:gd name="T61" fmla="*/ 74 h 364"/>
                  <a:gd name="T62" fmla="*/ 252 w 259"/>
                  <a:gd name="T63" fmla="*/ 56 h 364"/>
                  <a:gd name="T64" fmla="*/ 241 w 259"/>
                  <a:gd name="T65" fmla="*/ 40 h 364"/>
                  <a:gd name="T66" fmla="*/ 227 w 259"/>
                  <a:gd name="T67" fmla="*/ 28 h 364"/>
                  <a:gd name="T68" fmla="*/ 212 w 259"/>
                  <a:gd name="T69" fmla="*/ 17 h 364"/>
                  <a:gd name="T70" fmla="*/ 195 w 259"/>
                  <a:gd name="T71" fmla="*/ 9 h 364"/>
                  <a:gd name="T72" fmla="*/ 181 w 259"/>
                  <a:gd name="T73" fmla="*/ 3 h 364"/>
                  <a:gd name="T74" fmla="*/ 169 w 259"/>
                  <a:gd name="T75" fmla="*/ 0 h 364"/>
                  <a:gd name="T76" fmla="*/ 160 w 259"/>
                  <a:gd name="T77" fmla="*/ 0 h 364"/>
                  <a:gd name="T78" fmla="*/ 140 w 259"/>
                  <a:gd name="T79" fmla="*/ 3 h 364"/>
                  <a:gd name="T80" fmla="*/ 126 w 259"/>
                  <a:gd name="T81" fmla="*/ 9 h 364"/>
                  <a:gd name="T82" fmla="*/ 105 w 259"/>
                  <a:gd name="T83" fmla="*/ 23 h 364"/>
                  <a:gd name="T84" fmla="*/ 86 w 259"/>
                  <a:gd name="T85" fmla="*/ 35 h 364"/>
                  <a:gd name="T86" fmla="*/ 75 w 259"/>
                  <a:gd name="T87" fmla="*/ 36 h 364"/>
                  <a:gd name="T88" fmla="*/ 60 w 259"/>
                  <a:gd name="T89" fmla="*/ 34 h 364"/>
                  <a:gd name="T90" fmla="*/ 40 w 259"/>
                  <a:gd name="T91" fmla="*/ 33 h 364"/>
                  <a:gd name="T92" fmla="*/ 20 w 259"/>
                  <a:gd name="T93" fmla="*/ 36 h 364"/>
                  <a:gd name="T94" fmla="*/ 5 w 259"/>
                  <a:gd name="T95" fmla="*/ 46 h 364"/>
                  <a:gd name="T96" fmla="*/ 1 w 259"/>
                  <a:gd name="T97" fmla="*/ 54 h 364"/>
                  <a:gd name="T98" fmla="*/ 4 w 259"/>
                  <a:gd name="T99" fmla="*/ 68 h 364"/>
                  <a:gd name="T100" fmla="*/ 16 w 259"/>
                  <a:gd name="T101" fmla="*/ 82 h 364"/>
                  <a:gd name="T102" fmla="*/ 36 w 259"/>
                  <a:gd name="T103" fmla="*/ 96 h 364"/>
                  <a:gd name="T104" fmla="*/ 58 w 259"/>
                  <a:gd name="T105" fmla="*/ 113 h 364"/>
                  <a:gd name="T106" fmla="*/ 69 w 259"/>
                  <a:gd name="T107" fmla="*/ 122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59" h="364">
                    <a:moveTo>
                      <a:pt x="70" y="123"/>
                    </a:moveTo>
                    <a:lnTo>
                      <a:pt x="63" y="141"/>
                    </a:lnTo>
                    <a:lnTo>
                      <a:pt x="62" y="143"/>
                    </a:lnTo>
                    <a:lnTo>
                      <a:pt x="61" y="147"/>
                    </a:lnTo>
                    <a:lnTo>
                      <a:pt x="60" y="149"/>
                    </a:lnTo>
                    <a:lnTo>
                      <a:pt x="60" y="152"/>
                    </a:lnTo>
                    <a:lnTo>
                      <a:pt x="59" y="154"/>
                    </a:lnTo>
                    <a:lnTo>
                      <a:pt x="59" y="156"/>
                    </a:lnTo>
                    <a:lnTo>
                      <a:pt x="58" y="160"/>
                    </a:lnTo>
                    <a:lnTo>
                      <a:pt x="58" y="162"/>
                    </a:lnTo>
                    <a:lnTo>
                      <a:pt x="57" y="164"/>
                    </a:lnTo>
                    <a:lnTo>
                      <a:pt x="56" y="167"/>
                    </a:lnTo>
                    <a:lnTo>
                      <a:pt x="56" y="170"/>
                    </a:lnTo>
                    <a:lnTo>
                      <a:pt x="55" y="173"/>
                    </a:lnTo>
                    <a:lnTo>
                      <a:pt x="55" y="175"/>
                    </a:lnTo>
                    <a:lnTo>
                      <a:pt x="55" y="177"/>
                    </a:lnTo>
                    <a:lnTo>
                      <a:pt x="55" y="181"/>
                    </a:lnTo>
                    <a:lnTo>
                      <a:pt x="55" y="183"/>
                    </a:lnTo>
                    <a:lnTo>
                      <a:pt x="53" y="185"/>
                    </a:lnTo>
                    <a:lnTo>
                      <a:pt x="53" y="188"/>
                    </a:lnTo>
                    <a:lnTo>
                      <a:pt x="52" y="191"/>
                    </a:lnTo>
                    <a:lnTo>
                      <a:pt x="52" y="193"/>
                    </a:lnTo>
                    <a:lnTo>
                      <a:pt x="52" y="195"/>
                    </a:lnTo>
                    <a:lnTo>
                      <a:pt x="52" y="198"/>
                    </a:lnTo>
                    <a:lnTo>
                      <a:pt x="52" y="201"/>
                    </a:lnTo>
                    <a:lnTo>
                      <a:pt x="52" y="203"/>
                    </a:lnTo>
                    <a:lnTo>
                      <a:pt x="52" y="205"/>
                    </a:lnTo>
                    <a:lnTo>
                      <a:pt x="52" y="207"/>
                    </a:lnTo>
                    <a:lnTo>
                      <a:pt x="52" y="210"/>
                    </a:lnTo>
                    <a:lnTo>
                      <a:pt x="52" y="213"/>
                    </a:lnTo>
                    <a:lnTo>
                      <a:pt x="52" y="215"/>
                    </a:lnTo>
                    <a:lnTo>
                      <a:pt x="52" y="217"/>
                    </a:lnTo>
                    <a:lnTo>
                      <a:pt x="52" y="220"/>
                    </a:lnTo>
                    <a:lnTo>
                      <a:pt x="52" y="223"/>
                    </a:lnTo>
                    <a:lnTo>
                      <a:pt x="52" y="227"/>
                    </a:lnTo>
                    <a:lnTo>
                      <a:pt x="52" y="232"/>
                    </a:lnTo>
                    <a:lnTo>
                      <a:pt x="52" y="235"/>
                    </a:lnTo>
                    <a:lnTo>
                      <a:pt x="52" y="237"/>
                    </a:lnTo>
                    <a:lnTo>
                      <a:pt x="52" y="239"/>
                    </a:lnTo>
                    <a:lnTo>
                      <a:pt x="53" y="241"/>
                    </a:lnTo>
                    <a:lnTo>
                      <a:pt x="53" y="246"/>
                    </a:lnTo>
                    <a:lnTo>
                      <a:pt x="53" y="251"/>
                    </a:lnTo>
                    <a:lnTo>
                      <a:pt x="53" y="253"/>
                    </a:lnTo>
                    <a:lnTo>
                      <a:pt x="53" y="256"/>
                    </a:lnTo>
                    <a:lnTo>
                      <a:pt x="53" y="258"/>
                    </a:lnTo>
                    <a:lnTo>
                      <a:pt x="55" y="261"/>
                    </a:lnTo>
                    <a:lnTo>
                      <a:pt x="55" y="266"/>
                    </a:lnTo>
                    <a:lnTo>
                      <a:pt x="55" y="270"/>
                    </a:lnTo>
                    <a:lnTo>
                      <a:pt x="55" y="272"/>
                    </a:lnTo>
                    <a:lnTo>
                      <a:pt x="55" y="275"/>
                    </a:lnTo>
                    <a:lnTo>
                      <a:pt x="55" y="278"/>
                    </a:lnTo>
                    <a:lnTo>
                      <a:pt x="55" y="280"/>
                    </a:lnTo>
                    <a:lnTo>
                      <a:pt x="55" y="282"/>
                    </a:lnTo>
                    <a:lnTo>
                      <a:pt x="55" y="285"/>
                    </a:lnTo>
                    <a:lnTo>
                      <a:pt x="55" y="288"/>
                    </a:lnTo>
                    <a:lnTo>
                      <a:pt x="55" y="290"/>
                    </a:lnTo>
                    <a:lnTo>
                      <a:pt x="55" y="292"/>
                    </a:lnTo>
                    <a:lnTo>
                      <a:pt x="55" y="294"/>
                    </a:lnTo>
                    <a:lnTo>
                      <a:pt x="55" y="297"/>
                    </a:lnTo>
                    <a:lnTo>
                      <a:pt x="55" y="300"/>
                    </a:lnTo>
                    <a:lnTo>
                      <a:pt x="79" y="311"/>
                    </a:lnTo>
                    <a:lnTo>
                      <a:pt x="81" y="364"/>
                    </a:lnTo>
                    <a:lnTo>
                      <a:pt x="200" y="347"/>
                    </a:lnTo>
                    <a:lnTo>
                      <a:pt x="199" y="346"/>
                    </a:lnTo>
                    <a:lnTo>
                      <a:pt x="197" y="343"/>
                    </a:lnTo>
                    <a:lnTo>
                      <a:pt x="195" y="340"/>
                    </a:lnTo>
                    <a:lnTo>
                      <a:pt x="194" y="337"/>
                    </a:lnTo>
                    <a:lnTo>
                      <a:pt x="193" y="335"/>
                    </a:lnTo>
                    <a:lnTo>
                      <a:pt x="192" y="333"/>
                    </a:lnTo>
                    <a:lnTo>
                      <a:pt x="191" y="328"/>
                    </a:lnTo>
                    <a:lnTo>
                      <a:pt x="189" y="325"/>
                    </a:lnTo>
                    <a:lnTo>
                      <a:pt x="188" y="321"/>
                    </a:lnTo>
                    <a:lnTo>
                      <a:pt x="186" y="317"/>
                    </a:lnTo>
                    <a:lnTo>
                      <a:pt x="185" y="313"/>
                    </a:lnTo>
                    <a:lnTo>
                      <a:pt x="184" y="308"/>
                    </a:lnTo>
                    <a:lnTo>
                      <a:pt x="182" y="305"/>
                    </a:lnTo>
                    <a:lnTo>
                      <a:pt x="182" y="301"/>
                    </a:lnTo>
                    <a:lnTo>
                      <a:pt x="180" y="296"/>
                    </a:lnTo>
                    <a:lnTo>
                      <a:pt x="180" y="292"/>
                    </a:lnTo>
                    <a:lnTo>
                      <a:pt x="180" y="288"/>
                    </a:lnTo>
                    <a:lnTo>
                      <a:pt x="180" y="285"/>
                    </a:lnTo>
                    <a:lnTo>
                      <a:pt x="180" y="281"/>
                    </a:lnTo>
                    <a:lnTo>
                      <a:pt x="180" y="279"/>
                    </a:lnTo>
                    <a:lnTo>
                      <a:pt x="180" y="275"/>
                    </a:lnTo>
                    <a:lnTo>
                      <a:pt x="181" y="274"/>
                    </a:lnTo>
                    <a:lnTo>
                      <a:pt x="182" y="270"/>
                    </a:lnTo>
                    <a:lnTo>
                      <a:pt x="182" y="268"/>
                    </a:lnTo>
                    <a:lnTo>
                      <a:pt x="183" y="266"/>
                    </a:lnTo>
                    <a:lnTo>
                      <a:pt x="184" y="266"/>
                    </a:lnTo>
                    <a:lnTo>
                      <a:pt x="184" y="266"/>
                    </a:lnTo>
                    <a:lnTo>
                      <a:pt x="185" y="264"/>
                    </a:lnTo>
                    <a:lnTo>
                      <a:pt x="188" y="264"/>
                    </a:lnTo>
                    <a:lnTo>
                      <a:pt x="191" y="263"/>
                    </a:lnTo>
                    <a:lnTo>
                      <a:pt x="194" y="261"/>
                    </a:lnTo>
                    <a:lnTo>
                      <a:pt x="197" y="260"/>
                    </a:lnTo>
                    <a:lnTo>
                      <a:pt x="202" y="258"/>
                    </a:lnTo>
                    <a:lnTo>
                      <a:pt x="206" y="256"/>
                    </a:lnTo>
                    <a:lnTo>
                      <a:pt x="211" y="252"/>
                    </a:lnTo>
                    <a:lnTo>
                      <a:pt x="216" y="249"/>
                    </a:lnTo>
                    <a:lnTo>
                      <a:pt x="221" y="246"/>
                    </a:lnTo>
                    <a:lnTo>
                      <a:pt x="225" y="242"/>
                    </a:lnTo>
                    <a:lnTo>
                      <a:pt x="229" y="238"/>
                    </a:lnTo>
                    <a:lnTo>
                      <a:pt x="234" y="234"/>
                    </a:lnTo>
                    <a:lnTo>
                      <a:pt x="236" y="230"/>
                    </a:lnTo>
                    <a:lnTo>
                      <a:pt x="237" y="228"/>
                    </a:lnTo>
                    <a:lnTo>
                      <a:pt x="239" y="226"/>
                    </a:lnTo>
                    <a:lnTo>
                      <a:pt x="241" y="224"/>
                    </a:lnTo>
                    <a:lnTo>
                      <a:pt x="242" y="220"/>
                    </a:lnTo>
                    <a:lnTo>
                      <a:pt x="244" y="217"/>
                    </a:lnTo>
                    <a:lnTo>
                      <a:pt x="245" y="214"/>
                    </a:lnTo>
                    <a:lnTo>
                      <a:pt x="246" y="212"/>
                    </a:lnTo>
                    <a:lnTo>
                      <a:pt x="247" y="207"/>
                    </a:lnTo>
                    <a:lnTo>
                      <a:pt x="248" y="204"/>
                    </a:lnTo>
                    <a:lnTo>
                      <a:pt x="249" y="201"/>
                    </a:lnTo>
                    <a:lnTo>
                      <a:pt x="250" y="197"/>
                    </a:lnTo>
                    <a:lnTo>
                      <a:pt x="250" y="193"/>
                    </a:lnTo>
                    <a:lnTo>
                      <a:pt x="251" y="190"/>
                    </a:lnTo>
                    <a:lnTo>
                      <a:pt x="251" y="186"/>
                    </a:lnTo>
                    <a:lnTo>
                      <a:pt x="252" y="183"/>
                    </a:lnTo>
                    <a:lnTo>
                      <a:pt x="252" y="180"/>
                    </a:lnTo>
                    <a:lnTo>
                      <a:pt x="252" y="176"/>
                    </a:lnTo>
                    <a:lnTo>
                      <a:pt x="252" y="173"/>
                    </a:lnTo>
                    <a:lnTo>
                      <a:pt x="253" y="170"/>
                    </a:lnTo>
                    <a:lnTo>
                      <a:pt x="253" y="166"/>
                    </a:lnTo>
                    <a:lnTo>
                      <a:pt x="253" y="163"/>
                    </a:lnTo>
                    <a:lnTo>
                      <a:pt x="253" y="160"/>
                    </a:lnTo>
                    <a:lnTo>
                      <a:pt x="253" y="158"/>
                    </a:lnTo>
                    <a:lnTo>
                      <a:pt x="253" y="154"/>
                    </a:lnTo>
                    <a:lnTo>
                      <a:pt x="253" y="152"/>
                    </a:lnTo>
                    <a:lnTo>
                      <a:pt x="253" y="150"/>
                    </a:lnTo>
                    <a:lnTo>
                      <a:pt x="253" y="148"/>
                    </a:lnTo>
                    <a:lnTo>
                      <a:pt x="253" y="143"/>
                    </a:lnTo>
                    <a:lnTo>
                      <a:pt x="253" y="141"/>
                    </a:lnTo>
                    <a:lnTo>
                      <a:pt x="253" y="139"/>
                    </a:lnTo>
                    <a:lnTo>
                      <a:pt x="253" y="139"/>
                    </a:lnTo>
                    <a:lnTo>
                      <a:pt x="253" y="138"/>
                    </a:lnTo>
                    <a:lnTo>
                      <a:pt x="253" y="136"/>
                    </a:lnTo>
                    <a:lnTo>
                      <a:pt x="255" y="132"/>
                    </a:lnTo>
                    <a:lnTo>
                      <a:pt x="256" y="129"/>
                    </a:lnTo>
                    <a:lnTo>
                      <a:pt x="256" y="126"/>
                    </a:lnTo>
                    <a:lnTo>
                      <a:pt x="257" y="123"/>
                    </a:lnTo>
                    <a:lnTo>
                      <a:pt x="257" y="120"/>
                    </a:lnTo>
                    <a:lnTo>
                      <a:pt x="258" y="118"/>
                    </a:lnTo>
                    <a:lnTo>
                      <a:pt x="258" y="113"/>
                    </a:lnTo>
                    <a:lnTo>
                      <a:pt x="258" y="111"/>
                    </a:lnTo>
                    <a:lnTo>
                      <a:pt x="259" y="108"/>
                    </a:lnTo>
                    <a:lnTo>
                      <a:pt x="259" y="105"/>
                    </a:lnTo>
                    <a:lnTo>
                      <a:pt x="259" y="100"/>
                    </a:lnTo>
                    <a:lnTo>
                      <a:pt x="259" y="97"/>
                    </a:lnTo>
                    <a:lnTo>
                      <a:pt x="259" y="93"/>
                    </a:lnTo>
                    <a:lnTo>
                      <a:pt x="259" y="89"/>
                    </a:lnTo>
                    <a:lnTo>
                      <a:pt x="259" y="86"/>
                    </a:lnTo>
                    <a:lnTo>
                      <a:pt x="259" y="82"/>
                    </a:lnTo>
                    <a:lnTo>
                      <a:pt x="259" y="78"/>
                    </a:lnTo>
                    <a:lnTo>
                      <a:pt x="258" y="74"/>
                    </a:lnTo>
                    <a:lnTo>
                      <a:pt x="258" y="71"/>
                    </a:lnTo>
                    <a:lnTo>
                      <a:pt x="257" y="66"/>
                    </a:lnTo>
                    <a:lnTo>
                      <a:pt x="255" y="63"/>
                    </a:lnTo>
                    <a:lnTo>
                      <a:pt x="255" y="60"/>
                    </a:lnTo>
                    <a:lnTo>
                      <a:pt x="252" y="56"/>
                    </a:lnTo>
                    <a:lnTo>
                      <a:pt x="251" y="53"/>
                    </a:lnTo>
                    <a:lnTo>
                      <a:pt x="249" y="50"/>
                    </a:lnTo>
                    <a:lnTo>
                      <a:pt x="247" y="46"/>
                    </a:lnTo>
                    <a:lnTo>
                      <a:pt x="245" y="43"/>
                    </a:lnTo>
                    <a:lnTo>
                      <a:pt x="241" y="40"/>
                    </a:lnTo>
                    <a:lnTo>
                      <a:pt x="239" y="37"/>
                    </a:lnTo>
                    <a:lnTo>
                      <a:pt x="237" y="35"/>
                    </a:lnTo>
                    <a:lnTo>
                      <a:pt x="234" y="32"/>
                    </a:lnTo>
                    <a:lnTo>
                      <a:pt x="230" y="30"/>
                    </a:lnTo>
                    <a:lnTo>
                      <a:pt x="227" y="28"/>
                    </a:lnTo>
                    <a:lnTo>
                      <a:pt x="224" y="25"/>
                    </a:lnTo>
                    <a:lnTo>
                      <a:pt x="221" y="23"/>
                    </a:lnTo>
                    <a:lnTo>
                      <a:pt x="217" y="21"/>
                    </a:lnTo>
                    <a:lnTo>
                      <a:pt x="214" y="19"/>
                    </a:lnTo>
                    <a:lnTo>
                      <a:pt x="212" y="17"/>
                    </a:lnTo>
                    <a:lnTo>
                      <a:pt x="207" y="14"/>
                    </a:lnTo>
                    <a:lnTo>
                      <a:pt x="205" y="13"/>
                    </a:lnTo>
                    <a:lnTo>
                      <a:pt x="201" y="12"/>
                    </a:lnTo>
                    <a:lnTo>
                      <a:pt x="199" y="11"/>
                    </a:lnTo>
                    <a:lnTo>
                      <a:pt x="195" y="9"/>
                    </a:lnTo>
                    <a:lnTo>
                      <a:pt x="192" y="8"/>
                    </a:lnTo>
                    <a:lnTo>
                      <a:pt x="189" y="7"/>
                    </a:lnTo>
                    <a:lnTo>
                      <a:pt x="186" y="6"/>
                    </a:lnTo>
                    <a:lnTo>
                      <a:pt x="184" y="4"/>
                    </a:lnTo>
                    <a:lnTo>
                      <a:pt x="181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3" y="1"/>
                    </a:lnTo>
                    <a:lnTo>
                      <a:pt x="171" y="0"/>
                    </a:lnTo>
                    <a:lnTo>
                      <a:pt x="169" y="0"/>
                    </a:lnTo>
                    <a:lnTo>
                      <a:pt x="169" y="0"/>
                    </a:lnTo>
                    <a:lnTo>
                      <a:pt x="167" y="0"/>
                    </a:lnTo>
                    <a:lnTo>
                      <a:pt x="163" y="0"/>
                    </a:lnTo>
                    <a:lnTo>
                      <a:pt x="161" y="0"/>
                    </a:lnTo>
                    <a:lnTo>
                      <a:pt x="160" y="0"/>
                    </a:lnTo>
                    <a:lnTo>
                      <a:pt x="155" y="1"/>
                    </a:lnTo>
                    <a:lnTo>
                      <a:pt x="151" y="1"/>
                    </a:lnTo>
                    <a:lnTo>
                      <a:pt x="148" y="2"/>
                    </a:lnTo>
                    <a:lnTo>
                      <a:pt x="144" y="2"/>
                    </a:lnTo>
                    <a:lnTo>
                      <a:pt x="140" y="3"/>
                    </a:lnTo>
                    <a:lnTo>
                      <a:pt x="138" y="6"/>
                    </a:lnTo>
                    <a:lnTo>
                      <a:pt x="135" y="6"/>
                    </a:lnTo>
                    <a:lnTo>
                      <a:pt x="131" y="7"/>
                    </a:lnTo>
                    <a:lnTo>
                      <a:pt x="129" y="8"/>
                    </a:lnTo>
                    <a:lnTo>
                      <a:pt x="126" y="9"/>
                    </a:lnTo>
                    <a:lnTo>
                      <a:pt x="122" y="12"/>
                    </a:lnTo>
                    <a:lnTo>
                      <a:pt x="117" y="14"/>
                    </a:lnTo>
                    <a:lnTo>
                      <a:pt x="113" y="17"/>
                    </a:lnTo>
                    <a:lnTo>
                      <a:pt x="108" y="20"/>
                    </a:lnTo>
                    <a:lnTo>
                      <a:pt x="105" y="23"/>
                    </a:lnTo>
                    <a:lnTo>
                      <a:pt x="101" y="26"/>
                    </a:lnTo>
                    <a:lnTo>
                      <a:pt x="96" y="29"/>
                    </a:lnTo>
                    <a:lnTo>
                      <a:pt x="92" y="33"/>
                    </a:lnTo>
                    <a:lnTo>
                      <a:pt x="90" y="34"/>
                    </a:lnTo>
                    <a:lnTo>
                      <a:pt x="86" y="35"/>
                    </a:lnTo>
                    <a:lnTo>
                      <a:pt x="84" y="37"/>
                    </a:lnTo>
                    <a:lnTo>
                      <a:pt x="82" y="39"/>
                    </a:lnTo>
                    <a:lnTo>
                      <a:pt x="81" y="39"/>
                    </a:lnTo>
                    <a:lnTo>
                      <a:pt x="78" y="37"/>
                    </a:lnTo>
                    <a:lnTo>
                      <a:pt x="75" y="36"/>
                    </a:lnTo>
                    <a:lnTo>
                      <a:pt x="73" y="36"/>
                    </a:lnTo>
                    <a:lnTo>
                      <a:pt x="70" y="35"/>
                    </a:lnTo>
                    <a:lnTo>
                      <a:pt x="68" y="35"/>
                    </a:lnTo>
                    <a:lnTo>
                      <a:pt x="63" y="35"/>
                    </a:lnTo>
                    <a:lnTo>
                      <a:pt x="60" y="34"/>
                    </a:lnTo>
                    <a:lnTo>
                      <a:pt x="56" y="34"/>
                    </a:lnTo>
                    <a:lnTo>
                      <a:pt x="52" y="34"/>
                    </a:lnTo>
                    <a:lnTo>
                      <a:pt x="48" y="33"/>
                    </a:lnTo>
                    <a:lnTo>
                      <a:pt x="45" y="33"/>
                    </a:lnTo>
                    <a:lnTo>
                      <a:pt x="40" y="33"/>
                    </a:lnTo>
                    <a:lnTo>
                      <a:pt x="37" y="34"/>
                    </a:lnTo>
                    <a:lnTo>
                      <a:pt x="33" y="34"/>
                    </a:lnTo>
                    <a:lnTo>
                      <a:pt x="28" y="34"/>
                    </a:lnTo>
                    <a:lnTo>
                      <a:pt x="24" y="35"/>
                    </a:lnTo>
                    <a:lnTo>
                      <a:pt x="20" y="36"/>
                    </a:lnTo>
                    <a:lnTo>
                      <a:pt x="17" y="37"/>
                    </a:lnTo>
                    <a:lnTo>
                      <a:pt x="14" y="40"/>
                    </a:lnTo>
                    <a:lnTo>
                      <a:pt x="12" y="41"/>
                    </a:lnTo>
                    <a:lnTo>
                      <a:pt x="9" y="43"/>
                    </a:lnTo>
                    <a:lnTo>
                      <a:pt x="5" y="46"/>
                    </a:lnTo>
                    <a:lnTo>
                      <a:pt x="3" y="49"/>
                    </a:lnTo>
                    <a:lnTo>
                      <a:pt x="1" y="51"/>
                    </a:lnTo>
                    <a:lnTo>
                      <a:pt x="1" y="52"/>
                    </a:lnTo>
                    <a:lnTo>
                      <a:pt x="0" y="52"/>
                    </a:lnTo>
                    <a:lnTo>
                      <a:pt x="1" y="54"/>
                    </a:lnTo>
                    <a:lnTo>
                      <a:pt x="1" y="57"/>
                    </a:lnTo>
                    <a:lnTo>
                      <a:pt x="2" y="62"/>
                    </a:lnTo>
                    <a:lnTo>
                      <a:pt x="2" y="64"/>
                    </a:lnTo>
                    <a:lnTo>
                      <a:pt x="3" y="66"/>
                    </a:lnTo>
                    <a:lnTo>
                      <a:pt x="4" y="68"/>
                    </a:lnTo>
                    <a:lnTo>
                      <a:pt x="6" y="72"/>
                    </a:lnTo>
                    <a:lnTo>
                      <a:pt x="7" y="74"/>
                    </a:lnTo>
                    <a:lnTo>
                      <a:pt x="11" y="76"/>
                    </a:lnTo>
                    <a:lnTo>
                      <a:pt x="13" y="78"/>
                    </a:lnTo>
                    <a:lnTo>
                      <a:pt x="16" y="82"/>
                    </a:lnTo>
                    <a:lnTo>
                      <a:pt x="19" y="83"/>
                    </a:lnTo>
                    <a:lnTo>
                      <a:pt x="24" y="86"/>
                    </a:lnTo>
                    <a:lnTo>
                      <a:pt x="27" y="89"/>
                    </a:lnTo>
                    <a:lnTo>
                      <a:pt x="31" y="93"/>
                    </a:lnTo>
                    <a:lnTo>
                      <a:pt x="36" y="96"/>
                    </a:lnTo>
                    <a:lnTo>
                      <a:pt x="40" y="99"/>
                    </a:lnTo>
                    <a:lnTo>
                      <a:pt x="45" y="104"/>
                    </a:lnTo>
                    <a:lnTo>
                      <a:pt x="50" y="107"/>
                    </a:lnTo>
                    <a:lnTo>
                      <a:pt x="53" y="110"/>
                    </a:lnTo>
                    <a:lnTo>
                      <a:pt x="58" y="113"/>
                    </a:lnTo>
                    <a:lnTo>
                      <a:pt x="61" y="116"/>
                    </a:lnTo>
                    <a:lnTo>
                      <a:pt x="64" y="118"/>
                    </a:lnTo>
                    <a:lnTo>
                      <a:pt x="67" y="120"/>
                    </a:lnTo>
                    <a:lnTo>
                      <a:pt x="69" y="121"/>
                    </a:lnTo>
                    <a:lnTo>
                      <a:pt x="69" y="122"/>
                    </a:lnTo>
                    <a:lnTo>
                      <a:pt x="70" y="123"/>
                    </a:lnTo>
                    <a:lnTo>
                      <a:pt x="70" y="123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7"/>
              <p:cNvSpPr>
                <a:spLocks/>
              </p:cNvSpPr>
              <p:nvPr/>
            </p:nvSpPr>
            <p:spPr bwMode="auto">
              <a:xfrm>
                <a:off x="4340226" y="935038"/>
                <a:ext cx="41275" cy="31750"/>
              </a:xfrm>
              <a:custGeom>
                <a:avLst/>
                <a:gdLst>
                  <a:gd name="T0" fmla="*/ 37 w 104"/>
                  <a:gd name="T1" fmla="*/ 48 h 78"/>
                  <a:gd name="T2" fmla="*/ 86 w 104"/>
                  <a:gd name="T3" fmla="*/ 78 h 78"/>
                  <a:gd name="T4" fmla="*/ 86 w 104"/>
                  <a:gd name="T5" fmla="*/ 77 h 78"/>
                  <a:gd name="T6" fmla="*/ 87 w 104"/>
                  <a:gd name="T7" fmla="*/ 75 h 78"/>
                  <a:gd name="T8" fmla="*/ 89 w 104"/>
                  <a:gd name="T9" fmla="*/ 70 h 78"/>
                  <a:gd name="T10" fmla="*/ 93 w 104"/>
                  <a:gd name="T11" fmla="*/ 66 h 78"/>
                  <a:gd name="T12" fmla="*/ 94 w 104"/>
                  <a:gd name="T13" fmla="*/ 63 h 78"/>
                  <a:gd name="T14" fmla="*/ 95 w 104"/>
                  <a:gd name="T15" fmla="*/ 61 h 78"/>
                  <a:gd name="T16" fmla="*/ 97 w 104"/>
                  <a:gd name="T17" fmla="*/ 57 h 78"/>
                  <a:gd name="T18" fmla="*/ 98 w 104"/>
                  <a:gd name="T19" fmla="*/ 55 h 78"/>
                  <a:gd name="T20" fmla="*/ 98 w 104"/>
                  <a:gd name="T21" fmla="*/ 52 h 78"/>
                  <a:gd name="T22" fmla="*/ 100 w 104"/>
                  <a:gd name="T23" fmla="*/ 50 h 78"/>
                  <a:gd name="T24" fmla="*/ 102 w 104"/>
                  <a:gd name="T25" fmla="*/ 46 h 78"/>
                  <a:gd name="T26" fmla="*/ 103 w 104"/>
                  <a:gd name="T27" fmla="*/ 44 h 78"/>
                  <a:gd name="T28" fmla="*/ 103 w 104"/>
                  <a:gd name="T29" fmla="*/ 41 h 78"/>
                  <a:gd name="T30" fmla="*/ 103 w 104"/>
                  <a:gd name="T31" fmla="*/ 39 h 78"/>
                  <a:gd name="T32" fmla="*/ 103 w 104"/>
                  <a:gd name="T33" fmla="*/ 35 h 78"/>
                  <a:gd name="T34" fmla="*/ 104 w 104"/>
                  <a:gd name="T35" fmla="*/ 33 h 78"/>
                  <a:gd name="T36" fmla="*/ 103 w 104"/>
                  <a:gd name="T37" fmla="*/ 30 h 78"/>
                  <a:gd name="T38" fmla="*/ 103 w 104"/>
                  <a:gd name="T39" fmla="*/ 27 h 78"/>
                  <a:gd name="T40" fmla="*/ 103 w 104"/>
                  <a:gd name="T41" fmla="*/ 25 h 78"/>
                  <a:gd name="T42" fmla="*/ 103 w 104"/>
                  <a:gd name="T43" fmla="*/ 23 h 78"/>
                  <a:gd name="T44" fmla="*/ 102 w 104"/>
                  <a:gd name="T45" fmla="*/ 20 h 78"/>
                  <a:gd name="T46" fmla="*/ 100 w 104"/>
                  <a:gd name="T47" fmla="*/ 16 h 78"/>
                  <a:gd name="T48" fmla="*/ 99 w 104"/>
                  <a:gd name="T49" fmla="*/ 15 h 78"/>
                  <a:gd name="T50" fmla="*/ 99 w 104"/>
                  <a:gd name="T51" fmla="*/ 14 h 78"/>
                  <a:gd name="T52" fmla="*/ 98 w 104"/>
                  <a:gd name="T53" fmla="*/ 13 h 78"/>
                  <a:gd name="T54" fmla="*/ 97 w 104"/>
                  <a:gd name="T55" fmla="*/ 11 h 78"/>
                  <a:gd name="T56" fmla="*/ 95 w 104"/>
                  <a:gd name="T57" fmla="*/ 9 h 78"/>
                  <a:gd name="T58" fmla="*/ 93 w 104"/>
                  <a:gd name="T59" fmla="*/ 8 h 78"/>
                  <a:gd name="T60" fmla="*/ 91 w 104"/>
                  <a:gd name="T61" fmla="*/ 7 h 78"/>
                  <a:gd name="T62" fmla="*/ 88 w 104"/>
                  <a:gd name="T63" fmla="*/ 5 h 78"/>
                  <a:gd name="T64" fmla="*/ 85 w 104"/>
                  <a:gd name="T65" fmla="*/ 3 h 78"/>
                  <a:gd name="T66" fmla="*/ 83 w 104"/>
                  <a:gd name="T67" fmla="*/ 2 h 78"/>
                  <a:gd name="T68" fmla="*/ 78 w 104"/>
                  <a:gd name="T69" fmla="*/ 1 h 78"/>
                  <a:gd name="T70" fmla="*/ 75 w 104"/>
                  <a:gd name="T71" fmla="*/ 1 h 78"/>
                  <a:gd name="T72" fmla="*/ 71 w 104"/>
                  <a:gd name="T73" fmla="*/ 0 h 78"/>
                  <a:gd name="T74" fmla="*/ 67 w 104"/>
                  <a:gd name="T75" fmla="*/ 0 h 78"/>
                  <a:gd name="T76" fmla="*/ 62 w 104"/>
                  <a:gd name="T77" fmla="*/ 1 h 78"/>
                  <a:gd name="T78" fmla="*/ 58 w 104"/>
                  <a:gd name="T79" fmla="*/ 2 h 78"/>
                  <a:gd name="T80" fmla="*/ 55 w 104"/>
                  <a:gd name="T81" fmla="*/ 3 h 78"/>
                  <a:gd name="T82" fmla="*/ 52 w 104"/>
                  <a:gd name="T83" fmla="*/ 4 h 78"/>
                  <a:gd name="T84" fmla="*/ 50 w 104"/>
                  <a:gd name="T85" fmla="*/ 4 h 78"/>
                  <a:gd name="T86" fmla="*/ 47 w 104"/>
                  <a:gd name="T87" fmla="*/ 7 h 78"/>
                  <a:gd name="T88" fmla="*/ 44 w 104"/>
                  <a:gd name="T89" fmla="*/ 7 h 78"/>
                  <a:gd name="T90" fmla="*/ 42 w 104"/>
                  <a:gd name="T91" fmla="*/ 9 h 78"/>
                  <a:gd name="T92" fmla="*/ 39 w 104"/>
                  <a:gd name="T93" fmla="*/ 10 h 78"/>
                  <a:gd name="T94" fmla="*/ 37 w 104"/>
                  <a:gd name="T95" fmla="*/ 11 h 78"/>
                  <a:gd name="T96" fmla="*/ 34 w 104"/>
                  <a:gd name="T97" fmla="*/ 12 h 78"/>
                  <a:gd name="T98" fmla="*/ 31 w 104"/>
                  <a:gd name="T99" fmla="*/ 13 h 78"/>
                  <a:gd name="T100" fmla="*/ 29 w 104"/>
                  <a:gd name="T101" fmla="*/ 14 h 78"/>
                  <a:gd name="T102" fmla="*/ 27 w 104"/>
                  <a:gd name="T103" fmla="*/ 15 h 78"/>
                  <a:gd name="T104" fmla="*/ 22 w 104"/>
                  <a:gd name="T105" fmla="*/ 18 h 78"/>
                  <a:gd name="T106" fmla="*/ 19 w 104"/>
                  <a:gd name="T107" fmla="*/ 21 h 78"/>
                  <a:gd name="T108" fmla="*/ 15 w 104"/>
                  <a:gd name="T109" fmla="*/ 23 h 78"/>
                  <a:gd name="T110" fmla="*/ 10 w 104"/>
                  <a:gd name="T111" fmla="*/ 25 h 78"/>
                  <a:gd name="T112" fmla="*/ 8 w 104"/>
                  <a:gd name="T113" fmla="*/ 26 h 78"/>
                  <a:gd name="T114" fmla="*/ 5 w 104"/>
                  <a:gd name="T115" fmla="*/ 29 h 78"/>
                  <a:gd name="T116" fmla="*/ 1 w 104"/>
                  <a:gd name="T117" fmla="*/ 31 h 78"/>
                  <a:gd name="T118" fmla="*/ 0 w 104"/>
                  <a:gd name="T119" fmla="*/ 32 h 78"/>
                  <a:gd name="T120" fmla="*/ 37 w 104"/>
                  <a:gd name="T121" fmla="*/ 48 h 78"/>
                  <a:gd name="T122" fmla="*/ 37 w 104"/>
                  <a:gd name="T123" fmla="*/ 4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4" h="78">
                    <a:moveTo>
                      <a:pt x="37" y="48"/>
                    </a:moveTo>
                    <a:lnTo>
                      <a:pt x="86" y="78"/>
                    </a:lnTo>
                    <a:lnTo>
                      <a:pt x="86" y="77"/>
                    </a:lnTo>
                    <a:lnTo>
                      <a:pt x="87" y="75"/>
                    </a:lnTo>
                    <a:lnTo>
                      <a:pt x="89" y="70"/>
                    </a:lnTo>
                    <a:lnTo>
                      <a:pt x="93" y="66"/>
                    </a:lnTo>
                    <a:lnTo>
                      <a:pt x="94" y="63"/>
                    </a:lnTo>
                    <a:lnTo>
                      <a:pt x="95" y="61"/>
                    </a:lnTo>
                    <a:lnTo>
                      <a:pt x="97" y="57"/>
                    </a:lnTo>
                    <a:lnTo>
                      <a:pt x="98" y="55"/>
                    </a:lnTo>
                    <a:lnTo>
                      <a:pt x="98" y="52"/>
                    </a:lnTo>
                    <a:lnTo>
                      <a:pt x="100" y="50"/>
                    </a:lnTo>
                    <a:lnTo>
                      <a:pt x="102" y="46"/>
                    </a:lnTo>
                    <a:lnTo>
                      <a:pt x="103" y="44"/>
                    </a:lnTo>
                    <a:lnTo>
                      <a:pt x="103" y="41"/>
                    </a:lnTo>
                    <a:lnTo>
                      <a:pt x="103" y="39"/>
                    </a:lnTo>
                    <a:lnTo>
                      <a:pt x="103" y="35"/>
                    </a:lnTo>
                    <a:lnTo>
                      <a:pt x="104" y="33"/>
                    </a:lnTo>
                    <a:lnTo>
                      <a:pt x="103" y="30"/>
                    </a:lnTo>
                    <a:lnTo>
                      <a:pt x="103" y="27"/>
                    </a:lnTo>
                    <a:lnTo>
                      <a:pt x="103" y="25"/>
                    </a:lnTo>
                    <a:lnTo>
                      <a:pt x="103" y="23"/>
                    </a:lnTo>
                    <a:lnTo>
                      <a:pt x="102" y="20"/>
                    </a:lnTo>
                    <a:lnTo>
                      <a:pt x="100" y="16"/>
                    </a:lnTo>
                    <a:lnTo>
                      <a:pt x="99" y="15"/>
                    </a:lnTo>
                    <a:lnTo>
                      <a:pt x="99" y="14"/>
                    </a:lnTo>
                    <a:lnTo>
                      <a:pt x="98" y="13"/>
                    </a:lnTo>
                    <a:lnTo>
                      <a:pt x="97" y="11"/>
                    </a:lnTo>
                    <a:lnTo>
                      <a:pt x="95" y="9"/>
                    </a:lnTo>
                    <a:lnTo>
                      <a:pt x="93" y="8"/>
                    </a:lnTo>
                    <a:lnTo>
                      <a:pt x="91" y="7"/>
                    </a:lnTo>
                    <a:lnTo>
                      <a:pt x="88" y="5"/>
                    </a:lnTo>
                    <a:lnTo>
                      <a:pt x="85" y="3"/>
                    </a:lnTo>
                    <a:lnTo>
                      <a:pt x="83" y="2"/>
                    </a:lnTo>
                    <a:lnTo>
                      <a:pt x="78" y="1"/>
                    </a:lnTo>
                    <a:lnTo>
                      <a:pt x="75" y="1"/>
                    </a:lnTo>
                    <a:lnTo>
                      <a:pt x="71" y="0"/>
                    </a:lnTo>
                    <a:lnTo>
                      <a:pt x="67" y="0"/>
                    </a:lnTo>
                    <a:lnTo>
                      <a:pt x="62" y="1"/>
                    </a:lnTo>
                    <a:lnTo>
                      <a:pt x="58" y="2"/>
                    </a:lnTo>
                    <a:lnTo>
                      <a:pt x="55" y="3"/>
                    </a:lnTo>
                    <a:lnTo>
                      <a:pt x="52" y="4"/>
                    </a:lnTo>
                    <a:lnTo>
                      <a:pt x="50" y="4"/>
                    </a:lnTo>
                    <a:lnTo>
                      <a:pt x="47" y="7"/>
                    </a:lnTo>
                    <a:lnTo>
                      <a:pt x="44" y="7"/>
                    </a:lnTo>
                    <a:lnTo>
                      <a:pt x="42" y="9"/>
                    </a:lnTo>
                    <a:lnTo>
                      <a:pt x="39" y="10"/>
                    </a:lnTo>
                    <a:lnTo>
                      <a:pt x="37" y="11"/>
                    </a:lnTo>
                    <a:lnTo>
                      <a:pt x="34" y="12"/>
                    </a:lnTo>
                    <a:lnTo>
                      <a:pt x="31" y="13"/>
                    </a:lnTo>
                    <a:lnTo>
                      <a:pt x="29" y="14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9" y="21"/>
                    </a:lnTo>
                    <a:lnTo>
                      <a:pt x="15" y="23"/>
                    </a:lnTo>
                    <a:lnTo>
                      <a:pt x="10" y="25"/>
                    </a:lnTo>
                    <a:lnTo>
                      <a:pt x="8" y="26"/>
                    </a:lnTo>
                    <a:lnTo>
                      <a:pt x="5" y="29"/>
                    </a:lnTo>
                    <a:lnTo>
                      <a:pt x="1" y="31"/>
                    </a:lnTo>
                    <a:lnTo>
                      <a:pt x="0" y="32"/>
                    </a:lnTo>
                    <a:lnTo>
                      <a:pt x="37" y="48"/>
                    </a:lnTo>
                    <a:lnTo>
                      <a:pt x="37" y="48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8"/>
              <p:cNvSpPr>
                <a:spLocks/>
              </p:cNvSpPr>
              <p:nvPr/>
            </p:nvSpPr>
            <p:spPr bwMode="auto">
              <a:xfrm>
                <a:off x="4327526" y="982663"/>
                <a:ext cx="17463" cy="66675"/>
              </a:xfrm>
              <a:custGeom>
                <a:avLst/>
                <a:gdLst>
                  <a:gd name="T0" fmla="*/ 41 w 45"/>
                  <a:gd name="T1" fmla="*/ 15 h 166"/>
                  <a:gd name="T2" fmla="*/ 45 w 45"/>
                  <a:gd name="T3" fmla="*/ 77 h 166"/>
                  <a:gd name="T4" fmla="*/ 43 w 45"/>
                  <a:gd name="T5" fmla="*/ 80 h 166"/>
                  <a:gd name="T6" fmla="*/ 41 w 45"/>
                  <a:gd name="T7" fmla="*/ 84 h 166"/>
                  <a:gd name="T8" fmla="*/ 39 w 45"/>
                  <a:gd name="T9" fmla="*/ 90 h 166"/>
                  <a:gd name="T10" fmla="*/ 34 w 45"/>
                  <a:gd name="T11" fmla="*/ 97 h 166"/>
                  <a:gd name="T12" fmla="*/ 32 w 45"/>
                  <a:gd name="T13" fmla="*/ 105 h 166"/>
                  <a:gd name="T14" fmla="*/ 28 w 45"/>
                  <a:gd name="T15" fmla="*/ 112 h 166"/>
                  <a:gd name="T16" fmla="*/ 26 w 45"/>
                  <a:gd name="T17" fmla="*/ 121 h 166"/>
                  <a:gd name="T18" fmla="*/ 21 w 45"/>
                  <a:gd name="T19" fmla="*/ 130 h 166"/>
                  <a:gd name="T20" fmla="*/ 18 w 45"/>
                  <a:gd name="T21" fmla="*/ 138 h 166"/>
                  <a:gd name="T22" fmla="*/ 14 w 45"/>
                  <a:gd name="T23" fmla="*/ 145 h 166"/>
                  <a:gd name="T24" fmla="*/ 11 w 45"/>
                  <a:gd name="T25" fmla="*/ 152 h 166"/>
                  <a:gd name="T26" fmla="*/ 9 w 45"/>
                  <a:gd name="T27" fmla="*/ 158 h 166"/>
                  <a:gd name="T28" fmla="*/ 7 w 45"/>
                  <a:gd name="T29" fmla="*/ 162 h 166"/>
                  <a:gd name="T30" fmla="*/ 5 w 45"/>
                  <a:gd name="T31" fmla="*/ 166 h 166"/>
                  <a:gd name="T32" fmla="*/ 5 w 45"/>
                  <a:gd name="T33" fmla="*/ 163 h 166"/>
                  <a:gd name="T34" fmla="*/ 4 w 45"/>
                  <a:gd name="T35" fmla="*/ 155 h 166"/>
                  <a:gd name="T36" fmla="*/ 4 w 45"/>
                  <a:gd name="T37" fmla="*/ 150 h 166"/>
                  <a:gd name="T38" fmla="*/ 3 w 45"/>
                  <a:gd name="T39" fmla="*/ 143 h 166"/>
                  <a:gd name="T40" fmla="*/ 3 w 45"/>
                  <a:gd name="T41" fmla="*/ 137 h 166"/>
                  <a:gd name="T42" fmla="*/ 3 w 45"/>
                  <a:gd name="T43" fmla="*/ 129 h 166"/>
                  <a:gd name="T44" fmla="*/ 1 w 45"/>
                  <a:gd name="T45" fmla="*/ 120 h 166"/>
                  <a:gd name="T46" fmla="*/ 1 w 45"/>
                  <a:gd name="T47" fmla="*/ 112 h 166"/>
                  <a:gd name="T48" fmla="*/ 0 w 45"/>
                  <a:gd name="T49" fmla="*/ 102 h 166"/>
                  <a:gd name="T50" fmla="*/ 0 w 45"/>
                  <a:gd name="T51" fmla="*/ 94 h 166"/>
                  <a:gd name="T52" fmla="*/ 0 w 45"/>
                  <a:gd name="T53" fmla="*/ 85 h 166"/>
                  <a:gd name="T54" fmla="*/ 0 w 45"/>
                  <a:gd name="T55" fmla="*/ 76 h 166"/>
                  <a:gd name="T56" fmla="*/ 0 w 45"/>
                  <a:gd name="T57" fmla="*/ 67 h 166"/>
                  <a:gd name="T58" fmla="*/ 1 w 45"/>
                  <a:gd name="T59" fmla="*/ 60 h 166"/>
                  <a:gd name="T60" fmla="*/ 3 w 45"/>
                  <a:gd name="T61" fmla="*/ 51 h 166"/>
                  <a:gd name="T62" fmla="*/ 3 w 45"/>
                  <a:gd name="T63" fmla="*/ 44 h 166"/>
                  <a:gd name="T64" fmla="*/ 5 w 45"/>
                  <a:gd name="T65" fmla="*/ 37 h 166"/>
                  <a:gd name="T66" fmla="*/ 6 w 45"/>
                  <a:gd name="T67" fmla="*/ 31 h 166"/>
                  <a:gd name="T68" fmla="*/ 7 w 45"/>
                  <a:gd name="T69" fmla="*/ 25 h 166"/>
                  <a:gd name="T70" fmla="*/ 8 w 45"/>
                  <a:gd name="T71" fmla="*/ 21 h 166"/>
                  <a:gd name="T72" fmla="*/ 11 w 45"/>
                  <a:gd name="T73" fmla="*/ 13 h 166"/>
                  <a:gd name="T74" fmla="*/ 14 w 45"/>
                  <a:gd name="T75" fmla="*/ 7 h 166"/>
                  <a:gd name="T76" fmla="*/ 17 w 45"/>
                  <a:gd name="T77" fmla="*/ 3 h 166"/>
                  <a:gd name="T78" fmla="*/ 19 w 45"/>
                  <a:gd name="T7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5" h="166">
                    <a:moveTo>
                      <a:pt x="19" y="0"/>
                    </a:moveTo>
                    <a:lnTo>
                      <a:pt x="41" y="15"/>
                    </a:lnTo>
                    <a:lnTo>
                      <a:pt x="19" y="58"/>
                    </a:lnTo>
                    <a:lnTo>
                      <a:pt x="45" y="77"/>
                    </a:lnTo>
                    <a:lnTo>
                      <a:pt x="44" y="77"/>
                    </a:lnTo>
                    <a:lnTo>
                      <a:pt x="43" y="80"/>
                    </a:lnTo>
                    <a:lnTo>
                      <a:pt x="41" y="82"/>
                    </a:lnTo>
                    <a:lnTo>
                      <a:pt x="41" y="84"/>
                    </a:lnTo>
                    <a:lnTo>
                      <a:pt x="39" y="87"/>
                    </a:lnTo>
                    <a:lnTo>
                      <a:pt x="39" y="90"/>
                    </a:lnTo>
                    <a:lnTo>
                      <a:pt x="37" y="94"/>
                    </a:lnTo>
                    <a:lnTo>
                      <a:pt x="34" y="97"/>
                    </a:lnTo>
                    <a:lnTo>
                      <a:pt x="33" y="100"/>
                    </a:lnTo>
                    <a:lnTo>
                      <a:pt x="32" y="105"/>
                    </a:lnTo>
                    <a:lnTo>
                      <a:pt x="30" y="109"/>
                    </a:lnTo>
                    <a:lnTo>
                      <a:pt x="28" y="112"/>
                    </a:lnTo>
                    <a:lnTo>
                      <a:pt x="27" y="117"/>
                    </a:lnTo>
                    <a:lnTo>
                      <a:pt x="26" y="121"/>
                    </a:lnTo>
                    <a:lnTo>
                      <a:pt x="22" y="126"/>
                    </a:lnTo>
                    <a:lnTo>
                      <a:pt x="21" y="130"/>
                    </a:lnTo>
                    <a:lnTo>
                      <a:pt x="19" y="133"/>
                    </a:lnTo>
                    <a:lnTo>
                      <a:pt x="18" y="138"/>
                    </a:lnTo>
                    <a:lnTo>
                      <a:pt x="16" y="141"/>
                    </a:lnTo>
                    <a:lnTo>
                      <a:pt x="14" y="145"/>
                    </a:lnTo>
                    <a:lnTo>
                      <a:pt x="12" y="149"/>
                    </a:lnTo>
                    <a:lnTo>
                      <a:pt x="11" y="152"/>
                    </a:lnTo>
                    <a:lnTo>
                      <a:pt x="10" y="155"/>
                    </a:lnTo>
                    <a:lnTo>
                      <a:pt x="9" y="158"/>
                    </a:lnTo>
                    <a:lnTo>
                      <a:pt x="7" y="160"/>
                    </a:lnTo>
                    <a:lnTo>
                      <a:pt x="7" y="162"/>
                    </a:lnTo>
                    <a:lnTo>
                      <a:pt x="5" y="165"/>
                    </a:lnTo>
                    <a:lnTo>
                      <a:pt x="5" y="166"/>
                    </a:lnTo>
                    <a:lnTo>
                      <a:pt x="5" y="165"/>
                    </a:lnTo>
                    <a:lnTo>
                      <a:pt x="5" y="163"/>
                    </a:lnTo>
                    <a:lnTo>
                      <a:pt x="5" y="160"/>
                    </a:lnTo>
                    <a:lnTo>
                      <a:pt x="4" y="155"/>
                    </a:lnTo>
                    <a:lnTo>
                      <a:pt x="4" y="153"/>
                    </a:lnTo>
                    <a:lnTo>
                      <a:pt x="4" y="150"/>
                    </a:lnTo>
                    <a:lnTo>
                      <a:pt x="3" y="147"/>
                    </a:lnTo>
                    <a:lnTo>
                      <a:pt x="3" y="143"/>
                    </a:lnTo>
                    <a:lnTo>
                      <a:pt x="3" y="140"/>
                    </a:lnTo>
                    <a:lnTo>
                      <a:pt x="3" y="137"/>
                    </a:lnTo>
                    <a:lnTo>
                      <a:pt x="3" y="132"/>
                    </a:lnTo>
                    <a:lnTo>
                      <a:pt x="3" y="129"/>
                    </a:lnTo>
                    <a:lnTo>
                      <a:pt x="3" y="124"/>
                    </a:lnTo>
                    <a:lnTo>
                      <a:pt x="1" y="120"/>
                    </a:lnTo>
                    <a:lnTo>
                      <a:pt x="1" y="116"/>
                    </a:lnTo>
                    <a:lnTo>
                      <a:pt x="1" y="112"/>
                    </a:lnTo>
                    <a:lnTo>
                      <a:pt x="0" y="107"/>
                    </a:lnTo>
                    <a:lnTo>
                      <a:pt x="0" y="102"/>
                    </a:lnTo>
                    <a:lnTo>
                      <a:pt x="0" y="98"/>
                    </a:lnTo>
                    <a:lnTo>
                      <a:pt x="0" y="94"/>
                    </a:lnTo>
                    <a:lnTo>
                      <a:pt x="0" y="89"/>
                    </a:lnTo>
                    <a:lnTo>
                      <a:pt x="0" y="85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2"/>
                    </a:lnTo>
                    <a:lnTo>
                      <a:pt x="0" y="67"/>
                    </a:lnTo>
                    <a:lnTo>
                      <a:pt x="1" y="63"/>
                    </a:lnTo>
                    <a:lnTo>
                      <a:pt x="1" y="60"/>
                    </a:lnTo>
                    <a:lnTo>
                      <a:pt x="1" y="55"/>
                    </a:lnTo>
                    <a:lnTo>
                      <a:pt x="3" y="51"/>
                    </a:lnTo>
                    <a:lnTo>
                      <a:pt x="3" y="47"/>
                    </a:lnTo>
                    <a:lnTo>
                      <a:pt x="3" y="44"/>
                    </a:lnTo>
                    <a:lnTo>
                      <a:pt x="4" y="40"/>
                    </a:lnTo>
                    <a:lnTo>
                      <a:pt x="5" y="37"/>
                    </a:lnTo>
                    <a:lnTo>
                      <a:pt x="5" y="34"/>
                    </a:lnTo>
                    <a:lnTo>
                      <a:pt x="6" y="31"/>
                    </a:lnTo>
                    <a:lnTo>
                      <a:pt x="6" y="29"/>
                    </a:lnTo>
                    <a:lnTo>
                      <a:pt x="7" y="25"/>
                    </a:lnTo>
                    <a:lnTo>
                      <a:pt x="7" y="23"/>
                    </a:lnTo>
                    <a:lnTo>
                      <a:pt x="8" y="21"/>
                    </a:lnTo>
                    <a:lnTo>
                      <a:pt x="10" y="17"/>
                    </a:lnTo>
                    <a:lnTo>
                      <a:pt x="11" y="13"/>
                    </a:lnTo>
                    <a:lnTo>
                      <a:pt x="12" y="10"/>
                    </a:lnTo>
                    <a:lnTo>
                      <a:pt x="14" y="7"/>
                    </a:lnTo>
                    <a:lnTo>
                      <a:pt x="16" y="4"/>
                    </a:lnTo>
                    <a:lnTo>
                      <a:pt x="17" y="3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9"/>
              <p:cNvSpPr>
                <a:spLocks/>
              </p:cNvSpPr>
              <p:nvPr/>
            </p:nvSpPr>
            <p:spPr bwMode="auto">
              <a:xfrm>
                <a:off x="4175126" y="1230313"/>
                <a:ext cx="177800" cy="280988"/>
              </a:xfrm>
              <a:custGeom>
                <a:avLst/>
                <a:gdLst>
                  <a:gd name="T0" fmla="*/ 336 w 448"/>
                  <a:gd name="T1" fmla="*/ 4 h 707"/>
                  <a:gd name="T2" fmla="*/ 315 w 448"/>
                  <a:gd name="T3" fmla="*/ 15 h 707"/>
                  <a:gd name="T4" fmla="*/ 301 w 448"/>
                  <a:gd name="T5" fmla="*/ 23 h 707"/>
                  <a:gd name="T6" fmla="*/ 283 w 448"/>
                  <a:gd name="T7" fmla="*/ 33 h 707"/>
                  <a:gd name="T8" fmla="*/ 266 w 448"/>
                  <a:gd name="T9" fmla="*/ 44 h 707"/>
                  <a:gd name="T10" fmla="*/ 247 w 448"/>
                  <a:gd name="T11" fmla="*/ 56 h 707"/>
                  <a:gd name="T12" fmla="*/ 228 w 448"/>
                  <a:gd name="T13" fmla="*/ 70 h 707"/>
                  <a:gd name="T14" fmla="*/ 210 w 448"/>
                  <a:gd name="T15" fmla="*/ 84 h 707"/>
                  <a:gd name="T16" fmla="*/ 191 w 448"/>
                  <a:gd name="T17" fmla="*/ 100 h 707"/>
                  <a:gd name="T18" fmla="*/ 172 w 448"/>
                  <a:gd name="T19" fmla="*/ 118 h 707"/>
                  <a:gd name="T20" fmla="*/ 156 w 448"/>
                  <a:gd name="T21" fmla="*/ 137 h 707"/>
                  <a:gd name="T22" fmla="*/ 138 w 448"/>
                  <a:gd name="T23" fmla="*/ 157 h 707"/>
                  <a:gd name="T24" fmla="*/ 123 w 448"/>
                  <a:gd name="T25" fmla="*/ 178 h 707"/>
                  <a:gd name="T26" fmla="*/ 109 w 448"/>
                  <a:gd name="T27" fmla="*/ 198 h 707"/>
                  <a:gd name="T28" fmla="*/ 96 w 448"/>
                  <a:gd name="T29" fmla="*/ 215 h 707"/>
                  <a:gd name="T30" fmla="*/ 87 w 448"/>
                  <a:gd name="T31" fmla="*/ 231 h 707"/>
                  <a:gd name="T32" fmla="*/ 76 w 448"/>
                  <a:gd name="T33" fmla="*/ 247 h 707"/>
                  <a:gd name="T34" fmla="*/ 71 w 448"/>
                  <a:gd name="T35" fmla="*/ 256 h 707"/>
                  <a:gd name="T36" fmla="*/ 67 w 448"/>
                  <a:gd name="T37" fmla="*/ 272 h 707"/>
                  <a:gd name="T38" fmla="*/ 62 w 448"/>
                  <a:gd name="T39" fmla="*/ 296 h 707"/>
                  <a:gd name="T40" fmla="*/ 60 w 448"/>
                  <a:gd name="T41" fmla="*/ 311 h 707"/>
                  <a:gd name="T42" fmla="*/ 58 w 448"/>
                  <a:gd name="T43" fmla="*/ 329 h 707"/>
                  <a:gd name="T44" fmla="*/ 57 w 448"/>
                  <a:gd name="T45" fmla="*/ 349 h 707"/>
                  <a:gd name="T46" fmla="*/ 56 w 448"/>
                  <a:gd name="T47" fmla="*/ 370 h 707"/>
                  <a:gd name="T48" fmla="*/ 56 w 448"/>
                  <a:gd name="T49" fmla="*/ 392 h 707"/>
                  <a:gd name="T50" fmla="*/ 58 w 448"/>
                  <a:gd name="T51" fmla="*/ 414 h 707"/>
                  <a:gd name="T52" fmla="*/ 60 w 448"/>
                  <a:gd name="T53" fmla="*/ 435 h 707"/>
                  <a:gd name="T54" fmla="*/ 62 w 448"/>
                  <a:gd name="T55" fmla="*/ 456 h 707"/>
                  <a:gd name="T56" fmla="*/ 65 w 448"/>
                  <a:gd name="T57" fmla="*/ 475 h 707"/>
                  <a:gd name="T58" fmla="*/ 67 w 448"/>
                  <a:gd name="T59" fmla="*/ 494 h 707"/>
                  <a:gd name="T60" fmla="*/ 70 w 448"/>
                  <a:gd name="T61" fmla="*/ 512 h 707"/>
                  <a:gd name="T62" fmla="*/ 73 w 448"/>
                  <a:gd name="T63" fmla="*/ 528 h 707"/>
                  <a:gd name="T64" fmla="*/ 77 w 448"/>
                  <a:gd name="T65" fmla="*/ 551 h 707"/>
                  <a:gd name="T66" fmla="*/ 13 w 448"/>
                  <a:gd name="T67" fmla="*/ 566 h 707"/>
                  <a:gd name="T68" fmla="*/ 228 w 448"/>
                  <a:gd name="T69" fmla="*/ 701 h 707"/>
                  <a:gd name="T70" fmla="*/ 231 w 448"/>
                  <a:gd name="T71" fmla="*/ 685 h 707"/>
                  <a:gd name="T72" fmla="*/ 233 w 448"/>
                  <a:gd name="T73" fmla="*/ 664 h 707"/>
                  <a:gd name="T74" fmla="*/ 233 w 448"/>
                  <a:gd name="T75" fmla="*/ 648 h 707"/>
                  <a:gd name="T76" fmla="*/ 234 w 448"/>
                  <a:gd name="T77" fmla="*/ 627 h 707"/>
                  <a:gd name="T78" fmla="*/ 234 w 448"/>
                  <a:gd name="T79" fmla="*/ 603 h 707"/>
                  <a:gd name="T80" fmla="*/ 234 w 448"/>
                  <a:gd name="T81" fmla="*/ 576 h 707"/>
                  <a:gd name="T82" fmla="*/ 234 w 448"/>
                  <a:gd name="T83" fmla="*/ 546 h 707"/>
                  <a:gd name="T84" fmla="*/ 234 w 448"/>
                  <a:gd name="T85" fmla="*/ 514 h 707"/>
                  <a:gd name="T86" fmla="*/ 234 w 448"/>
                  <a:gd name="T87" fmla="*/ 483 h 707"/>
                  <a:gd name="T88" fmla="*/ 233 w 448"/>
                  <a:gd name="T89" fmla="*/ 453 h 707"/>
                  <a:gd name="T90" fmla="*/ 233 w 448"/>
                  <a:gd name="T91" fmla="*/ 426 h 707"/>
                  <a:gd name="T92" fmla="*/ 233 w 448"/>
                  <a:gd name="T93" fmla="*/ 403 h 707"/>
                  <a:gd name="T94" fmla="*/ 233 w 448"/>
                  <a:gd name="T95" fmla="*/ 385 h 707"/>
                  <a:gd name="T96" fmla="*/ 233 w 448"/>
                  <a:gd name="T97" fmla="*/ 371 h 707"/>
                  <a:gd name="T98" fmla="*/ 235 w 448"/>
                  <a:gd name="T99" fmla="*/ 359 h 707"/>
                  <a:gd name="T100" fmla="*/ 248 w 448"/>
                  <a:gd name="T101" fmla="*/ 338 h 707"/>
                  <a:gd name="T102" fmla="*/ 265 w 448"/>
                  <a:gd name="T103" fmla="*/ 320 h 707"/>
                  <a:gd name="T104" fmla="*/ 287 w 448"/>
                  <a:gd name="T105" fmla="*/ 302 h 707"/>
                  <a:gd name="T106" fmla="*/ 302 w 448"/>
                  <a:gd name="T107" fmla="*/ 294 h 707"/>
                  <a:gd name="T108" fmla="*/ 319 w 448"/>
                  <a:gd name="T109" fmla="*/ 285 h 707"/>
                  <a:gd name="T110" fmla="*/ 337 w 448"/>
                  <a:gd name="T111" fmla="*/ 276 h 707"/>
                  <a:gd name="T112" fmla="*/ 356 w 448"/>
                  <a:gd name="T113" fmla="*/ 268 h 707"/>
                  <a:gd name="T114" fmla="*/ 376 w 448"/>
                  <a:gd name="T115" fmla="*/ 261 h 707"/>
                  <a:gd name="T116" fmla="*/ 394 w 448"/>
                  <a:gd name="T117" fmla="*/ 255 h 707"/>
                  <a:gd name="T118" fmla="*/ 410 w 448"/>
                  <a:gd name="T119" fmla="*/ 248 h 707"/>
                  <a:gd name="T120" fmla="*/ 434 w 448"/>
                  <a:gd name="T121" fmla="*/ 242 h 707"/>
                  <a:gd name="T122" fmla="*/ 347 w 448"/>
                  <a:gd name="T123" fmla="*/ 0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48" h="707">
                    <a:moveTo>
                      <a:pt x="347" y="0"/>
                    </a:moveTo>
                    <a:lnTo>
                      <a:pt x="346" y="0"/>
                    </a:lnTo>
                    <a:lnTo>
                      <a:pt x="343" y="2"/>
                    </a:lnTo>
                    <a:lnTo>
                      <a:pt x="341" y="2"/>
                    </a:lnTo>
                    <a:lnTo>
                      <a:pt x="338" y="3"/>
                    </a:lnTo>
                    <a:lnTo>
                      <a:pt x="336" y="4"/>
                    </a:lnTo>
                    <a:lnTo>
                      <a:pt x="333" y="6"/>
                    </a:lnTo>
                    <a:lnTo>
                      <a:pt x="330" y="7"/>
                    </a:lnTo>
                    <a:lnTo>
                      <a:pt x="326" y="9"/>
                    </a:lnTo>
                    <a:lnTo>
                      <a:pt x="322" y="12"/>
                    </a:lnTo>
                    <a:lnTo>
                      <a:pt x="317" y="14"/>
                    </a:lnTo>
                    <a:lnTo>
                      <a:pt x="315" y="15"/>
                    </a:lnTo>
                    <a:lnTo>
                      <a:pt x="313" y="16"/>
                    </a:lnTo>
                    <a:lnTo>
                      <a:pt x="311" y="17"/>
                    </a:lnTo>
                    <a:lnTo>
                      <a:pt x="308" y="19"/>
                    </a:lnTo>
                    <a:lnTo>
                      <a:pt x="305" y="20"/>
                    </a:lnTo>
                    <a:lnTo>
                      <a:pt x="303" y="22"/>
                    </a:lnTo>
                    <a:lnTo>
                      <a:pt x="301" y="23"/>
                    </a:lnTo>
                    <a:lnTo>
                      <a:pt x="299" y="25"/>
                    </a:lnTo>
                    <a:lnTo>
                      <a:pt x="295" y="26"/>
                    </a:lnTo>
                    <a:lnTo>
                      <a:pt x="292" y="27"/>
                    </a:lnTo>
                    <a:lnTo>
                      <a:pt x="290" y="29"/>
                    </a:lnTo>
                    <a:lnTo>
                      <a:pt x="287" y="31"/>
                    </a:lnTo>
                    <a:lnTo>
                      <a:pt x="283" y="33"/>
                    </a:lnTo>
                    <a:lnTo>
                      <a:pt x="281" y="34"/>
                    </a:lnTo>
                    <a:lnTo>
                      <a:pt x="278" y="36"/>
                    </a:lnTo>
                    <a:lnTo>
                      <a:pt x="275" y="38"/>
                    </a:lnTo>
                    <a:lnTo>
                      <a:pt x="271" y="39"/>
                    </a:lnTo>
                    <a:lnTo>
                      <a:pt x="269" y="41"/>
                    </a:lnTo>
                    <a:lnTo>
                      <a:pt x="266" y="44"/>
                    </a:lnTo>
                    <a:lnTo>
                      <a:pt x="262" y="46"/>
                    </a:lnTo>
                    <a:lnTo>
                      <a:pt x="259" y="47"/>
                    </a:lnTo>
                    <a:lnTo>
                      <a:pt x="256" y="49"/>
                    </a:lnTo>
                    <a:lnTo>
                      <a:pt x="254" y="51"/>
                    </a:lnTo>
                    <a:lnTo>
                      <a:pt x="250" y="55"/>
                    </a:lnTo>
                    <a:lnTo>
                      <a:pt x="247" y="56"/>
                    </a:lnTo>
                    <a:lnTo>
                      <a:pt x="244" y="58"/>
                    </a:lnTo>
                    <a:lnTo>
                      <a:pt x="240" y="60"/>
                    </a:lnTo>
                    <a:lnTo>
                      <a:pt x="237" y="62"/>
                    </a:lnTo>
                    <a:lnTo>
                      <a:pt x="234" y="65"/>
                    </a:lnTo>
                    <a:lnTo>
                      <a:pt x="232" y="67"/>
                    </a:lnTo>
                    <a:lnTo>
                      <a:pt x="228" y="70"/>
                    </a:lnTo>
                    <a:lnTo>
                      <a:pt x="225" y="72"/>
                    </a:lnTo>
                    <a:lnTo>
                      <a:pt x="222" y="74"/>
                    </a:lnTo>
                    <a:lnTo>
                      <a:pt x="218" y="77"/>
                    </a:lnTo>
                    <a:lnTo>
                      <a:pt x="215" y="79"/>
                    </a:lnTo>
                    <a:lnTo>
                      <a:pt x="212" y="82"/>
                    </a:lnTo>
                    <a:lnTo>
                      <a:pt x="210" y="84"/>
                    </a:lnTo>
                    <a:lnTo>
                      <a:pt x="206" y="88"/>
                    </a:lnTo>
                    <a:lnTo>
                      <a:pt x="203" y="90"/>
                    </a:lnTo>
                    <a:lnTo>
                      <a:pt x="201" y="93"/>
                    </a:lnTo>
                    <a:lnTo>
                      <a:pt x="197" y="95"/>
                    </a:lnTo>
                    <a:lnTo>
                      <a:pt x="194" y="98"/>
                    </a:lnTo>
                    <a:lnTo>
                      <a:pt x="191" y="100"/>
                    </a:lnTo>
                    <a:lnTo>
                      <a:pt x="188" y="103"/>
                    </a:lnTo>
                    <a:lnTo>
                      <a:pt x="184" y="106"/>
                    </a:lnTo>
                    <a:lnTo>
                      <a:pt x="181" y="109"/>
                    </a:lnTo>
                    <a:lnTo>
                      <a:pt x="178" y="112"/>
                    </a:lnTo>
                    <a:lnTo>
                      <a:pt x="176" y="115"/>
                    </a:lnTo>
                    <a:lnTo>
                      <a:pt x="172" y="118"/>
                    </a:lnTo>
                    <a:lnTo>
                      <a:pt x="169" y="121"/>
                    </a:lnTo>
                    <a:lnTo>
                      <a:pt x="167" y="124"/>
                    </a:lnTo>
                    <a:lnTo>
                      <a:pt x="164" y="127"/>
                    </a:lnTo>
                    <a:lnTo>
                      <a:pt x="160" y="131"/>
                    </a:lnTo>
                    <a:lnTo>
                      <a:pt x="158" y="135"/>
                    </a:lnTo>
                    <a:lnTo>
                      <a:pt x="156" y="137"/>
                    </a:lnTo>
                    <a:lnTo>
                      <a:pt x="153" y="142"/>
                    </a:lnTo>
                    <a:lnTo>
                      <a:pt x="149" y="144"/>
                    </a:lnTo>
                    <a:lnTo>
                      <a:pt x="146" y="148"/>
                    </a:lnTo>
                    <a:lnTo>
                      <a:pt x="144" y="150"/>
                    </a:lnTo>
                    <a:lnTo>
                      <a:pt x="142" y="155"/>
                    </a:lnTo>
                    <a:lnTo>
                      <a:pt x="138" y="157"/>
                    </a:lnTo>
                    <a:lnTo>
                      <a:pt x="136" y="161"/>
                    </a:lnTo>
                    <a:lnTo>
                      <a:pt x="133" y="165"/>
                    </a:lnTo>
                    <a:lnTo>
                      <a:pt x="131" y="168"/>
                    </a:lnTo>
                    <a:lnTo>
                      <a:pt x="128" y="171"/>
                    </a:lnTo>
                    <a:lnTo>
                      <a:pt x="125" y="175"/>
                    </a:lnTo>
                    <a:lnTo>
                      <a:pt x="123" y="178"/>
                    </a:lnTo>
                    <a:lnTo>
                      <a:pt x="121" y="181"/>
                    </a:lnTo>
                    <a:lnTo>
                      <a:pt x="117" y="185"/>
                    </a:lnTo>
                    <a:lnTo>
                      <a:pt x="115" y="188"/>
                    </a:lnTo>
                    <a:lnTo>
                      <a:pt x="113" y="191"/>
                    </a:lnTo>
                    <a:lnTo>
                      <a:pt x="112" y="195"/>
                    </a:lnTo>
                    <a:lnTo>
                      <a:pt x="109" y="198"/>
                    </a:lnTo>
                    <a:lnTo>
                      <a:pt x="106" y="201"/>
                    </a:lnTo>
                    <a:lnTo>
                      <a:pt x="104" y="203"/>
                    </a:lnTo>
                    <a:lnTo>
                      <a:pt x="102" y="207"/>
                    </a:lnTo>
                    <a:lnTo>
                      <a:pt x="100" y="210"/>
                    </a:lnTo>
                    <a:lnTo>
                      <a:pt x="99" y="212"/>
                    </a:lnTo>
                    <a:lnTo>
                      <a:pt x="96" y="215"/>
                    </a:lnTo>
                    <a:lnTo>
                      <a:pt x="94" y="219"/>
                    </a:lnTo>
                    <a:lnTo>
                      <a:pt x="92" y="221"/>
                    </a:lnTo>
                    <a:lnTo>
                      <a:pt x="91" y="223"/>
                    </a:lnTo>
                    <a:lnTo>
                      <a:pt x="89" y="226"/>
                    </a:lnTo>
                    <a:lnTo>
                      <a:pt x="88" y="229"/>
                    </a:lnTo>
                    <a:lnTo>
                      <a:pt x="87" y="231"/>
                    </a:lnTo>
                    <a:lnTo>
                      <a:pt x="85" y="233"/>
                    </a:lnTo>
                    <a:lnTo>
                      <a:pt x="83" y="235"/>
                    </a:lnTo>
                    <a:lnTo>
                      <a:pt x="82" y="237"/>
                    </a:lnTo>
                    <a:lnTo>
                      <a:pt x="80" y="242"/>
                    </a:lnTo>
                    <a:lnTo>
                      <a:pt x="78" y="245"/>
                    </a:lnTo>
                    <a:lnTo>
                      <a:pt x="76" y="247"/>
                    </a:lnTo>
                    <a:lnTo>
                      <a:pt x="74" y="251"/>
                    </a:lnTo>
                    <a:lnTo>
                      <a:pt x="73" y="253"/>
                    </a:lnTo>
                    <a:lnTo>
                      <a:pt x="72" y="255"/>
                    </a:lnTo>
                    <a:lnTo>
                      <a:pt x="71" y="256"/>
                    </a:lnTo>
                    <a:lnTo>
                      <a:pt x="71" y="256"/>
                    </a:lnTo>
                    <a:lnTo>
                      <a:pt x="71" y="256"/>
                    </a:lnTo>
                    <a:lnTo>
                      <a:pt x="70" y="259"/>
                    </a:lnTo>
                    <a:lnTo>
                      <a:pt x="69" y="261"/>
                    </a:lnTo>
                    <a:lnTo>
                      <a:pt x="69" y="263"/>
                    </a:lnTo>
                    <a:lnTo>
                      <a:pt x="69" y="265"/>
                    </a:lnTo>
                    <a:lnTo>
                      <a:pt x="68" y="269"/>
                    </a:lnTo>
                    <a:lnTo>
                      <a:pt x="67" y="272"/>
                    </a:lnTo>
                    <a:lnTo>
                      <a:pt x="67" y="276"/>
                    </a:lnTo>
                    <a:lnTo>
                      <a:pt x="66" y="279"/>
                    </a:lnTo>
                    <a:lnTo>
                      <a:pt x="65" y="284"/>
                    </a:lnTo>
                    <a:lnTo>
                      <a:pt x="65" y="288"/>
                    </a:lnTo>
                    <a:lnTo>
                      <a:pt x="63" y="293"/>
                    </a:lnTo>
                    <a:lnTo>
                      <a:pt x="62" y="296"/>
                    </a:lnTo>
                    <a:lnTo>
                      <a:pt x="62" y="298"/>
                    </a:lnTo>
                    <a:lnTo>
                      <a:pt x="62" y="301"/>
                    </a:lnTo>
                    <a:lnTo>
                      <a:pt x="62" y="304"/>
                    </a:lnTo>
                    <a:lnTo>
                      <a:pt x="61" y="307"/>
                    </a:lnTo>
                    <a:lnTo>
                      <a:pt x="60" y="309"/>
                    </a:lnTo>
                    <a:lnTo>
                      <a:pt x="60" y="311"/>
                    </a:lnTo>
                    <a:lnTo>
                      <a:pt x="60" y="315"/>
                    </a:lnTo>
                    <a:lnTo>
                      <a:pt x="59" y="317"/>
                    </a:lnTo>
                    <a:lnTo>
                      <a:pt x="59" y="320"/>
                    </a:lnTo>
                    <a:lnTo>
                      <a:pt x="58" y="323"/>
                    </a:lnTo>
                    <a:lnTo>
                      <a:pt x="58" y="327"/>
                    </a:lnTo>
                    <a:lnTo>
                      <a:pt x="58" y="329"/>
                    </a:lnTo>
                    <a:lnTo>
                      <a:pt x="58" y="332"/>
                    </a:lnTo>
                    <a:lnTo>
                      <a:pt x="57" y="336"/>
                    </a:lnTo>
                    <a:lnTo>
                      <a:pt x="57" y="339"/>
                    </a:lnTo>
                    <a:lnTo>
                      <a:pt x="57" y="342"/>
                    </a:lnTo>
                    <a:lnTo>
                      <a:pt x="57" y="345"/>
                    </a:lnTo>
                    <a:lnTo>
                      <a:pt x="57" y="349"/>
                    </a:lnTo>
                    <a:lnTo>
                      <a:pt x="57" y="353"/>
                    </a:lnTo>
                    <a:lnTo>
                      <a:pt x="56" y="356"/>
                    </a:lnTo>
                    <a:lnTo>
                      <a:pt x="56" y="360"/>
                    </a:lnTo>
                    <a:lnTo>
                      <a:pt x="56" y="363"/>
                    </a:lnTo>
                    <a:lnTo>
                      <a:pt x="56" y="366"/>
                    </a:lnTo>
                    <a:lnTo>
                      <a:pt x="56" y="370"/>
                    </a:lnTo>
                    <a:lnTo>
                      <a:pt x="56" y="373"/>
                    </a:lnTo>
                    <a:lnTo>
                      <a:pt x="56" y="377"/>
                    </a:lnTo>
                    <a:lnTo>
                      <a:pt x="56" y="381"/>
                    </a:lnTo>
                    <a:lnTo>
                      <a:pt x="56" y="384"/>
                    </a:lnTo>
                    <a:lnTo>
                      <a:pt x="56" y="388"/>
                    </a:lnTo>
                    <a:lnTo>
                      <a:pt x="56" y="392"/>
                    </a:lnTo>
                    <a:lnTo>
                      <a:pt x="56" y="396"/>
                    </a:lnTo>
                    <a:lnTo>
                      <a:pt x="56" y="399"/>
                    </a:lnTo>
                    <a:lnTo>
                      <a:pt x="57" y="403"/>
                    </a:lnTo>
                    <a:lnTo>
                      <a:pt x="57" y="406"/>
                    </a:lnTo>
                    <a:lnTo>
                      <a:pt x="58" y="410"/>
                    </a:lnTo>
                    <a:lnTo>
                      <a:pt x="58" y="414"/>
                    </a:lnTo>
                    <a:lnTo>
                      <a:pt x="58" y="417"/>
                    </a:lnTo>
                    <a:lnTo>
                      <a:pt x="58" y="420"/>
                    </a:lnTo>
                    <a:lnTo>
                      <a:pt x="59" y="424"/>
                    </a:lnTo>
                    <a:lnTo>
                      <a:pt x="59" y="427"/>
                    </a:lnTo>
                    <a:lnTo>
                      <a:pt x="59" y="431"/>
                    </a:lnTo>
                    <a:lnTo>
                      <a:pt x="60" y="435"/>
                    </a:lnTo>
                    <a:lnTo>
                      <a:pt x="60" y="438"/>
                    </a:lnTo>
                    <a:lnTo>
                      <a:pt x="60" y="441"/>
                    </a:lnTo>
                    <a:lnTo>
                      <a:pt x="60" y="445"/>
                    </a:lnTo>
                    <a:lnTo>
                      <a:pt x="61" y="449"/>
                    </a:lnTo>
                    <a:lnTo>
                      <a:pt x="62" y="452"/>
                    </a:lnTo>
                    <a:lnTo>
                      <a:pt x="62" y="456"/>
                    </a:lnTo>
                    <a:lnTo>
                      <a:pt x="62" y="459"/>
                    </a:lnTo>
                    <a:lnTo>
                      <a:pt x="62" y="462"/>
                    </a:lnTo>
                    <a:lnTo>
                      <a:pt x="63" y="465"/>
                    </a:lnTo>
                    <a:lnTo>
                      <a:pt x="63" y="469"/>
                    </a:lnTo>
                    <a:lnTo>
                      <a:pt x="65" y="472"/>
                    </a:lnTo>
                    <a:lnTo>
                      <a:pt x="65" y="475"/>
                    </a:lnTo>
                    <a:lnTo>
                      <a:pt x="65" y="479"/>
                    </a:lnTo>
                    <a:lnTo>
                      <a:pt x="66" y="482"/>
                    </a:lnTo>
                    <a:lnTo>
                      <a:pt x="66" y="485"/>
                    </a:lnTo>
                    <a:lnTo>
                      <a:pt x="67" y="488"/>
                    </a:lnTo>
                    <a:lnTo>
                      <a:pt x="67" y="492"/>
                    </a:lnTo>
                    <a:lnTo>
                      <a:pt x="67" y="494"/>
                    </a:lnTo>
                    <a:lnTo>
                      <a:pt x="68" y="497"/>
                    </a:lnTo>
                    <a:lnTo>
                      <a:pt x="68" y="500"/>
                    </a:lnTo>
                    <a:lnTo>
                      <a:pt x="69" y="503"/>
                    </a:lnTo>
                    <a:lnTo>
                      <a:pt x="69" y="506"/>
                    </a:lnTo>
                    <a:lnTo>
                      <a:pt x="70" y="508"/>
                    </a:lnTo>
                    <a:lnTo>
                      <a:pt x="70" y="512"/>
                    </a:lnTo>
                    <a:lnTo>
                      <a:pt x="71" y="515"/>
                    </a:lnTo>
                    <a:lnTo>
                      <a:pt x="71" y="517"/>
                    </a:lnTo>
                    <a:lnTo>
                      <a:pt x="71" y="519"/>
                    </a:lnTo>
                    <a:lnTo>
                      <a:pt x="72" y="522"/>
                    </a:lnTo>
                    <a:lnTo>
                      <a:pt x="72" y="524"/>
                    </a:lnTo>
                    <a:lnTo>
                      <a:pt x="73" y="528"/>
                    </a:lnTo>
                    <a:lnTo>
                      <a:pt x="73" y="534"/>
                    </a:lnTo>
                    <a:lnTo>
                      <a:pt x="74" y="538"/>
                    </a:lnTo>
                    <a:lnTo>
                      <a:pt x="76" y="542"/>
                    </a:lnTo>
                    <a:lnTo>
                      <a:pt x="76" y="545"/>
                    </a:lnTo>
                    <a:lnTo>
                      <a:pt x="77" y="549"/>
                    </a:lnTo>
                    <a:lnTo>
                      <a:pt x="77" y="551"/>
                    </a:lnTo>
                    <a:lnTo>
                      <a:pt x="78" y="554"/>
                    </a:lnTo>
                    <a:lnTo>
                      <a:pt x="78" y="557"/>
                    </a:lnTo>
                    <a:lnTo>
                      <a:pt x="79" y="559"/>
                    </a:lnTo>
                    <a:lnTo>
                      <a:pt x="79" y="561"/>
                    </a:lnTo>
                    <a:lnTo>
                      <a:pt x="80" y="562"/>
                    </a:lnTo>
                    <a:lnTo>
                      <a:pt x="13" y="566"/>
                    </a:lnTo>
                    <a:lnTo>
                      <a:pt x="0" y="597"/>
                    </a:lnTo>
                    <a:lnTo>
                      <a:pt x="226" y="707"/>
                    </a:lnTo>
                    <a:lnTo>
                      <a:pt x="226" y="707"/>
                    </a:lnTo>
                    <a:lnTo>
                      <a:pt x="227" y="705"/>
                    </a:lnTo>
                    <a:lnTo>
                      <a:pt x="227" y="703"/>
                    </a:lnTo>
                    <a:lnTo>
                      <a:pt x="228" y="701"/>
                    </a:lnTo>
                    <a:lnTo>
                      <a:pt x="228" y="698"/>
                    </a:lnTo>
                    <a:lnTo>
                      <a:pt x="229" y="695"/>
                    </a:lnTo>
                    <a:lnTo>
                      <a:pt x="229" y="692"/>
                    </a:lnTo>
                    <a:lnTo>
                      <a:pt x="231" y="689"/>
                    </a:lnTo>
                    <a:lnTo>
                      <a:pt x="231" y="687"/>
                    </a:lnTo>
                    <a:lnTo>
                      <a:pt x="231" y="685"/>
                    </a:lnTo>
                    <a:lnTo>
                      <a:pt x="231" y="680"/>
                    </a:lnTo>
                    <a:lnTo>
                      <a:pt x="232" y="677"/>
                    </a:lnTo>
                    <a:lnTo>
                      <a:pt x="232" y="674"/>
                    </a:lnTo>
                    <a:lnTo>
                      <a:pt x="233" y="669"/>
                    </a:lnTo>
                    <a:lnTo>
                      <a:pt x="233" y="666"/>
                    </a:lnTo>
                    <a:lnTo>
                      <a:pt x="233" y="664"/>
                    </a:lnTo>
                    <a:lnTo>
                      <a:pt x="233" y="662"/>
                    </a:lnTo>
                    <a:lnTo>
                      <a:pt x="233" y="659"/>
                    </a:lnTo>
                    <a:lnTo>
                      <a:pt x="233" y="656"/>
                    </a:lnTo>
                    <a:lnTo>
                      <a:pt x="233" y="654"/>
                    </a:lnTo>
                    <a:lnTo>
                      <a:pt x="233" y="651"/>
                    </a:lnTo>
                    <a:lnTo>
                      <a:pt x="233" y="648"/>
                    </a:lnTo>
                    <a:lnTo>
                      <a:pt x="233" y="645"/>
                    </a:lnTo>
                    <a:lnTo>
                      <a:pt x="233" y="642"/>
                    </a:lnTo>
                    <a:lnTo>
                      <a:pt x="233" y="638"/>
                    </a:lnTo>
                    <a:lnTo>
                      <a:pt x="234" y="635"/>
                    </a:lnTo>
                    <a:lnTo>
                      <a:pt x="234" y="632"/>
                    </a:lnTo>
                    <a:lnTo>
                      <a:pt x="234" y="627"/>
                    </a:lnTo>
                    <a:lnTo>
                      <a:pt x="234" y="624"/>
                    </a:lnTo>
                    <a:lnTo>
                      <a:pt x="235" y="621"/>
                    </a:lnTo>
                    <a:lnTo>
                      <a:pt x="234" y="616"/>
                    </a:lnTo>
                    <a:lnTo>
                      <a:pt x="234" y="612"/>
                    </a:lnTo>
                    <a:lnTo>
                      <a:pt x="234" y="608"/>
                    </a:lnTo>
                    <a:lnTo>
                      <a:pt x="234" y="603"/>
                    </a:lnTo>
                    <a:lnTo>
                      <a:pt x="234" y="599"/>
                    </a:lnTo>
                    <a:lnTo>
                      <a:pt x="234" y="594"/>
                    </a:lnTo>
                    <a:lnTo>
                      <a:pt x="234" y="590"/>
                    </a:lnTo>
                    <a:lnTo>
                      <a:pt x="234" y="586"/>
                    </a:lnTo>
                    <a:lnTo>
                      <a:pt x="234" y="580"/>
                    </a:lnTo>
                    <a:lnTo>
                      <a:pt x="234" y="576"/>
                    </a:lnTo>
                    <a:lnTo>
                      <a:pt x="234" y="570"/>
                    </a:lnTo>
                    <a:lnTo>
                      <a:pt x="234" y="566"/>
                    </a:lnTo>
                    <a:lnTo>
                      <a:pt x="234" y="560"/>
                    </a:lnTo>
                    <a:lnTo>
                      <a:pt x="234" y="556"/>
                    </a:lnTo>
                    <a:lnTo>
                      <a:pt x="234" y="550"/>
                    </a:lnTo>
                    <a:lnTo>
                      <a:pt x="234" y="546"/>
                    </a:lnTo>
                    <a:lnTo>
                      <a:pt x="234" y="540"/>
                    </a:lnTo>
                    <a:lnTo>
                      <a:pt x="234" y="535"/>
                    </a:lnTo>
                    <a:lnTo>
                      <a:pt x="234" y="529"/>
                    </a:lnTo>
                    <a:lnTo>
                      <a:pt x="234" y="524"/>
                    </a:lnTo>
                    <a:lnTo>
                      <a:pt x="234" y="519"/>
                    </a:lnTo>
                    <a:lnTo>
                      <a:pt x="234" y="514"/>
                    </a:lnTo>
                    <a:lnTo>
                      <a:pt x="234" y="508"/>
                    </a:lnTo>
                    <a:lnTo>
                      <a:pt x="234" y="503"/>
                    </a:lnTo>
                    <a:lnTo>
                      <a:pt x="234" y="499"/>
                    </a:lnTo>
                    <a:lnTo>
                      <a:pt x="234" y="493"/>
                    </a:lnTo>
                    <a:lnTo>
                      <a:pt x="234" y="488"/>
                    </a:lnTo>
                    <a:lnTo>
                      <a:pt x="234" y="483"/>
                    </a:lnTo>
                    <a:lnTo>
                      <a:pt x="234" y="478"/>
                    </a:lnTo>
                    <a:lnTo>
                      <a:pt x="234" y="472"/>
                    </a:lnTo>
                    <a:lnTo>
                      <a:pt x="234" y="468"/>
                    </a:lnTo>
                    <a:lnTo>
                      <a:pt x="234" y="463"/>
                    </a:lnTo>
                    <a:lnTo>
                      <a:pt x="233" y="458"/>
                    </a:lnTo>
                    <a:lnTo>
                      <a:pt x="233" y="453"/>
                    </a:lnTo>
                    <a:lnTo>
                      <a:pt x="233" y="448"/>
                    </a:lnTo>
                    <a:lnTo>
                      <a:pt x="233" y="443"/>
                    </a:lnTo>
                    <a:lnTo>
                      <a:pt x="233" y="439"/>
                    </a:lnTo>
                    <a:lnTo>
                      <a:pt x="233" y="435"/>
                    </a:lnTo>
                    <a:lnTo>
                      <a:pt x="233" y="430"/>
                    </a:lnTo>
                    <a:lnTo>
                      <a:pt x="233" y="426"/>
                    </a:lnTo>
                    <a:lnTo>
                      <a:pt x="233" y="421"/>
                    </a:lnTo>
                    <a:lnTo>
                      <a:pt x="233" y="418"/>
                    </a:lnTo>
                    <a:lnTo>
                      <a:pt x="233" y="414"/>
                    </a:lnTo>
                    <a:lnTo>
                      <a:pt x="233" y="409"/>
                    </a:lnTo>
                    <a:lnTo>
                      <a:pt x="233" y="406"/>
                    </a:lnTo>
                    <a:lnTo>
                      <a:pt x="233" y="403"/>
                    </a:lnTo>
                    <a:lnTo>
                      <a:pt x="233" y="399"/>
                    </a:lnTo>
                    <a:lnTo>
                      <a:pt x="233" y="396"/>
                    </a:lnTo>
                    <a:lnTo>
                      <a:pt x="233" y="393"/>
                    </a:lnTo>
                    <a:lnTo>
                      <a:pt x="233" y="389"/>
                    </a:lnTo>
                    <a:lnTo>
                      <a:pt x="233" y="387"/>
                    </a:lnTo>
                    <a:lnTo>
                      <a:pt x="233" y="385"/>
                    </a:lnTo>
                    <a:lnTo>
                      <a:pt x="233" y="383"/>
                    </a:lnTo>
                    <a:lnTo>
                      <a:pt x="233" y="380"/>
                    </a:lnTo>
                    <a:lnTo>
                      <a:pt x="233" y="377"/>
                    </a:lnTo>
                    <a:lnTo>
                      <a:pt x="233" y="376"/>
                    </a:lnTo>
                    <a:lnTo>
                      <a:pt x="233" y="373"/>
                    </a:lnTo>
                    <a:lnTo>
                      <a:pt x="233" y="371"/>
                    </a:lnTo>
                    <a:lnTo>
                      <a:pt x="233" y="370"/>
                    </a:lnTo>
                    <a:lnTo>
                      <a:pt x="233" y="369"/>
                    </a:lnTo>
                    <a:lnTo>
                      <a:pt x="233" y="367"/>
                    </a:lnTo>
                    <a:lnTo>
                      <a:pt x="233" y="365"/>
                    </a:lnTo>
                    <a:lnTo>
                      <a:pt x="234" y="363"/>
                    </a:lnTo>
                    <a:lnTo>
                      <a:pt x="235" y="359"/>
                    </a:lnTo>
                    <a:lnTo>
                      <a:pt x="237" y="355"/>
                    </a:lnTo>
                    <a:lnTo>
                      <a:pt x="240" y="351"/>
                    </a:lnTo>
                    <a:lnTo>
                      <a:pt x="243" y="347"/>
                    </a:lnTo>
                    <a:lnTo>
                      <a:pt x="244" y="343"/>
                    </a:lnTo>
                    <a:lnTo>
                      <a:pt x="246" y="341"/>
                    </a:lnTo>
                    <a:lnTo>
                      <a:pt x="248" y="338"/>
                    </a:lnTo>
                    <a:lnTo>
                      <a:pt x="250" y="336"/>
                    </a:lnTo>
                    <a:lnTo>
                      <a:pt x="253" y="332"/>
                    </a:lnTo>
                    <a:lnTo>
                      <a:pt x="256" y="329"/>
                    </a:lnTo>
                    <a:lnTo>
                      <a:pt x="258" y="326"/>
                    </a:lnTo>
                    <a:lnTo>
                      <a:pt x="261" y="323"/>
                    </a:lnTo>
                    <a:lnTo>
                      <a:pt x="265" y="320"/>
                    </a:lnTo>
                    <a:lnTo>
                      <a:pt x="268" y="317"/>
                    </a:lnTo>
                    <a:lnTo>
                      <a:pt x="271" y="313"/>
                    </a:lnTo>
                    <a:lnTo>
                      <a:pt x="276" y="311"/>
                    </a:lnTo>
                    <a:lnTo>
                      <a:pt x="280" y="308"/>
                    </a:lnTo>
                    <a:lnTo>
                      <a:pt x="284" y="305"/>
                    </a:lnTo>
                    <a:lnTo>
                      <a:pt x="287" y="302"/>
                    </a:lnTo>
                    <a:lnTo>
                      <a:pt x="289" y="301"/>
                    </a:lnTo>
                    <a:lnTo>
                      <a:pt x="292" y="300"/>
                    </a:lnTo>
                    <a:lnTo>
                      <a:pt x="294" y="299"/>
                    </a:lnTo>
                    <a:lnTo>
                      <a:pt x="297" y="297"/>
                    </a:lnTo>
                    <a:lnTo>
                      <a:pt x="299" y="295"/>
                    </a:lnTo>
                    <a:lnTo>
                      <a:pt x="302" y="294"/>
                    </a:lnTo>
                    <a:lnTo>
                      <a:pt x="304" y="293"/>
                    </a:lnTo>
                    <a:lnTo>
                      <a:pt x="308" y="290"/>
                    </a:lnTo>
                    <a:lnTo>
                      <a:pt x="310" y="289"/>
                    </a:lnTo>
                    <a:lnTo>
                      <a:pt x="313" y="288"/>
                    </a:lnTo>
                    <a:lnTo>
                      <a:pt x="316" y="286"/>
                    </a:lnTo>
                    <a:lnTo>
                      <a:pt x="319" y="285"/>
                    </a:lnTo>
                    <a:lnTo>
                      <a:pt x="322" y="284"/>
                    </a:lnTo>
                    <a:lnTo>
                      <a:pt x="325" y="282"/>
                    </a:lnTo>
                    <a:lnTo>
                      <a:pt x="328" y="280"/>
                    </a:lnTo>
                    <a:lnTo>
                      <a:pt x="331" y="279"/>
                    </a:lnTo>
                    <a:lnTo>
                      <a:pt x="334" y="277"/>
                    </a:lnTo>
                    <a:lnTo>
                      <a:pt x="337" y="276"/>
                    </a:lnTo>
                    <a:lnTo>
                      <a:pt x="341" y="275"/>
                    </a:lnTo>
                    <a:lnTo>
                      <a:pt x="344" y="274"/>
                    </a:lnTo>
                    <a:lnTo>
                      <a:pt x="347" y="272"/>
                    </a:lnTo>
                    <a:lnTo>
                      <a:pt x="349" y="271"/>
                    </a:lnTo>
                    <a:lnTo>
                      <a:pt x="354" y="269"/>
                    </a:lnTo>
                    <a:lnTo>
                      <a:pt x="356" y="268"/>
                    </a:lnTo>
                    <a:lnTo>
                      <a:pt x="359" y="267"/>
                    </a:lnTo>
                    <a:lnTo>
                      <a:pt x="363" y="265"/>
                    </a:lnTo>
                    <a:lnTo>
                      <a:pt x="366" y="265"/>
                    </a:lnTo>
                    <a:lnTo>
                      <a:pt x="369" y="263"/>
                    </a:lnTo>
                    <a:lnTo>
                      <a:pt x="372" y="262"/>
                    </a:lnTo>
                    <a:lnTo>
                      <a:pt x="376" y="261"/>
                    </a:lnTo>
                    <a:lnTo>
                      <a:pt x="379" y="261"/>
                    </a:lnTo>
                    <a:lnTo>
                      <a:pt x="381" y="258"/>
                    </a:lnTo>
                    <a:lnTo>
                      <a:pt x="386" y="258"/>
                    </a:lnTo>
                    <a:lnTo>
                      <a:pt x="388" y="257"/>
                    </a:lnTo>
                    <a:lnTo>
                      <a:pt x="391" y="256"/>
                    </a:lnTo>
                    <a:lnTo>
                      <a:pt x="394" y="255"/>
                    </a:lnTo>
                    <a:lnTo>
                      <a:pt x="397" y="254"/>
                    </a:lnTo>
                    <a:lnTo>
                      <a:pt x="399" y="253"/>
                    </a:lnTo>
                    <a:lnTo>
                      <a:pt x="402" y="252"/>
                    </a:lnTo>
                    <a:lnTo>
                      <a:pt x="405" y="251"/>
                    </a:lnTo>
                    <a:lnTo>
                      <a:pt x="408" y="250"/>
                    </a:lnTo>
                    <a:lnTo>
                      <a:pt x="410" y="248"/>
                    </a:lnTo>
                    <a:lnTo>
                      <a:pt x="413" y="248"/>
                    </a:lnTo>
                    <a:lnTo>
                      <a:pt x="417" y="246"/>
                    </a:lnTo>
                    <a:lnTo>
                      <a:pt x="422" y="245"/>
                    </a:lnTo>
                    <a:lnTo>
                      <a:pt x="426" y="244"/>
                    </a:lnTo>
                    <a:lnTo>
                      <a:pt x="431" y="243"/>
                    </a:lnTo>
                    <a:lnTo>
                      <a:pt x="434" y="242"/>
                    </a:lnTo>
                    <a:lnTo>
                      <a:pt x="437" y="241"/>
                    </a:lnTo>
                    <a:lnTo>
                      <a:pt x="441" y="240"/>
                    </a:lnTo>
                    <a:lnTo>
                      <a:pt x="443" y="240"/>
                    </a:lnTo>
                    <a:lnTo>
                      <a:pt x="447" y="239"/>
                    </a:lnTo>
                    <a:lnTo>
                      <a:pt x="448" y="239"/>
                    </a:lnTo>
                    <a:lnTo>
                      <a:pt x="347" y="0"/>
                    </a:lnTo>
                    <a:lnTo>
                      <a:pt x="347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0"/>
              <p:cNvSpPr>
                <a:spLocks/>
              </p:cNvSpPr>
              <p:nvPr/>
            </p:nvSpPr>
            <p:spPr bwMode="auto">
              <a:xfrm>
                <a:off x="4200526" y="1079501"/>
                <a:ext cx="141288" cy="114300"/>
              </a:xfrm>
              <a:custGeom>
                <a:avLst/>
                <a:gdLst>
                  <a:gd name="T0" fmla="*/ 276 w 355"/>
                  <a:gd name="T1" fmla="*/ 5 h 291"/>
                  <a:gd name="T2" fmla="*/ 263 w 355"/>
                  <a:gd name="T3" fmla="*/ 16 h 291"/>
                  <a:gd name="T4" fmla="*/ 247 w 355"/>
                  <a:gd name="T5" fmla="*/ 29 h 291"/>
                  <a:gd name="T6" fmla="*/ 236 w 355"/>
                  <a:gd name="T7" fmla="*/ 38 h 291"/>
                  <a:gd name="T8" fmla="*/ 226 w 355"/>
                  <a:gd name="T9" fmla="*/ 46 h 291"/>
                  <a:gd name="T10" fmla="*/ 216 w 355"/>
                  <a:gd name="T11" fmla="*/ 53 h 291"/>
                  <a:gd name="T12" fmla="*/ 205 w 355"/>
                  <a:gd name="T13" fmla="*/ 61 h 291"/>
                  <a:gd name="T14" fmla="*/ 193 w 355"/>
                  <a:gd name="T15" fmla="*/ 70 h 291"/>
                  <a:gd name="T16" fmla="*/ 181 w 355"/>
                  <a:gd name="T17" fmla="*/ 79 h 291"/>
                  <a:gd name="T18" fmla="*/ 169 w 355"/>
                  <a:gd name="T19" fmla="*/ 87 h 291"/>
                  <a:gd name="T20" fmla="*/ 156 w 355"/>
                  <a:gd name="T21" fmla="*/ 96 h 291"/>
                  <a:gd name="T22" fmla="*/ 143 w 355"/>
                  <a:gd name="T23" fmla="*/ 104 h 291"/>
                  <a:gd name="T24" fmla="*/ 130 w 355"/>
                  <a:gd name="T25" fmla="*/ 113 h 291"/>
                  <a:gd name="T26" fmla="*/ 116 w 355"/>
                  <a:gd name="T27" fmla="*/ 119 h 291"/>
                  <a:gd name="T28" fmla="*/ 102 w 355"/>
                  <a:gd name="T29" fmla="*/ 128 h 291"/>
                  <a:gd name="T30" fmla="*/ 89 w 355"/>
                  <a:gd name="T31" fmla="*/ 135 h 291"/>
                  <a:gd name="T32" fmla="*/ 76 w 355"/>
                  <a:gd name="T33" fmla="*/ 142 h 291"/>
                  <a:gd name="T34" fmla="*/ 64 w 355"/>
                  <a:gd name="T35" fmla="*/ 148 h 291"/>
                  <a:gd name="T36" fmla="*/ 53 w 355"/>
                  <a:gd name="T37" fmla="*/ 155 h 291"/>
                  <a:gd name="T38" fmla="*/ 42 w 355"/>
                  <a:gd name="T39" fmla="*/ 160 h 291"/>
                  <a:gd name="T40" fmla="*/ 25 w 355"/>
                  <a:gd name="T41" fmla="*/ 168 h 291"/>
                  <a:gd name="T42" fmla="*/ 10 w 355"/>
                  <a:gd name="T43" fmla="*/ 174 h 291"/>
                  <a:gd name="T44" fmla="*/ 0 w 355"/>
                  <a:gd name="T45" fmla="*/ 180 h 291"/>
                  <a:gd name="T46" fmla="*/ 4 w 355"/>
                  <a:gd name="T47" fmla="*/ 281 h 291"/>
                  <a:gd name="T48" fmla="*/ 15 w 355"/>
                  <a:gd name="T49" fmla="*/ 285 h 291"/>
                  <a:gd name="T50" fmla="*/ 31 w 355"/>
                  <a:gd name="T51" fmla="*/ 287 h 291"/>
                  <a:gd name="T52" fmla="*/ 46 w 355"/>
                  <a:gd name="T53" fmla="*/ 289 h 291"/>
                  <a:gd name="T54" fmla="*/ 57 w 355"/>
                  <a:gd name="T55" fmla="*/ 290 h 291"/>
                  <a:gd name="T56" fmla="*/ 68 w 355"/>
                  <a:gd name="T57" fmla="*/ 290 h 291"/>
                  <a:gd name="T58" fmla="*/ 80 w 355"/>
                  <a:gd name="T59" fmla="*/ 291 h 291"/>
                  <a:gd name="T60" fmla="*/ 93 w 355"/>
                  <a:gd name="T61" fmla="*/ 291 h 291"/>
                  <a:gd name="T62" fmla="*/ 108 w 355"/>
                  <a:gd name="T63" fmla="*/ 290 h 291"/>
                  <a:gd name="T64" fmla="*/ 123 w 355"/>
                  <a:gd name="T65" fmla="*/ 289 h 291"/>
                  <a:gd name="T66" fmla="*/ 139 w 355"/>
                  <a:gd name="T67" fmla="*/ 288 h 291"/>
                  <a:gd name="T68" fmla="*/ 157 w 355"/>
                  <a:gd name="T69" fmla="*/ 286 h 291"/>
                  <a:gd name="T70" fmla="*/ 175 w 355"/>
                  <a:gd name="T71" fmla="*/ 283 h 291"/>
                  <a:gd name="T72" fmla="*/ 193 w 355"/>
                  <a:gd name="T73" fmla="*/ 280 h 291"/>
                  <a:gd name="T74" fmla="*/ 212 w 355"/>
                  <a:gd name="T75" fmla="*/ 277 h 291"/>
                  <a:gd name="T76" fmla="*/ 230 w 355"/>
                  <a:gd name="T77" fmla="*/ 274 h 291"/>
                  <a:gd name="T78" fmla="*/ 248 w 355"/>
                  <a:gd name="T79" fmla="*/ 270 h 291"/>
                  <a:gd name="T80" fmla="*/ 266 w 355"/>
                  <a:gd name="T81" fmla="*/ 267 h 291"/>
                  <a:gd name="T82" fmla="*/ 282 w 355"/>
                  <a:gd name="T83" fmla="*/ 263 h 291"/>
                  <a:gd name="T84" fmla="*/ 298 w 355"/>
                  <a:gd name="T85" fmla="*/ 259 h 291"/>
                  <a:gd name="T86" fmla="*/ 312 w 355"/>
                  <a:gd name="T87" fmla="*/ 256 h 291"/>
                  <a:gd name="T88" fmla="*/ 324 w 355"/>
                  <a:gd name="T89" fmla="*/ 253 h 291"/>
                  <a:gd name="T90" fmla="*/ 337 w 355"/>
                  <a:gd name="T91" fmla="*/ 250 h 291"/>
                  <a:gd name="T92" fmla="*/ 352 w 355"/>
                  <a:gd name="T93" fmla="*/ 247 h 291"/>
                  <a:gd name="T94" fmla="*/ 281 w 355"/>
                  <a:gd name="T95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5" h="291">
                    <a:moveTo>
                      <a:pt x="281" y="0"/>
                    </a:moveTo>
                    <a:lnTo>
                      <a:pt x="280" y="1"/>
                    </a:lnTo>
                    <a:lnTo>
                      <a:pt x="278" y="3"/>
                    </a:lnTo>
                    <a:lnTo>
                      <a:pt x="276" y="5"/>
                    </a:lnTo>
                    <a:lnTo>
                      <a:pt x="271" y="9"/>
                    </a:lnTo>
                    <a:lnTo>
                      <a:pt x="268" y="11"/>
                    </a:lnTo>
                    <a:lnTo>
                      <a:pt x="266" y="14"/>
                    </a:lnTo>
                    <a:lnTo>
                      <a:pt x="263" y="16"/>
                    </a:lnTo>
                    <a:lnTo>
                      <a:pt x="259" y="19"/>
                    </a:lnTo>
                    <a:lnTo>
                      <a:pt x="255" y="22"/>
                    </a:lnTo>
                    <a:lnTo>
                      <a:pt x="252" y="26"/>
                    </a:lnTo>
                    <a:lnTo>
                      <a:pt x="247" y="29"/>
                    </a:lnTo>
                    <a:lnTo>
                      <a:pt x="244" y="32"/>
                    </a:lnTo>
                    <a:lnTo>
                      <a:pt x="241" y="35"/>
                    </a:lnTo>
                    <a:lnTo>
                      <a:pt x="238" y="36"/>
                    </a:lnTo>
                    <a:lnTo>
                      <a:pt x="236" y="38"/>
                    </a:lnTo>
                    <a:lnTo>
                      <a:pt x="234" y="39"/>
                    </a:lnTo>
                    <a:lnTo>
                      <a:pt x="232" y="41"/>
                    </a:lnTo>
                    <a:lnTo>
                      <a:pt x="230" y="43"/>
                    </a:lnTo>
                    <a:lnTo>
                      <a:pt x="226" y="46"/>
                    </a:lnTo>
                    <a:lnTo>
                      <a:pt x="224" y="48"/>
                    </a:lnTo>
                    <a:lnTo>
                      <a:pt x="222" y="49"/>
                    </a:lnTo>
                    <a:lnTo>
                      <a:pt x="219" y="51"/>
                    </a:lnTo>
                    <a:lnTo>
                      <a:pt x="216" y="53"/>
                    </a:lnTo>
                    <a:lnTo>
                      <a:pt x="214" y="55"/>
                    </a:lnTo>
                    <a:lnTo>
                      <a:pt x="211" y="58"/>
                    </a:lnTo>
                    <a:lnTo>
                      <a:pt x="208" y="60"/>
                    </a:lnTo>
                    <a:lnTo>
                      <a:pt x="205" y="61"/>
                    </a:lnTo>
                    <a:lnTo>
                      <a:pt x="202" y="64"/>
                    </a:lnTo>
                    <a:lnTo>
                      <a:pt x="200" y="65"/>
                    </a:lnTo>
                    <a:lnTo>
                      <a:pt x="197" y="68"/>
                    </a:lnTo>
                    <a:lnTo>
                      <a:pt x="193" y="70"/>
                    </a:lnTo>
                    <a:lnTo>
                      <a:pt x="191" y="72"/>
                    </a:lnTo>
                    <a:lnTo>
                      <a:pt x="188" y="74"/>
                    </a:lnTo>
                    <a:lnTo>
                      <a:pt x="184" y="76"/>
                    </a:lnTo>
                    <a:lnTo>
                      <a:pt x="181" y="79"/>
                    </a:lnTo>
                    <a:lnTo>
                      <a:pt x="179" y="81"/>
                    </a:lnTo>
                    <a:lnTo>
                      <a:pt x="175" y="83"/>
                    </a:lnTo>
                    <a:lnTo>
                      <a:pt x="172" y="85"/>
                    </a:lnTo>
                    <a:lnTo>
                      <a:pt x="169" y="87"/>
                    </a:lnTo>
                    <a:lnTo>
                      <a:pt x="166" y="90"/>
                    </a:lnTo>
                    <a:lnTo>
                      <a:pt x="162" y="92"/>
                    </a:lnTo>
                    <a:lnTo>
                      <a:pt x="159" y="94"/>
                    </a:lnTo>
                    <a:lnTo>
                      <a:pt x="156" y="96"/>
                    </a:lnTo>
                    <a:lnTo>
                      <a:pt x="154" y="98"/>
                    </a:lnTo>
                    <a:lnTo>
                      <a:pt x="149" y="101"/>
                    </a:lnTo>
                    <a:lnTo>
                      <a:pt x="146" y="103"/>
                    </a:lnTo>
                    <a:lnTo>
                      <a:pt x="143" y="104"/>
                    </a:lnTo>
                    <a:lnTo>
                      <a:pt x="139" y="106"/>
                    </a:lnTo>
                    <a:lnTo>
                      <a:pt x="136" y="108"/>
                    </a:lnTo>
                    <a:lnTo>
                      <a:pt x="133" y="111"/>
                    </a:lnTo>
                    <a:lnTo>
                      <a:pt x="130" y="113"/>
                    </a:lnTo>
                    <a:lnTo>
                      <a:pt x="126" y="115"/>
                    </a:lnTo>
                    <a:lnTo>
                      <a:pt x="123" y="116"/>
                    </a:lnTo>
                    <a:lnTo>
                      <a:pt x="120" y="118"/>
                    </a:lnTo>
                    <a:lnTo>
                      <a:pt x="116" y="119"/>
                    </a:lnTo>
                    <a:lnTo>
                      <a:pt x="113" y="122"/>
                    </a:lnTo>
                    <a:lnTo>
                      <a:pt x="109" y="124"/>
                    </a:lnTo>
                    <a:lnTo>
                      <a:pt x="106" y="126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95" y="131"/>
                    </a:lnTo>
                    <a:lnTo>
                      <a:pt x="93" y="134"/>
                    </a:lnTo>
                    <a:lnTo>
                      <a:pt x="89" y="135"/>
                    </a:lnTo>
                    <a:lnTo>
                      <a:pt x="86" y="137"/>
                    </a:lnTo>
                    <a:lnTo>
                      <a:pt x="82" y="138"/>
                    </a:lnTo>
                    <a:lnTo>
                      <a:pt x="79" y="140"/>
                    </a:lnTo>
                    <a:lnTo>
                      <a:pt x="76" y="142"/>
                    </a:lnTo>
                    <a:lnTo>
                      <a:pt x="73" y="144"/>
                    </a:lnTo>
                    <a:lnTo>
                      <a:pt x="70" y="145"/>
                    </a:lnTo>
                    <a:lnTo>
                      <a:pt x="67" y="147"/>
                    </a:lnTo>
                    <a:lnTo>
                      <a:pt x="64" y="148"/>
                    </a:lnTo>
                    <a:lnTo>
                      <a:pt x="61" y="150"/>
                    </a:lnTo>
                    <a:lnTo>
                      <a:pt x="58" y="151"/>
                    </a:lnTo>
                    <a:lnTo>
                      <a:pt x="55" y="153"/>
                    </a:lnTo>
                    <a:lnTo>
                      <a:pt x="53" y="155"/>
                    </a:lnTo>
                    <a:lnTo>
                      <a:pt x="50" y="157"/>
                    </a:lnTo>
                    <a:lnTo>
                      <a:pt x="47" y="157"/>
                    </a:lnTo>
                    <a:lnTo>
                      <a:pt x="44" y="158"/>
                    </a:lnTo>
                    <a:lnTo>
                      <a:pt x="42" y="160"/>
                    </a:lnTo>
                    <a:lnTo>
                      <a:pt x="38" y="161"/>
                    </a:lnTo>
                    <a:lnTo>
                      <a:pt x="34" y="163"/>
                    </a:lnTo>
                    <a:lnTo>
                      <a:pt x="29" y="166"/>
                    </a:lnTo>
                    <a:lnTo>
                      <a:pt x="25" y="168"/>
                    </a:lnTo>
                    <a:lnTo>
                      <a:pt x="21" y="170"/>
                    </a:lnTo>
                    <a:lnTo>
                      <a:pt x="16" y="171"/>
                    </a:lnTo>
                    <a:lnTo>
                      <a:pt x="13" y="173"/>
                    </a:lnTo>
                    <a:lnTo>
                      <a:pt x="10" y="174"/>
                    </a:lnTo>
                    <a:lnTo>
                      <a:pt x="7" y="177"/>
                    </a:lnTo>
                    <a:lnTo>
                      <a:pt x="4" y="177"/>
                    </a:lnTo>
                    <a:lnTo>
                      <a:pt x="3" y="179"/>
                    </a:lnTo>
                    <a:lnTo>
                      <a:pt x="0" y="180"/>
                    </a:lnTo>
                    <a:lnTo>
                      <a:pt x="0" y="181"/>
                    </a:lnTo>
                    <a:lnTo>
                      <a:pt x="0" y="280"/>
                    </a:lnTo>
                    <a:lnTo>
                      <a:pt x="2" y="281"/>
                    </a:lnTo>
                    <a:lnTo>
                      <a:pt x="4" y="281"/>
                    </a:lnTo>
                    <a:lnTo>
                      <a:pt x="9" y="282"/>
                    </a:lnTo>
                    <a:lnTo>
                      <a:pt x="11" y="283"/>
                    </a:lnTo>
                    <a:lnTo>
                      <a:pt x="13" y="285"/>
                    </a:lnTo>
                    <a:lnTo>
                      <a:pt x="15" y="285"/>
                    </a:lnTo>
                    <a:lnTo>
                      <a:pt x="20" y="286"/>
                    </a:lnTo>
                    <a:lnTo>
                      <a:pt x="23" y="286"/>
                    </a:lnTo>
                    <a:lnTo>
                      <a:pt x="26" y="287"/>
                    </a:lnTo>
                    <a:lnTo>
                      <a:pt x="31" y="287"/>
                    </a:lnTo>
                    <a:lnTo>
                      <a:pt x="35" y="288"/>
                    </a:lnTo>
                    <a:lnTo>
                      <a:pt x="38" y="288"/>
                    </a:lnTo>
                    <a:lnTo>
                      <a:pt x="44" y="289"/>
                    </a:lnTo>
                    <a:lnTo>
                      <a:pt x="46" y="289"/>
                    </a:lnTo>
                    <a:lnTo>
                      <a:pt x="48" y="289"/>
                    </a:lnTo>
                    <a:lnTo>
                      <a:pt x="51" y="289"/>
                    </a:lnTo>
                    <a:lnTo>
                      <a:pt x="54" y="290"/>
                    </a:lnTo>
                    <a:lnTo>
                      <a:pt x="57" y="290"/>
                    </a:lnTo>
                    <a:lnTo>
                      <a:pt x="59" y="290"/>
                    </a:lnTo>
                    <a:lnTo>
                      <a:pt x="61" y="290"/>
                    </a:lnTo>
                    <a:lnTo>
                      <a:pt x="65" y="290"/>
                    </a:lnTo>
                    <a:lnTo>
                      <a:pt x="68" y="290"/>
                    </a:lnTo>
                    <a:lnTo>
                      <a:pt x="70" y="291"/>
                    </a:lnTo>
                    <a:lnTo>
                      <a:pt x="73" y="291"/>
                    </a:lnTo>
                    <a:lnTo>
                      <a:pt x="77" y="291"/>
                    </a:lnTo>
                    <a:lnTo>
                      <a:pt x="80" y="291"/>
                    </a:lnTo>
                    <a:lnTo>
                      <a:pt x="83" y="291"/>
                    </a:lnTo>
                    <a:lnTo>
                      <a:pt x="87" y="291"/>
                    </a:lnTo>
                    <a:lnTo>
                      <a:pt x="90" y="291"/>
                    </a:lnTo>
                    <a:lnTo>
                      <a:pt x="93" y="291"/>
                    </a:lnTo>
                    <a:lnTo>
                      <a:pt x="97" y="291"/>
                    </a:lnTo>
                    <a:lnTo>
                      <a:pt x="100" y="291"/>
                    </a:lnTo>
                    <a:lnTo>
                      <a:pt x="104" y="291"/>
                    </a:lnTo>
                    <a:lnTo>
                      <a:pt x="108" y="290"/>
                    </a:lnTo>
                    <a:lnTo>
                      <a:pt x="111" y="290"/>
                    </a:lnTo>
                    <a:lnTo>
                      <a:pt x="115" y="290"/>
                    </a:lnTo>
                    <a:lnTo>
                      <a:pt x="120" y="290"/>
                    </a:lnTo>
                    <a:lnTo>
                      <a:pt x="123" y="289"/>
                    </a:lnTo>
                    <a:lnTo>
                      <a:pt x="127" y="289"/>
                    </a:lnTo>
                    <a:lnTo>
                      <a:pt x="132" y="289"/>
                    </a:lnTo>
                    <a:lnTo>
                      <a:pt x="136" y="289"/>
                    </a:lnTo>
                    <a:lnTo>
                      <a:pt x="139" y="288"/>
                    </a:lnTo>
                    <a:lnTo>
                      <a:pt x="144" y="288"/>
                    </a:lnTo>
                    <a:lnTo>
                      <a:pt x="148" y="287"/>
                    </a:lnTo>
                    <a:lnTo>
                      <a:pt x="153" y="287"/>
                    </a:lnTo>
                    <a:lnTo>
                      <a:pt x="157" y="286"/>
                    </a:lnTo>
                    <a:lnTo>
                      <a:pt x="161" y="286"/>
                    </a:lnTo>
                    <a:lnTo>
                      <a:pt x="166" y="285"/>
                    </a:lnTo>
                    <a:lnTo>
                      <a:pt x="170" y="285"/>
                    </a:lnTo>
                    <a:lnTo>
                      <a:pt x="175" y="283"/>
                    </a:lnTo>
                    <a:lnTo>
                      <a:pt x="180" y="282"/>
                    </a:lnTo>
                    <a:lnTo>
                      <a:pt x="184" y="281"/>
                    </a:lnTo>
                    <a:lnTo>
                      <a:pt x="189" y="281"/>
                    </a:lnTo>
                    <a:lnTo>
                      <a:pt x="193" y="280"/>
                    </a:lnTo>
                    <a:lnTo>
                      <a:pt x="198" y="280"/>
                    </a:lnTo>
                    <a:lnTo>
                      <a:pt x="202" y="279"/>
                    </a:lnTo>
                    <a:lnTo>
                      <a:pt x="208" y="278"/>
                    </a:lnTo>
                    <a:lnTo>
                      <a:pt x="212" y="277"/>
                    </a:lnTo>
                    <a:lnTo>
                      <a:pt x="216" y="276"/>
                    </a:lnTo>
                    <a:lnTo>
                      <a:pt x="221" y="276"/>
                    </a:lnTo>
                    <a:lnTo>
                      <a:pt x="225" y="275"/>
                    </a:lnTo>
                    <a:lnTo>
                      <a:pt x="230" y="274"/>
                    </a:lnTo>
                    <a:lnTo>
                      <a:pt x="235" y="272"/>
                    </a:lnTo>
                    <a:lnTo>
                      <a:pt x="239" y="271"/>
                    </a:lnTo>
                    <a:lnTo>
                      <a:pt x="244" y="271"/>
                    </a:lnTo>
                    <a:lnTo>
                      <a:pt x="248" y="270"/>
                    </a:lnTo>
                    <a:lnTo>
                      <a:pt x="253" y="269"/>
                    </a:lnTo>
                    <a:lnTo>
                      <a:pt x="257" y="268"/>
                    </a:lnTo>
                    <a:lnTo>
                      <a:pt x="261" y="268"/>
                    </a:lnTo>
                    <a:lnTo>
                      <a:pt x="266" y="267"/>
                    </a:lnTo>
                    <a:lnTo>
                      <a:pt x="270" y="266"/>
                    </a:lnTo>
                    <a:lnTo>
                      <a:pt x="275" y="265"/>
                    </a:lnTo>
                    <a:lnTo>
                      <a:pt x="279" y="264"/>
                    </a:lnTo>
                    <a:lnTo>
                      <a:pt x="282" y="263"/>
                    </a:lnTo>
                    <a:lnTo>
                      <a:pt x="287" y="261"/>
                    </a:lnTo>
                    <a:lnTo>
                      <a:pt x="290" y="261"/>
                    </a:lnTo>
                    <a:lnTo>
                      <a:pt x="294" y="260"/>
                    </a:lnTo>
                    <a:lnTo>
                      <a:pt x="298" y="259"/>
                    </a:lnTo>
                    <a:lnTo>
                      <a:pt x="301" y="258"/>
                    </a:lnTo>
                    <a:lnTo>
                      <a:pt x="304" y="257"/>
                    </a:lnTo>
                    <a:lnTo>
                      <a:pt x="309" y="257"/>
                    </a:lnTo>
                    <a:lnTo>
                      <a:pt x="312" y="256"/>
                    </a:lnTo>
                    <a:lnTo>
                      <a:pt x="315" y="255"/>
                    </a:lnTo>
                    <a:lnTo>
                      <a:pt x="319" y="255"/>
                    </a:lnTo>
                    <a:lnTo>
                      <a:pt x="322" y="254"/>
                    </a:lnTo>
                    <a:lnTo>
                      <a:pt x="324" y="253"/>
                    </a:lnTo>
                    <a:lnTo>
                      <a:pt x="327" y="253"/>
                    </a:lnTo>
                    <a:lnTo>
                      <a:pt x="330" y="252"/>
                    </a:lnTo>
                    <a:lnTo>
                      <a:pt x="333" y="252"/>
                    </a:lnTo>
                    <a:lnTo>
                      <a:pt x="337" y="250"/>
                    </a:lnTo>
                    <a:lnTo>
                      <a:pt x="342" y="249"/>
                    </a:lnTo>
                    <a:lnTo>
                      <a:pt x="346" y="248"/>
                    </a:lnTo>
                    <a:lnTo>
                      <a:pt x="349" y="248"/>
                    </a:lnTo>
                    <a:lnTo>
                      <a:pt x="352" y="247"/>
                    </a:lnTo>
                    <a:lnTo>
                      <a:pt x="354" y="246"/>
                    </a:lnTo>
                    <a:lnTo>
                      <a:pt x="355" y="246"/>
                    </a:lnTo>
                    <a:lnTo>
                      <a:pt x="355" y="246"/>
                    </a:lnTo>
                    <a:lnTo>
                      <a:pt x="281" y="0"/>
                    </a:lnTo>
                    <a:lnTo>
                      <a:pt x="281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auto">
              <a:xfrm>
                <a:off x="4137026" y="1123951"/>
                <a:ext cx="73025" cy="65088"/>
              </a:xfrm>
              <a:custGeom>
                <a:avLst/>
                <a:gdLst>
                  <a:gd name="T0" fmla="*/ 168 w 186"/>
                  <a:gd name="T1" fmla="*/ 75 h 165"/>
                  <a:gd name="T2" fmla="*/ 167 w 186"/>
                  <a:gd name="T3" fmla="*/ 74 h 165"/>
                  <a:gd name="T4" fmla="*/ 166 w 186"/>
                  <a:gd name="T5" fmla="*/ 71 h 165"/>
                  <a:gd name="T6" fmla="*/ 163 w 186"/>
                  <a:gd name="T7" fmla="*/ 67 h 165"/>
                  <a:gd name="T8" fmla="*/ 161 w 186"/>
                  <a:gd name="T9" fmla="*/ 63 h 165"/>
                  <a:gd name="T10" fmla="*/ 158 w 186"/>
                  <a:gd name="T11" fmla="*/ 60 h 165"/>
                  <a:gd name="T12" fmla="*/ 156 w 186"/>
                  <a:gd name="T13" fmla="*/ 57 h 165"/>
                  <a:gd name="T14" fmla="*/ 154 w 186"/>
                  <a:gd name="T15" fmla="*/ 55 h 165"/>
                  <a:gd name="T16" fmla="*/ 153 w 186"/>
                  <a:gd name="T17" fmla="*/ 53 h 165"/>
                  <a:gd name="T18" fmla="*/ 151 w 186"/>
                  <a:gd name="T19" fmla="*/ 49 h 165"/>
                  <a:gd name="T20" fmla="*/ 148 w 186"/>
                  <a:gd name="T21" fmla="*/ 47 h 165"/>
                  <a:gd name="T22" fmla="*/ 146 w 186"/>
                  <a:gd name="T23" fmla="*/ 44 h 165"/>
                  <a:gd name="T24" fmla="*/ 144 w 186"/>
                  <a:gd name="T25" fmla="*/ 42 h 165"/>
                  <a:gd name="T26" fmla="*/ 142 w 186"/>
                  <a:gd name="T27" fmla="*/ 39 h 165"/>
                  <a:gd name="T28" fmla="*/ 139 w 186"/>
                  <a:gd name="T29" fmla="*/ 37 h 165"/>
                  <a:gd name="T30" fmla="*/ 136 w 186"/>
                  <a:gd name="T31" fmla="*/ 36 h 165"/>
                  <a:gd name="T32" fmla="*/ 133 w 186"/>
                  <a:gd name="T33" fmla="*/ 36 h 165"/>
                  <a:gd name="T34" fmla="*/ 131 w 186"/>
                  <a:gd name="T35" fmla="*/ 35 h 165"/>
                  <a:gd name="T36" fmla="*/ 128 w 186"/>
                  <a:gd name="T37" fmla="*/ 35 h 165"/>
                  <a:gd name="T38" fmla="*/ 124 w 186"/>
                  <a:gd name="T39" fmla="*/ 35 h 165"/>
                  <a:gd name="T40" fmla="*/ 122 w 186"/>
                  <a:gd name="T41" fmla="*/ 35 h 165"/>
                  <a:gd name="T42" fmla="*/ 118 w 186"/>
                  <a:gd name="T43" fmla="*/ 35 h 165"/>
                  <a:gd name="T44" fmla="*/ 114 w 186"/>
                  <a:gd name="T45" fmla="*/ 35 h 165"/>
                  <a:gd name="T46" fmla="*/ 111 w 186"/>
                  <a:gd name="T47" fmla="*/ 35 h 165"/>
                  <a:gd name="T48" fmla="*/ 108 w 186"/>
                  <a:gd name="T49" fmla="*/ 35 h 165"/>
                  <a:gd name="T50" fmla="*/ 105 w 186"/>
                  <a:gd name="T51" fmla="*/ 34 h 165"/>
                  <a:gd name="T52" fmla="*/ 101 w 186"/>
                  <a:gd name="T53" fmla="*/ 34 h 165"/>
                  <a:gd name="T54" fmla="*/ 97 w 186"/>
                  <a:gd name="T55" fmla="*/ 34 h 165"/>
                  <a:gd name="T56" fmla="*/ 94 w 186"/>
                  <a:gd name="T57" fmla="*/ 33 h 165"/>
                  <a:gd name="T58" fmla="*/ 90 w 186"/>
                  <a:gd name="T59" fmla="*/ 31 h 165"/>
                  <a:gd name="T60" fmla="*/ 86 w 186"/>
                  <a:gd name="T61" fmla="*/ 29 h 165"/>
                  <a:gd name="T62" fmla="*/ 81 w 186"/>
                  <a:gd name="T63" fmla="*/ 26 h 165"/>
                  <a:gd name="T64" fmla="*/ 78 w 186"/>
                  <a:gd name="T65" fmla="*/ 24 h 165"/>
                  <a:gd name="T66" fmla="*/ 74 w 186"/>
                  <a:gd name="T67" fmla="*/ 21 h 165"/>
                  <a:gd name="T68" fmla="*/ 70 w 186"/>
                  <a:gd name="T69" fmla="*/ 18 h 165"/>
                  <a:gd name="T70" fmla="*/ 67 w 186"/>
                  <a:gd name="T71" fmla="*/ 15 h 165"/>
                  <a:gd name="T72" fmla="*/ 65 w 186"/>
                  <a:gd name="T73" fmla="*/ 13 h 165"/>
                  <a:gd name="T74" fmla="*/ 62 w 186"/>
                  <a:gd name="T75" fmla="*/ 10 h 165"/>
                  <a:gd name="T76" fmla="*/ 58 w 186"/>
                  <a:gd name="T77" fmla="*/ 7 h 165"/>
                  <a:gd name="T78" fmla="*/ 56 w 186"/>
                  <a:gd name="T79" fmla="*/ 4 h 165"/>
                  <a:gd name="T80" fmla="*/ 55 w 186"/>
                  <a:gd name="T81" fmla="*/ 3 h 165"/>
                  <a:gd name="T82" fmla="*/ 52 w 186"/>
                  <a:gd name="T83" fmla="*/ 0 h 165"/>
                  <a:gd name="T84" fmla="*/ 52 w 186"/>
                  <a:gd name="T85" fmla="*/ 0 h 165"/>
                  <a:gd name="T86" fmla="*/ 26 w 186"/>
                  <a:gd name="T87" fmla="*/ 12 h 165"/>
                  <a:gd name="T88" fmla="*/ 36 w 186"/>
                  <a:gd name="T89" fmla="*/ 29 h 165"/>
                  <a:gd name="T90" fmla="*/ 7 w 186"/>
                  <a:gd name="T91" fmla="*/ 38 h 165"/>
                  <a:gd name="T92" fmla="*/ 0 w 186"/>
                  <a:gd name="T93" fmla="*/ 66 h 165"/>
                  <a:gd name="T94" fmla="*/ 9 w 186"/>
                  <a:gd name="T95" fmla="*/ 85 h 165"/>
                  <a:gd name="T96" fmla="*/ 9 w 186"/>
                  <a:gd name="T97" fmla="*/ 135 h 165"/>
                  <a:gd name="T98" fmla="*/ 76 w 186"/>
                  <a:gd name="T99" fmla="*/ 165 h 165"/>
                  <a:gd name="T100" fmla="*/ 186 w 186"/>
                  <a:gd name="T101" fmla="*/ 113 h 165"/>
                  <a:gd name="T102" fmla="*/ 168 w 186"/>
                  <a:gd name="T103" fmla="*/ 75 h 165"/>
                  <a:gd name="T104" fmla="*/ 168 w 186"/>
                  <a:gd name="T105" fmla="*/ 7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86" h="165">
                    <a:moveTo>
                      <a:pt x="168" y="75"/>
                    </a:moveTo>
                    <a:lnTo>
                      <a:pt x="167" y="74"/>
                    </a:lnTo>
                    <a:lnTo>
                      <a:pt x="166" y="71"/>
                    </a:lnTo>
                    <a:lnTo>
                      <a:pt x="163" y="67"/>
                    </a:lnTo>
                    <a:lnTo>
                      <a:pt x="161" y="63"/>
                    </a:lnTo>
                    <a:lnTo>
                      <a:pt x="158" y="60"/>
                    </a:lnTo>
                    <a:lnTo>
                      <a:pt x="156" y="57"/>
                    </a:lnTo>
                    <a:lnTo>
                      <a:pt x="154" y="55"/>
                    </a:lnTo>
                    <a:lnTo>
                      <a:pt x="153" y="53"/>
                    </a:lnTo>
                    <a:lnTo>
                      <a:pt x="151" y="49"/>
                    </a:lnTo>
                    <a:lnTo>
                      <a:pt x="148" y="47"/>
                    </a:lnTo>
                    <a:lnTo>
                      <a:pt x="146" y="44"/>
                    </a:lnTo>
                    <a:lnTo>
                      <a:pt x="144" y="42"/>
                    </a:lnTo>
                    <a:lnTo>
                      <a:pt x="142" y="39"/>
                    </a:lnTo>
                    <a:lnTo>
                      <a:pt x="139" y="37"/>
                    </a:lnTo>
                    <a:lnTo>
                      <a:pt x="136" y="36"/>
                    </a:lnTo>
                    <a:lnTo>
                      <a:pt x="133" y="36"/>
                    </a:lnTo>
                    <a:lnTo>
                      <a:pt x="131" y="35"/>
                    </a:lnTo>
                    <a:lnTo>
                      <a:pt x="128" y="35"/>
                    </a:lnTo>
                    <a:lnTo>
                      <a:pt x="124" y="35"/>
                    </a:lnTo>
                    <a:lnTo>
                      <a:pt x="122" y="35"/>
                    </a:lnTo>
                    <a:lnTo>
                      <a:pt x="118" y="35"/>
                    </a:lnTo>
                    <a:lnTo>
                      <a:pt x="114" y="35"/>
                    </a:lnTo>
                    <a:lnTo>
                      <a:pt x="111" y="35"/>
                    </a:lnTo>
                    <a:lnTo>
                      <a:pt x="108" y="35"/>
                    </a:lnTo>
                    <a:lnTo>
                      <a:pt x="105" y="34"/>
                    </a:lnTo>
                    <a:lnTo>
                      <a:pt x="101" y="34"/>
                    </a:lnTo>
                    <a:lnTo>
                      <a:pt x="97" y="34"/>
                    </a:lnTo>
                    <a:lnTo>
                      <a:pt x="94" y="33"/>
                    </a:lnTo>
                    <a:lnTo>
                      <a:pt x="90" y="31"/>
                    </a:lnTo>
                    <a:lnTo>
                      <a:pt x="86" y="29"/>
                    </a:lnTo>
                    <a:lnTo>
                      <a:pt x="81" y="26"/>
                    </a:lnTo>
                    <a:lnTo>
                      <a:pt x="78" y="24"/>
                    </a:lnTo>
                    <a:lnTo>
                      <a:pt x="74" y="21"/>
                    </a:lnTo>
                    <a:lnTo>
                      <a:pt x="70" y="18"/>
                    </a:lnTo>
                    <a:lnTo>
                      <a:pt x="67" y="15"/>
                    </a:lnTo>
                    <a:lnTo>
                      <a:pt x="65" y="13"/>
                    </a:lnTo>
                    <a:lnTo>
                      <a:pt x="62" y="10"/>
                    </a:lnTo>
                    <a:lnTo>
                      <a:pt x="58" y="7"/>
                    </a:lnTo>
                    <a:lnTo>
                      <a:pt x="56" y="4"/>
                    </a:lnTo>
                    <a:lnTo>
                      <a:pt x="55" y="3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26" y="12"/>
                    </a:lnTo>
                    <a:lnTo>
                      <a:pt x="36" y="29"/>
                    </a:lnTo>
                    <a:lnTo>
                      <a:pt x="7" y="38"/>
                    </a:lnTo>
                    <a:lnTo>
                      <a:pt x="0" y="66"/>
                    </a:lnTo>
                    <a:lnTo>
                      <a:pt x="9" y="85"/>
                    </a:lnTo>
                    <a:lnTo>
                      <a:pt x="9" y="135"/>
                    </a:lnTo>
                    <a:lnTo>
                      <a:pt x="76" y="165"/>
                    </a:lnTo>
                    <a:lnTo>
                      <a:pt x="186" y="113"/>
                    </a:lnTo>
                    <a:lnTo>
                      <a:pt x="168" y="75"/>
                    </a:lnTo>
                    <a:lnTo>
                      <a:pt x="168" y="75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auto">
              <a:xfrm>
                <a:off x="4137026" y="1139826"/>
                <a:ext cx="31750" cy="41275"/>
              </a:xfrm>
              <a:custGeom>
                <a:avLst/>
                <a:gdLst>
                  <a:gd name="T0" fmla="*/ 39 w 80"/>
                  <a:gd name="T1" fmla="*/ 15 h 103"/>
                  <a:gd name="T2" fmla="*/ 77 w 80"/>
                  <a:gd name="T3" fmla="*/ 17 h 103"/>
                  <a:gd name="T4" fmla="*/ 80 w 80"/>
                  <a:gd name="T5" fmla="*/ 42 h 103"/>
                  <a:gd name="T6" fmla="*/ 45 w 80"/>
                  <a:gd name="T7" fmla="*/ 50 h 103"/>
                  <a:gd name="T8" fmla="*/ 51 w 80"/>
                  <a:gd name="T9" fmla="*/ 103 h 103"/>
                  <a:gd name="T10" fmla="*/ 8 w 80"/>
                  <a:gd name="T11" fmla="*/ 92 h 103"/>
                  <a:gd name="T12" fmla="*/ 9 w 80"/>
                  <a:gd name="T13" fmla="*/ 44 h 103"/>
                  <a:gd name="T14" fmla="*/ 0 w 80"/>
                  <a:gd name="T15" fmla="*/ 23 h 103"/>
                  <a:gd name="T16" fmla="*/ 4 w 80"/>
                  <a:gd name="T17" fmla="*/ 0 h 103"/>
                  <a:gd name="T18" fmla="*/ 39 w 80"/>
                  <a:gd name="T19" fmla="*/ 15 h 103"/>
                  <a:gd name="T20" fmla="*/ 39 w 80"/>
                  <a:gd name="T21" fmla="*/ 15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03">
                    <a:moveTo>
                      <a:pt x="39" y="15"/>
                    </a:moveTo>
                    <a:lnTo>
                      <a:pt x="77" y="17"/>
                    </a:lnTo>
                    <a:lnTo>
                      <a:pt x="80" y="42"/>
                    </a:lnTo>
                    <a:lnTo>
                      <a:pt x="45" y="50"/>
                    </a:lnTo>
                    <a:lnTo>
                      <a:pt x="51" y="103"/>
                    </a:lnTo>
                    <a:lnTo>
                      <a:pt x="8" y="92"/>
                    </a:lnTo>
                    <a:lnTo>
                      <a:pt x="9" y="44"/>
                    </a:lnTo>
                    <a:lnTo>
                      <a:pt x="0" y="23"/>
                    </a:lnTo>
                    <a:lnTo>
                      <a:pt x="4" y="0"/>
                    </a:lnTo>
                    <a:lnTo>
                      <a:pt x="39" y="15"/>
                    </a:lnTo>
                    <a:lnTo>
                      <a:pt x="39" y="15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3"/>
              <p:cNvSpPr>
                <a:spLocks/>
              </p:cNvSpPr>
              <p:nvPr/>
            </p:nvSpPr>
            <p:spPr bwMode="auto">
              <a:xfrm>
                <a:off x="4206876" y="1093788"/>
                <a:ext cx="95250" cy="73025"/>
              </a:xfrm>
              <a:custGeom>
                <a:avLst/>
                <a:gdLst>
                  <a:gd name="T0" fmla="*/ 209 w 239"/>
                  <a:gd name="T1" fmla="*/ 117 h 185"/>
                  <a:gd name="T2" fmla="*/ 207 w 239"/>
                  <a:gd name="T3" fmla="*/ 118 h 185"/>
                  <a:gd name="T4" fmla="*/ 202 w 239"/>
                  <a:gd name="T5" fmla="*/ 122 h 185"/>
                  <a:gd name="T6" fmla="*/ 195 w 239"/>
                  <a:gd name="T7" fmla="*/ 128 h 185"/>
                  <a:gd name="T8" fmla="*/ 187 w 239"/>
                  <a:gd name="T9" fmla="*/ 135 h 185"/>
                  <a:gd name="T10" fmla="*/ 183 w 239"/>
                  <a:gd name="T11" fmla="*/ 139 h 185"/>
                  <a:gd name="T12" fmla="*/ 177 w 239"/>
                  <a:gd name="T13" fmla="*/ 142 h 185"/>
                  <a:gd name="T14" fmla="*/ 173 w 239"/>
                  <a:gd name="T15" fmla="*/ 146 h 185"/>
                  <a:gd name="T16" fmla="*/ 167 w 239"/>
                  <a:gd name="T17" fmla="*/ 151 h 185"/>
                  <a:gd name="T18" fmla="*/ 163 w 239"/>
                  <a:gd name="T19" fmla="*/ 154 h 185"/>
                  <a:gd name="T20" fmla="*/ 157 w 239"/>
                  <a:gd name="T21" fmla="*/ 157 h 185"/>
                  <a:gd name="T22" fmla="*/ 148 w 239"/>
                  <a:gd name="T23" fmla="*/ 164 h 185"/>
                  <a:gd name="T24" fmla="*/ 140 w 239"/>
                  <a:gd name="T25" fmla="*/ 167 h 185"/>
                  <a:gd name="T26" fmla="*/ 132 w 239"/>
                  <a:gd name="T27" fmla="*/ 171 h 185"/>
                  <a:gd name="T28" fmla="*/ 127 w 239"/>
                  <a:gd name="T29" fmla="*/ 173 h 185"/>
                  <a:gd name="T30" fmla="*/ 122 w 239"/>
                  <a:gd name="T31" fmla="*/ 174 h 185"/>
                  <a:gd name="T32" fmla="*/ 116 w 239"/>
                  <a:gd name="T33" fmla="*/ 174 h 185"/>
                  <a:gd name="T34" fmla="*/ 81 w 239"/>
                  <a:gd name="T35" fmla="*/ 149 h 185"/>
                  <a:gd name="T36" fmla="*/ 34 w 239"/>
                  <a:gd name="T37" fmla="*/ 185 h 185"/>
                  <a:gd name="T38" fmla="*/ 0 w 239"/>
                  <a:gd name="T39" fmla="*/ 148 h 185"/>
                  <a:gd name="T40" fmla="*/ 4 w 239"/>
                  <a:gd name="T41" fmla="*/ 145 h 185"/>
                  <a:gd name="T42" fmla="*/ 10 w 239"/>
                  <a:gd name="T43" fmla="*/ 144 h 185"/>
                  <a:gd name="T44" fmla="*/ 14 w 239"/>
                  <a:gd name="T45" fmla="*/ 142 h 185"/>
                  <a:gd name="T46" fmla="*/ 20 w 239"/>
                  <a:gd name="T47" fmla="*/ 141 h 185"/>
                  <a:gd name="T48" fmla="*/ 26 w 239"/>
                  <a:gd name="T49" fmla="*/ 139 h 185"/>
                  <a:gd name="T50" fmla="*/ 34 w 239"/>
                  <a:gd name="T51" fmla="*/ 135 h 185"/>
                  <a:gd name="T52" fmla="*/ 43 w 239"/>
                  <a:gd name="T53" fmla="*/ 133 h 185"/>
                  <a:gd name="T54" fmla="*/ 51 w 239"/>
                  <a:gd name="T55" fmla="*/ 129 h 185"/>
                  <a:gd name="T56" fmla="*/ 58 w 239"/>
                  <a:gd name="T57" fmla="*/ 127 h 185"/>
                  <a:gd name="T58" fmla="*/ 63 w 239"/>
                  <a:gd name="T59" fmla="*/ 124 h 185"/>
                  <a:gd name="T60" fmla="*/ 68 w 239"/>
                  <a:gd name="T61" fmla="*/ 122 h 185"/>
                  <a:gd name="T62" fmla="*/ 73 w 239"/>
                  <a:gd name="T63" fmla="*/ 119 h 185"/>
                  <a:gd name="T64" fmla="*/ 78 w 239"/>
                  <a:gd name="T65" fmla="*/ 117 h 185"/>
                  <a:gd name="T66" fmla="*/ 84 w 239"/>
                  <a:gd name="T67" fmla="*/ 114 h 185"/>
                  <a:gd name="T68" fmla="*/ 89 w 239"/>
                  <a:gd name="T69" fmla="*/ 111 h 185"/>
                  <a:gd name="T70" fmla="*/ 95 w 239"/>
                  <a:gd name="T71" fmla="*/ 109 h 185"/>
                  <a:gd name="T72" fmla="*/ 100 w 239"/>
                  <a:gd name="T73" fmla="*/ 106 h 185"/>
                  <a:gd name="T74" fmla="*/ 106 w 239"/>
                  <a:gd name="T75" fmla="*/ 103 h 185"/>
                  <a:gd name="T76" fmla="*/ 111 w 239"/>
                  <a:gd name="T77" fmla="*/ 99 h 185"/>
                  <a:gd name="T78" fmla="*/ 118 w 239"/>
                  <a:gd name="T79" fmla="*/ 96 h 185"/>
                  <a:gd name="T80" fmla="*/ 123 w 239"/>
                  <a:gd name="T81" fmla="*/ 92 h 185"/>
                  <a:gd name="T82" fmla="*/ 129 w 239"/>
                  <a:gd name="T83" fmla="*/ 88 h 185"/>
                  <a:gd name="T84" fmla="*/ 135 w 239"/>
                  <a:gd name="T85" fmla="*/ 85 h 185"/>
                  <a:gd name="T86" fmla="*/ 141 w 239"/>
                  <a:gd name="T87" fmla="*/ 80 h 185"/>
                  <a:gd name="T88" fmla="*/ 146 w 239"/>
                  <a:gd name="T89" fmla="*/ 76 h 185"/>
                  <a:gd name="T90" fmla="*/ 153 w 239"/>
                  <a:gd name="T91" fmla="*/ 73 h 185"/>
                  <a:gd name="T92" fmla="*/ 158 w 239"/>
                  <a:gd name="T93" fmla="*/ 68 h 185"/>
                  <a:gd name="T94" fmla="*/ 164 w 239"/>
                  <a:gd name="T95" fmla="*/ 64 h 185"/>
                  <a:gd name="T96" fmla="*/ 169 w 239"/>
                  <a:gd name="T97" fmla="*/ 59 h 185"/>
                  <a:gd name="T98" fmla="*/ 175 w 239"/>
                  <a:gd name="T99" fmla="*/ 55 h 185"/>
                  <a:gd name="T100" fmla="*/ 179 w 239"/>
                  <a:gd name="T101" fmla="*/ 51 h 185"/>
                  <a:gd name="T102" fmla="*/ 185 w 239"/>
                  <a:gd name="T103" fmla="*/ 47 h 185"/>
                  <a:gd name="T104" fmla="*/ 190 w 239"/>
                  <a:gd name="T105" fmla="*/ 43 h 185"/>
                  <a:gd name="T106" fmla="*/ 195 w 239"/>
                  <a:gd name="T107" fmla="*/ 38 h 185"/>
                  <a:gd name="T108" fmla="*/ 201 w 239"/>
                  <a:gd name="T109" fmla="*/ 34 h 185"/>
                  <a:gd name="T110" fmla="*/ 210 w 239"/>
                  <a:gd name="T111" fmla="*/ 25 h 185"/>
                  <a:gd name="T112" fmla="*/ 218 w 239"/>
                  <a:gd name="T113" fmla="*/ 19 h 185"/>
                  <a:gd name="T114" fmla="*/ 224 w 239"/>
                  <a:gd name="T115" fmla="*/ 13 h 185"/>
                  <a:gd name="T116" fmla="*/ 230 w 239"/>
                  <a:gd name="T117" fmla="*/ 9 h 185"/>
                  <a:gd name="T118" fmla="*/ 233 w 239"/>
                  <a:gd name="T119" fmla="*/ 4 h 185"/>
                  <a:gd name="T120" fmla="*/ 239 w 239"/>
                  <a:gd name="T121" fmla="*/ 1 h 185"/>
                  <a:gd name="T122" fmla="*/ 239 w 239"/>
                  <a:gd name="T1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9" h="185">
                    <a:moveTo>
                      <a:pt x="239" y="0"/>
                    </a:moveTo>
                    <a:lnTo>
                      <a:pt x="209" y="117"/>
                    </a:lnTo>
                    <a:lnTo>
                      <a:pt x="208" y="117"/>
                    </a:lnTo>
                    <a:lnTo>
                      <a:pt x="207" y="118"/>
                    </a:lnTo>
                    <a:lnTo>
                      <a:pt x="205" y="119"/>
                    </a:lnTo>
                    <a:lnTo>
                      <a:pt x="202" y="122"/>
                    </a:lnTo>
                    <a:lnTo>
                      <a:pt x="199" y="124"/>
                    </a:lnTo>
                    <a:lnTo>
                      <a:pt x="195" y="128"/>
                    </a:lnTo>
                    <a:lnTo>
                      <a:pt x="191" y="131"/>
                    </a:lnTo>
                    <a:lnTo>
                      <a:pt x="187" y="135"/>
                    </a:lnTo>
                    <a:lnTo>
                      <a:pt x="185" y="137"/>
                    </a:lnTo>
                    <a:lnTo>
                      <a:pt x="183" y="139"/>
                    </a:lnTo>
                    <a:lnTo>
                      <a:pt x="179" y="140"/>
                    </a:lnTo>
                    <a:lnTo>
                      <a:pt x="177" y="142"/>
                    </a:lnTo>
                    <a:lnTo>
                      <a:pt x="175" y="144"/>
                    </a:lnTo>
                    <a:lnTo>
                      <a:pt x="173" y="146"/>
                    </a:lnTo>
                    <a:lnTo>
                      <a:pt x="170" y="149"/>
                    </a:lnTo>
                    <a:lnTo>
                      <a:pt x="167" y="151"/>
                    </a:lnTo>
                    <a:lnTo>
                      <a:pt x="165" y="152"/>
                    </a:lnTo>
                    <a:lnTo>
                      <a:pt x="163" y="154"/>
                    </a:lnTo>
                    <a:lnTo>
                      <a:pt x="159" y="155"/>
                    </a:lnTo>
                    <a:lnTo>
                      <a:pt x="157" y="157"/>
                    </a:lnTo>
                    <a:lnTo>
                      <a:pt x="153" y="161"/>
                    </a:lnTo>
                    <a:lnTo>
                      <a:pt x="148" y="164"/>
                    </a:lnTo>
                    <a:lnTo>
                      <a:pt x="144" y="166"/>
                    </a:lnTo>
                    <a:lnTo>
                      <a:pt x="140" y="167"/>
                    </a:lnTo>
                    <a:lnTo>
                      <a:pt x="135" y="170"/>
                    </a:lnTo>
                    <a:lnTo>
                      <a:pt x="132" y="171"/>
                    </a:lnTo>
                    <a:lnTo>
                      <a:pt x="129" y="172"/>
                    </a:lnTo>
                    <a:lnTo>
                      <a:pt x="127" y="173"/>
                    </a:lnTo>
                    <a:lnTo>
                      <a:pt x="123" y="173"/>
                    </a:lnTo>
                    <a:lnTo>
                      <a:pt x="122" y="174"/>
                    </a:lnTo>
                    <a:lnTo>
                      <a:pt x="118" y="174"/>
                    </a:lnTo>
                    <a:lnTo>
                      <a:pt x="116" y="174"/>
                    </a:lnTo>
                    <a:lnTo>
                      <a:pt x="113" y="174"/>
                    </a:lnTo>
                    <a:lnTo>
                      <a:pt x="81" y="149"/>
                    </a:lnTo>
                    <a:lnTo>
                      <a:pt x="87" y="182"/>
                    </a:lnTo>
                    <a:lnTo>
                      <a:pt x="34" y="185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1" y="146"/>
                    </a:lnTo>
                    <a:lnTo>
                      <a:pt x="4" y="145"/>
                    </a:lnTo>
                    <a:lnTo>
                      <a:pt x="8" y="145"/>
                    </a:lnTo>
                    <a:lnTo>
                      <a:pt x="10" y="144"/>
                    </a:lnTo>
                    <a:lnTo>
                      <a:pt x="12" y="143"/>
                    </a:lnTo>
                    <a:lnTo>
                      <a:pt x="14" y="142"/>
                    </a:lnTo>
                    <a:lnTo>
                      <a:pt x="18" y="142"/>
                    </a:lnTo>
                    <a:lnTo>
                      <a:pt x="20" y="141"/>
                    </a:lnTo>
                    <a:lnTo>
                      <a:pt x="24" y="140"/>
                    </a:lnTo>
                    <a:lnTo>
                      <a:pt x="26" y="139"/>
                    </a:lnTo>
                    <a:lnTo>
                      <a:pt x="31" y="138"/>
                    </a:lnTo>
                    <a:lnTo>
                      <a:pt x="34" y="135"/>
                    </a:lnTo>
                    <a:lnTo>
                      <a:pt x="39" y="134"/>
                    </a:lnTo>
                    <a:lnTo>
                      <a:pt x="43" y="133"/>
                    </a:lnTo>
                    <a:lnTo>
                      <a:pt x="47" y="131"/>
                    </a:lnTo>
                    <a:lnTo>
                      <a:pt x="51" y="129"/>
                    </a:lnTo>
                    <a:lnTo>
                      <a:pt x="56" y="127"/>
                    </a:lnTo>
                    <a:lnTo>
                      <a:pt x="58" y="127"/>
                    </a:lnTo>
                    <a:lnTo>
                      <a:pt x="61" y="126"/>
                    </a:lnTo>
                    <a:lnTo>
                      <a:pt x="63" y="124"/>
                    </a:lnTo>
                    <a:lnTo>
                      <a:pt x="65" y="123"/>
                    </a:lnTo>
                    <a:lnTo>
                      <a:pt x="68" y="122"/>
                    </a:lnTo>
                    <a:lnTo>
                      <a:pt x="70" y="121"/>
                    </a:lnTo>
                    <a:lnTo>
                      <a:pt x="73" y="119"/>
                    </a:lnTo>
                    <a:lnTo>
                      <a:pt x="75" y="118"/>
                    </a:lnTo>
                    <a:lnTo>
                      <a:pt x="78" y="117"/>
                    </a:lnTo>
                    <a:lnTo>
                      <a:pt x="80" y="116"/>
                    </a:lnTo>
                    <a:lnTo>
                      <a:pt x="84" y="114"/>
                    </a:lnTo>
                    <a:lnTo>
                      <a:pt x="86" y="113"/>
                    </a:lnTo>
                    <a:lnTo>
                      <a:pt x="89" y="111"/>
                    </a:lnTo>
                    <a:lnTo>
                      <a:pt x="91" y="110"/>
                    </a:lnTo>
                    <a:lnTo>
                      <a:pt x="95" y="109"/>
                    </a:lnTo>
                    <a:lnTo>
                      <a:pt x="97" y="108"/>
                    </a:lnTo>
                    <a:lnTo>
                      <a:pt x="100" y="106"/>
                    </a:lnTo>
                    <a:lnTo>
                      <a:pt x="102" y="105"/>
                    </a:lnTo>
                    <a:lnTo>
                      <a:pt x="106" y="103"/>
                    </a:lnTo>
                    <a:lnTo>
                      <a:pt x="109" y="101"/>
                    </a:lnTo>
                    <a:lnTo>
                      <a:pt x="111" y="99"/>
                    </a:lnTo>
                    <a:lnTo>
                      <a:pt x="114" y="98"/>
                    </a:lnTo>
                    <a:lnTo>
                      <a:pt x="118" y="96"/>
                    </a:lnTo>
                    <a:lnTo>
                      <a:pt x="120" y="95"/>
                    </a:lnTo>
                    <a:lnTo>
                      <a:pt x="123" y="92"/>
                    </a:lnTo>
                    <a:lnTo>
                      <a:pt x="127" y="90"/>
                    </a:lnTo>
                    <a:lnTo>
                      <a:pt x="129" y="88"/>
                    </a:lnTo>
                    <a:lnTo>
                      <a:pt x="132" y="87"/>
                    </a:lnTo>
                    <a:lnTo>
                      <a:pt x="135" y="85"/>
                    </a:lnTo>
                    <a:lnTo>
                      <a:pt x="137" y="83"/>
                    </a:lnTo>
                    <a:lnTo>
                      <a:pt x="141" y="80"/>
                    </a:lnTo>
                    <a:lnTo>
                      <a:pt x="144" y="78"/>
                    </a:lnTo>
                    <a:lnTo>
                      <a:pt x="146" y="76"/>
                    </a:lnTo>
                    <a:lnTo>
                      <a:pt x="150" y="75"/>
                    </a:lnTo>
                    <a:lnTo>
                      <a:pt x="153" y="73"/>
                    </a:lnTo>
                    <a:lnTo>
                      <a:pt x="156" y="70"/>
                    </a:lnTo>
                    <a:lnTo>
                      <a:pt x="158" y="68"/>
                    </a:lnTo>
                    <a:lnTo>
                      <a:pt x="161" y="66"/>
                    </a:lnTo>
                    <a:lnTo>
                      <a:pt x="164" y="64"/>
                    </a:lnTo>
                    <a:lnTo>
                      <a:pt x="166" y="62"/>
                    </a:lnTo>
                    <a:lnTo>
                      <a:pt x="169" y="59"/>
                    </a:lnTo>
                    <a:lnTo>
                      <a:pt x="172" y="57"/>
                    </a:lnTo>
                    <a:lnTo>
                      <a:pt x="175" y="55"/>
                    </a:lnTo>
                    <a:lnTo>
                      <a:pt x="177" y="54"/>
                    </a:lnTo>
                    <a:lnTo>
                      <a:pt x="179" y="51"/>
                    </a:lnTo>
                    <a:lnTo>
                      <a:pt x="183" y="49"/>
                    </a:lnTo>
                    <a:lnTo>
                      <a:pt x="185" y="47"/>
                    </a:lnTo>
                    <a:lnTo>
                      <a:pt x="188" y="45"/>
                    </a:lnTo>
                    <a:lnTo>
                      <a:pt x="190" y="43"/>
                    </a:lnTo>
                    <a:lnTo>
                      <a:pt x="192" y="42"/>
                    </a:lnTo>
                    <a:lnTo>
                      <a:pt x="195" y="38"/>
                    </a:lnTo>
                    <a:lnTo>
                      <a:pt x="198" y="37"/>
                    </a:lnTo>
                    <a:lnTo>
                      <a:pt x="201" y="34"/>
                    </a:lnTo>
                    <a:lnTo>
                      <a:pt x="206" y="30"/>
                    </a:lnTo>
                    <a:lnTo>
                      <a:pt x="210" y="25"/>
                    </a:lnTo>
                    <a:lnTo>
                      <a:pt x="214" y="23"/>
                    </a:lnTo>
                    <a:lnTo>
                      <a:pt x="218" y="19"/>
                    </a:lnTo>
                    <a:lnTo>
                      <a:pt x="221" y="16"/>
                    </a:lnTo>
                    <a:lnTo>
                      <a:pt x="224" y="13"/>
                    </a:lnTo>
                    <a:lnTo>
                      <a:pt x="228" y="11"/>
                    </a:lnTo>
                    <a:lnTo>
                      <a:pt x="230" y="9"/>
                    </a:lnTo>
                    <a:lnTo>
                      <a:pt x="232" y="7"/>
                    </a:lnTo>
                    <a:lnTo>
                      <a:pt x="233" y="4"/>
                    </a:lnTo>
                    <a:lnTo>
                      <a:pt x="236" y="3"/>
                    </a:lnTo>
                    <a:lnTo>
                      <a:pt x="239" y="1"/>
                    </a:lnTo>
                    <a:lnTo>
                      <a:pt x="239" y="0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4"/>
              <p:cNvSpPr>
                <a:spLocks/>
              </p:cNvSpPr>
              <p:nvPr/>
            </p:nvSpPr>
            <p:spPr bwMode="auto">
              <a:xfrm>
                <a:off x="4375151" y="1038226"/>
                <a:ext cx="131763" cy="44450"/>
              </a:xfrm>
              <a:custGeom>
                <a:avLst/>
                <a:gdLst>
                  <a:gd name="T0" fmla="*/ 6 w 330"/>
                  <a:gd name="T1" fmla="*/ 45 h 110"/>
                  <a:gd name="T2" fmla="*/ 19 w 330"/>
                  <a:gd name="T3" fmla="*/ 43 h 110"/>
                  <a:gd name="T4" fmla="*/ 35 w 330"/>
                  <a:gd name="T5" fmla="*/ 38 h 110"/>
                  <a:gd name="T6" fmla="*/ 45 w 330"/>
                  <a:gd name="T7" fmla="*/ 37 h 110"/>
                  <a:gd name="T8" fmla="*/ 56 w 330"/>
                  <a:gd name="T9" fmla="*/ 35 h 110"/>
                  <a:gd name="T10" fmla="*/ 69 w 330"/>
                  <a:gd name="T11" fmla="*/ 34 h 110"/>
                  <a:gd name="T12" fmla="*/ 81 w 330"/>
                  <a:gd name="T13" fmla="*/ 33 h 110"/>
                  <a:gd name="T14" fmla="*/ 94 w 330"/>
                  <a:gd name="T15" fmla="*/ 31 h 110"/>
                  <a:gd name="T16" fmla="*/ 107 w 330"/>
                  <a:gd name="T17" fmla="*/ 30 h 110"/>
                  <a:gd name="T18" fmla="*/ 119 w 330"/>
                  <a:gd name="T19" fmla="*/ 29 h 110"/>
                  <a:gd name="T20" fmla="*/ 132 w 330"/>
                  <a:gd name="T21" fmla="*/ 29 h 110"/>
                  <a:gd name="T22" fmla="*/ 144 w 330"/>
                  <a:gd name="T23" fmla="*/ 29 h 110"/>
                  <a:gd name="T24" fmla="*/ 157 w 330"/>
                  <a:gd name="T25" fmla="*/ 29 h 110"/>
                  <a:gd name="T26" fmla="*/ 166 w 330"/>
                  <a:gd name="T27" fmla="*/ 29 h 110"/>
                  <a:gd name="T28" fmla="*/ 179 w 330"/>
                  <a:gd name="T29" fmla="*/ 29 h 110"/>
                  <a:gd name="T30" fmla="*/ 196 w 330"/>
                  <a:gd name="T31" fmla="*/ 32 h 110"/>
                  <a:gd name="T32" fmla="*/ 209 w 330"/>
                  <a:gd name="T33" fmla="*/ 35 h 110"/>
                  <a:gd name="T34" fmla="*/ 221 w 330"/>
                  <a:gd name="T35" fmla="*/ 41 h 110"/>
                  <a:gd name="T36" fmla="*/ 232 w 330"/>
                  <a:gd name="T37" fmla="*/ 52 h 110"/>
                  <a:gd name="T38" fmla="*/ 232 w 330"/>
                  <a:gd name="T39" fmla="*/ 64 h 110"/>
                  <a:gd name="T40" fmla="*/ 226 w 330"/>
                  <a:gd name="T41" fmla="*/ 79 h 110"/>
                  <a:gd name="T42" fmla="*/ 218 w 330"/>
                  <a:gd name="T43" fmla="*/ 95 h 110"/>
                  <a:gd name="T44" fmla="*/ 211 w 330"/>
                  <a:gd name="T45" fmla="*/ 110 h 110"/>
                  <a:gd name="T46" fmla="*/ 225 w 330"/>
                  <a:gd name="T47" fmla="*/ 100 h 110"/>
                  <a:gd name="T48" fmla="*/ 235 w 330"/>
                  <a:gd name="T49" fmla="*/ 95 h 110"/>
                  <a:gd name="T50" fmla="*/ 244 w 330"/>
                  <a:gd name="T51" fmla="*/ 88 h 110"/>
                  <a:gd name="T52" fmla="*/ 257 w 330"/>
                  <a:gd name="T53" fmla="*/ 83 h 110"/>
                  <a:gd name="T54" fmla="*/ 270 w 330"/>
                  <a:gd name="T55" fmla="*/ 78 h 110"/>
                  <a:gd name="T56" fmla="*/ 282 w 330"/>
                  <a:gd name="T57" fmla="*/ 76 h 110"/>
                  <a:gd name="T58" fmla="*/ 293 w 330"/>
                  <a:gd name="T59" fmla="*/ 74 h 110"/>
                  <a:gd name="T60" fmla="*/ 303 w 330"/>
                  <a:gd name="T61" fmla="*/ 75 h 110"/>
                  <a:gd name="T62" fmla="*/ 317 w 330"/>
                  <a:gd name="T63" fmla="*/ 78 h 110"/>
                  <a:gd name="T64" fmla="*/ 326 w 330"/>
                  <a:gd name="T65" fmla="*/ 83 h 110"/>
                  <a:gd name="T66" fmla="*/ 329 w 330"/>
                  <a:gd name="T67" fmla="*/ 83 h 110"/>
                  <a:gd name="T68" fmla="*/ 318 w 330"/>
                  <a:gd name="T69" fmla="*/ 68 h 110"/>
                  <a:gd name="T70" fmla="*/ 309 w 330"/>
                  <a:gd name="T71" fmla="*/ 58 h 110"/>
                  <a:gd name="T72" fmla="*/ 298 w 330"/>
                  <a:gd name="T73" fmla="*/ 47 h 110"/>
                  <a:gd name="T74" fmla="*/ 286 w 330"/>
                  <a:gd name="T75" fmla="*/ 36 h 110"/>
                  <a:gd name="T76" fmla="*/ 271 w 330"/>
                  <a:gd name="T77" fmla="*/ 25 h 110"/>
                  <a:gd name="T78" fmla="*/ 254 w 330"/>
                  <a:gd name="T79" fmla="*/ 18 h 110"/>
                  <a:gd name="T80" fmla="*/ 236 w 330"/>
                  <a:gd name="T81" fmla="*/ 10 h 110"/>
                  <a:gd name="T82" fmla="*/ 226 w 330"/>
                  <a:gd name="T83" fmla="*/ 7 h 110"/>
                  <a:gd name="T84" fmla="*/ 216 w 330"/>
                  <a:gd name="T85" fmla="*/ 5 h 110"/>
                  <a:gd name="T86" fmla="*/ 206 w 330"/>
                  <a:gd name="T87" fmla="*/ 3 h 110"/>
                  <a:gd name="T88" fmla="*/ 195 w 330"/>
                  <a:gd name="T89" fmla="*/ 2 h 110"/>
                  <a:gd name="T90" fmla="*/ 184 w 330"/>
                  <a:gd name="T91" fmla="*/ 1 h 110"/>
                  <a:gd name="T92" fmla="*/ 174 w 330"/>
                  <a:gd name="T93" fmla="*/ 1 h 110"/>
                  <a:gd name="T94" fmla="*/ 162 w 330"/>
                  <a:gd name="T95" fmla="*/ 0 h 110"/>
                  <a:gd name="T96" fmla="*/ 151 w 330"/>
                  <a:gd name="T97" fmla="*/ 1 h 110"/>
                  <a:gd name="T98" fmla="*/ 141 w 330"/>
                  <a:gd name="T99" fmla="*/ 1 h 110"/>
                  <a:gd name="T100" fmla="*/ 130 w 330"/>
                  <a:gd name="T101" fmla="*/ 2 h 110"/>
                  <a:gd name="T102" fmla="*/ 120 w 330"/>
                  <a:gd name="T103" fmla="*/ 3 h 110"/>
                  <a:gd name="T104" fmla="*/ 110 w 330"/>
                  <a:gd name="T105" fmla="*/ 4 h 110"/>
                  <a:gd name="T106" fmla="*/ 100 w 330"/>
                  <a:gd name="T107" fmla="*/ 7 h 110"/>
                  <a:gd name="T108" fmla="*/ 83 w 330"/>
                  <a:gd name="T109" fmla="*/ 11 h 110"/>
                  <a:gd name="T110" fmla="*/ 64 w 330"/>
                  <a:gd name="T111" fmla="*/ 16 h 110"/>
                  <a:gd name="T112" fmla="*/ 49 w 330"/>
                  <a:gd name="T113" fmla="*/ 22 h 110"/>
                  <a:gd name="T114" fmla="*/ 33 w 330"/>
                  <a:gd name="T115" fmla="*/ 29 h 110"/>
                  <a:gd name="T116" fmla="*/ 21 w 330"/>
                  <a:gd name="T117" fmla="*/ 34 h 110"/>
                  <a:gd name="T118" fmla="*/ 11 w 330"/>
                  <a:gd name="T119" fmla="*/ 40 h 110"/>
                  <a:gd name="T120" fmla="*/ 2 w 330"/>
                  <a:gd name="T121" fmla="*/ 4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30" h="110">
                    <a:moveTo>
                      <a:pt x="0" y="46"/>
                    </a:moveTo>
                    <a:lnTo>
                      <a:pt x="2" y="46"/>
                    </a:lnTo>
                    <a:lnTo>
                      <a:pt x="5" y="45"/>
                    </a:lnTo>
                    <a:lnTo>
                      <a:pt x="6" y="45"/>
                    </a:lnTo>
                    <a:lnTo>
                      <a:pt x="9" y="44"/>
                    </a:lnTo>
                    <a:lnTo>
                      <a:pt x="11" y="44"/>
                    </a:lnTo>
                    <a:lnTo>
                      <a:pt x="16" y="43"/>
                    </a:lnTo>
                    <a:lnTo>
                      <a:pt x="19" y="43"/>
                    </a:lnTo>
                    <a:lnTo>
                      <a:pt x="24" y="42"/>
                    </a:lnTo>
                    <a:lnTo>
                      <a:pt x="28" y="41"/>
                    </a:lnTo>
                    <a:lnTo>
                      <a:pt x="32" y="40"/>
                    </a:lnTo>
                    <a:lnTo>
                      <a:pt x="35" y="38"/>
                    </a:lnTo>
                    <a:lnTo>
                      <a:pt x="38" y="38"/>
                    </a:lnTo>
                    <a:lnTo>
                      <a:pt x="40" y="38"/>
                    </a:lnTo>
                    <a:lnTo>
                      <a:pt x="42" y="38"/>
                    </a:lnTo>
                    <a:lnTo>
                      <a:pt x="45" y="37"/>
                    </a:lnTo>
                    <a:lnTo>
                      <a:pt x="48" y="37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6" y="35"/>
                    </a:lnTo>
                    <a:lnTo>
                      <a:pt x="60" y="35"/>
                    </a:lnTo>
                    <a:lnTo>
                      <a:pt x="62" y="35"/>
                    </a:lnTo>
                    <a:lnTo>
                      <a:pt x="65" y="35"/>
                    </a:lnTo>
                    <a:lnTo>
                      <a:pt x="69" y="34"/>
                    </a:lnTo>
                    <a:lnTo>
                      <a:pt x="72" y="34"/>
                    </a:lnTo>
                    <a:lnTo>
                      <a:pt x="75" y="33"/>
                    </a:lnTo>
                    <a:lnTo>
                      <a:pt x="78" y="33"/>
                    </a:lnTo>
                    <a:lnTo>
                      <a:pt x="81" y="33"/>
                    </a:lnTo>
                    <a:lnTo>
                      <a:pt x="85" y="32"/>
                    </a:lnTo>
                    <a:lnTo>
                      <a:pt x="87" y="32"/>
                    </a:lnTo>
                    <a:lnTo>
                      <a:pt x="91" y="32"/>
                    </a:lnTo>
                    <a:lnTo>
                      <a:pt x="94" y="31"/>
                    </a:lnTo>
                    <a:lnTo>
                      <a:pt x="97" y="31"/>
                    </a:lnTo>
                    <a:lnTo>
                      <a:pt x="100" y="31"/>
                    </a:lnTo>
                    <a:lnTo>
                      <a:pt x="104" y="31"/>
                    </a:lnTo>
                    <a:lnTo>
                      <a:pt x="107" y="30"/>
                    </a:lnTo>
                    <a:lnTo>
                      <a:pt x="110" y="30"/>
                    </a:lnTo>
                    <a:lnTo>
                      <a:pt x="114" y="29"/>
                    </a:lnTo>
                    <a:lnTo>
                      <a:pt x="117" y="29"/>
                    </a:lnTo>
                    <a:lnTo>
                      <a:pt x="119" y="29"/>
                    </a:lnTo>
                    <a:lnTo>
                      <a:pt x="124" y="29"/>
                    </a:lnTo>
                    <a:lnTo>
                      <a:pt x="126" y="29"/>
                    </a:lnTo>
                    <a:lnTo>
                      <a:pt x="130" y="29"/>
                    </a:lnTo>
                    <a:lnTo>
                      <a:pt x="132" y="29"/>
                    </a:lnTo>
                    <a:lnTo>
                      <a:pt x="136" y="29"/>
                    </a:lnTo>
                    <a:lnTo>
                      <a:pt x="139" y="29"/>
                    </a:lnTo>
                    <a:lnTo>
                      <a:pt x="142" y="29"/>
                    </a:lnTo>
                    <a:lnTo>
                      <a:pt x="144" y="29"/>
                    </a:lnTo>
                    <a:lnTo>
                      <a:pt x="148" y="29"/>
                    </a:lnTo>
                    <a:lnTo>
                      <a:pt x="151" y="29"/>
                    </a:lnTo>
                    <a:lnTo>
                      <a:pt x="154" y="29"/>
                    </a:lnTo>
                    <a:lnTo>
                      <a:pt x="157" y="29"/>
                    </a:lnTo>
                    <a:lnTo>
                      <a:pt x="159" y="29"/>
                    </a:lnTo>
                    <a:lnTo>
                      <a:pt x="162" y="29"/>
                    </a:lnTo>
                    <a:lnTo>
                      <a:pt x="164" y="29"/>
                    </a:lnTo>
                    <a:lnTo>
                      <a:pt x="166" y="29"/>
                    </a:lnTo>
                    <a:lnTo>
                      <a:pt x="170" y="29"/>
                    </a:lnTo>
                    <a:lnTo>
                      <a:pt x="172" y="29"/>
                    </a:lnTo>
                    <a:lnTo>
                      <a:pt x="174" y="29"/>
                    </a:lnTo>
                    <a:lnTo>
                      <a:pt x="179" y="29"/>
                    </a:lnTo>
                    <a:lnTo>
                      <a:pt x="183" y="30"/>
                    </a:lnTo>
                    <a:lnTo>
                      <a:pt x="187" y="31"/>
                    </a:lnTo>
                    <a:lnTo>
                      <a:pt x="192" y="31"/>
                    </a:lnTo>
                    <a:lnTo>
                      <a:pt x="196" y="32"/>
                    </a:lnTo>
                    <a:lnTo>
                      <a:pt x="199" y="33"/>
                    </a:lnTo>
                    <a:lnTo>
                      <a:pt x="203" y="33"/>
                    </a:lnTo>
                    <a:lnTo>
                      <a:pt x="206" y="34"/>
                    </a:lnTo>
                    <a:lnTo>
                      <a:pt x="209" y="35"/>
                    </a:lnTo>
                    <a:lnTo>
                      <a:pt x="213" y="36"/>
                    </a:lnTo>
                    <a:lnTo>
                      <a:pt x="215" y="37"/>
                    </a:lnTo>
                    <a:lnTo>
                      <a:pt x="218" y="38"/>
                    </a:lnTo>
                    <a:lnTo>
                      <a:pt x="221" y="41"/>
                    </a:lnTo>
                    <a:lnTo>
                      <a:pt x="226" y="44"/>
                    </a:lnTo>
                    <a:lnTo>
                      <a:pt x="228" y="46"/>
                    </a:lnTo>
                    <a:lnTo>
                      <a:pt x="231" y="49"/>
                    </a:lnTo>
                    <a:lnTo>
                      <a:pt x="232" y="52"/>
                    </a:lnTo>
                    <a:lnTo>
                      <a:pt x="233" y="55"/>
                    </a:lnTo>
                    <a:lnTo>
                      <a:pt x="233" y="58"/>
                    </a:lnTo>
                    <a:lnTo>
                      <a:pt x="233" y="62"/>
                    </a:lnTo>
                    <a:lnTo>
                      <a:pt x="232" y="64"/>
                    </a:lnTo>
                    <a:lnTo>
                      <a:pt x="230" y="67"/>
                    </a:lnTo>
                    <a:lnTo>
                      <a:pt x="229" y="72"/>
                    </a:lnTo>
                    <a:lnTo>
                      <a:pt x="228" y="76"/>
                    </a:lnTo>
                    <a:lnTo>
                      <a:pt x="226" y="79"/>
                    </a:lnTo>
                    <a:lnTo>
                      <a:pt x="224" y="84"/>
                    </a:lnTo>
                    <a:lnTo>
                      <a:pt x="221" y="88"/>
                    </a:lnTo>
                    <a:lnTo>
                      <a:pt x="220" y="91"/>
                    </a:lnTo>
                    <a:lnTo>
                      <a:pt x="218" y="95"/>
                    </a:lnTo>
                    <a:lnTo>
                      <a:pt x="216" y="98"/>
                    </a:lnTo>
                    <a:lnTo>
                      <a:pt x="215" y="101"/>
                    </a:lnTo>
                    <a:lnTo>
                      <a:pt x="214" y="105"/>
                    </a:lnTo>
                    <a:lnTo>
                      <a:pt x="211" y="110"/>
                    </a:lnTo>
                    <a:lnTo>
                      <a:pt x="215" y="107"/>
                    </a:lnTo>
                    <a:lnTo>
                      <a:pt x="217" y="105"/>
                    </a:lnTo>
                    <a:lnTo>
                      <a:pt x="220" y="102"/>
                    </a:lnTo>
                    <a:lnTo>
                      <a:pt x="225" y="100"/>
                    </a:lnTo>
                    <a:lnTo>
                      <a:pt x="227" y="98"/>
                    </a:lnTo>
                    <a:lnTo>
                      <a:pt x="229" y="97"/>
                    </a:lnTo>
                    <a:lnTo>
                      <a:pt x="231" y="96"/>
                    </a:lnTo>
                    <a:lnTo>
                      <a:pt x="235" y="95"/>
                    </a:lnTo>
                    <a:lnTo>
                      <a:pt x="237" y="92"/>
                    </a:lnTo>
                    <a:lnTo>
                      <a:pt x="239" y="91"/>
                    </a:lnTo>
                    <a:lnTo>
                      <a:pt x="242" y="89"/>
                    </a:lnTo>
                    <a:lnTo>
                      <a:pt x="244" y="88"/>
                    </a:lnTo>
                    <a:lnTo>
                      <a:pt x="248" y="86"/>
                    </a:lnTo>
                    <a:lnTo>
                      <a:pt x="251" y="85"/>
                    </a:lnTo>
                    <a:lnTo>
                      <a:pt x="253" y="84"/>
                    </a:lnTo>
                    <a:lnTo>
                      <a:pt x="257" y="83"/>
                    </a:lnTo>
                    <a:lnTo>
                      <a:pt x="260" y="81"/>
                    </a:lnTo>
                    <a:lnTo>
                      <a:pt x="263" y="80"/>
                    </a:lnTo>
                    <a:lnTo>
                      <a:pt x="265" y="79"/>
                    </a:lnTo>
                    <a:lnTo>
                      <a:pt x="270" y="78"/>
                    </a:lnTo>
                    <a:lnTo>
                      <a:pt x="272" y="77"/>
                    </a:lnTo>
                    <a:lnTo>
                      <a:pt x="275" y="77"/>
                    </a:lnTo>
                    <a:lnTo>
                      <a:pt x="279" y="76"/>
                    </a:lnTo>
                    <a:lnTo>
                      <a:pt x="282" y="76"/>
                    </a:lnTo>
                    <a:lnTo>
                      <a:pt x="284" y="75"/>
                    </a:lnTo>
                    <a:lnTo>
                      <a:pt x="287" y="75"/>
                    </a:lnTo>
                    <a:lnTo>
                      <a:pt x="290" y="74"/>
                    </a:lnTo>
                    <a:lnTo>
                      <a:pt x="293" y="74"/>
                    </a:lnTo>
                    <a:lnTo>
                      <a:pt x="295" y="74"/>
                    </a:lnTo>
                    <a:lnTo>
                      <a:pt x="297" y="74"/>
                    </a:lnTo>
                    <a:lnTo>
                      <a:pt x="299" y="74"/>
                    </a:lnTo>
                    <a:lnTo>
                      <a:pt x="303" y="75"/>
                    </a:lnTo>
                    <a:lnTo>
                      <a:pt x="306" y="75"/>
                    </a:lnTo>
                    <a:lnTo>
                      <a:pt x="310" y="75"/>
                    </a:lnTo>
                    <a:lnTo>
                      <a:pt x="314" y="77"/>
                    </a:lnTo>
                    <a:lnTo>
                      <a:pt x="317" y="78"/>
                    </a:lnTo>
                    <a:lnTo>
                      <a:pt x="319" y="79"/>
                    </a:lnTo>
                    <a:lnTo>
                      <a:pt x="323" y="80"/>
                    </a:lnTo>
                    <a:lnTo>
                      <a:pt x="325" y="81"/>
                    </a:lnTo>
                    <a:lnTo>
                      <a:pt x="326" y="83"/>
                    </a:lnTo>
                    <a:lnTo>
                      <a:pt x="329" y="84"/>
                    </a:lnTo>
                    <a:lnTo>
                      <a:pt x="330" y="85"/>
                    </a:lnTo>
                    <a:lnTo>
                      <a:pt x="329" y="84"/>
                    </a:lnTo>
                    <a:lnTo>
                      <a:pt x="329" y="83"/>
                    </a:lnTo>
                    <a:lnTo>
                      <a:pt x="327" y="80"/>
                    </a:lnTo>
                    <a:lnTo>
                      <a:pt x="325" y="77"/>
                    </a:lnTo>
                    <a:lnTo>
                      <a:pt x="321" y="73"/>
                    </a:lnTo>
                    <a:lnTo>
                      <a:pt x="318" y="68"/>
                    </a:lnTo>
                    <a:lnTo>
                      <a:pt x="316" y="66"/>
                    </a:lnTo>
                    <a:lnTo>
                      <a:pt x="314" y="64"/>
                    </a:lnTo>
                    <a:lnTo>
                      <a:pt x="312" y="61"/>
                    </a:lnTo>
                    <a:lnTo>
                      <a:pt x="309" y="58"/>
                    </a:lnTo>
                    <a:lnTo>
                      <a:pt x="306" y="56"/>
                    </a:lnTo>
                    <a:lnTo>
                      <a:pt x="304" y="53"/>
                    </a:lnTo>
                    <a:lnTo>
                      <a:pt x="301" y="49"/>
                    </a:lnTo>
                    <a:lnTo>
                      <a:pt x="298" y="47"/>
                    </a:lnTo>
                    <a:lnTo>
                      <a:pt x="295" y="44"/>
                    </a:lnTo>
                    <a:lnTo>
                      <a:pt x="292" y="42"/>
                    </a:lnTo>
                    <a:lnTo>
                      <a:pt x="290" y="38"/>
                    </a:lnTo>
                    <a:lnTo>
                      <a:pt x="286" y="36"/>
                    </a:lnTo>
                    <a:lnTo>
                      <a:pt x="282" y="33"/>
                    </a:lnTo>
                    <a:lnTo>
                      <a:pt x="279" y="31"/>
                    </a:lnTo>
                    <a:lnTo>
                      <a:pt x="274" y="27"/>
                    </a:lnTo>
                    <a:lnTo>
                      <a:pt x="271" y="25"/>
                    </a:lnTo>
                    <a:lnTo>
                      <a:pt x="266" y="23"/>
                    </a:lnTo>
                    <a:lnTo>
                      <a:pt x="262" y="21"/>
                    </a:lnTo>
                    <a:lnTo>
                      <a:pt x="259" y="19"/>
                    </a:lnTo>
                    <a:lnTo>
                      <a:pt x="254" y="18"/>
                    </a:lnTo>
                    <a:lnTo>
                      <a:pt x="250" y="15"/>
                    </a:lnTo>
                    <a:lnTo>
                      <a:pt x="246" y="13"/>
                    </a:lnTo>
                    <a:lnTo>
                      <a:pt x="240" y="11"/>
                    </a:lnTo>
                    <a:lnTo>
                      <a:pt x="236" y="10"/>
                    </a:lnTo>
                    <a:lnTo>
                      <a:pt x="233" y="9"/>
                    </a:lnTo>
                    <a:lnTo>
                      <a:pt x="230" y="9"/>
                    </a:lnTo>
                    <a:lnTo>
                      <a:pt x="228" y="8"/>
                    </a:lnTo>
                    <a:lnTo>
                      <a:pt x="226" y="7"/>
                    </a:lnTo>
                    <a:lnTo>
                      <a:pt x="224" y="5"/>
                    </a:lnTo>
                    <a:lnTo>
                      <a:pt x="221" y="5"/>
                    </a:lnTo>
                    <a:lnTo>
                      <a:pt x="218" y="5"/>
                    </a:lnTo>
                    <a:lnTo>
                      <a:pt x="216" y="5"/>
                    </a:lnTo>
                    <a:lnTo>
                      <a:pt x="214" y="4"/>
                    </a:lnTo>
                    <a:lnTo>
                      <a:pt x="210" y="3"/>
                    </a:lnTo>
                    <a:lnTo>
                      <a:pt x="208" y="3"/>
                    </a:lnTo>
                    <a:lnTo>
                      <a:pt x="206" y="3"/>
                    </a:lnTo>
                    <a:lnTo>
                      <a:pt x="203" y="2"/>
                    </a:lnTo>
                    <a:lnTo>
                      <a:pt x="201" y="2"/>
                    </a:lnTo>
                    <a:lnTo>
                      <a:pt x="197" y="2"/>
                    </a:lnTo>
                    <a:lnTo>
                      <a:pt x="195" y="2"/>
                    </a:lnTo>
                    <a:lnTo>
                      <a:pt x="192" y="1"/>
                    </a:lnTo>
                    <a:lnTo>
                      <a:pt x="190" y="1"/>
                    </a:lnTo>
                    <a:lnTo>
                      <a:pt x="187" y="1"/>
                    </a:lnTo>
                    <a:lnTo>
                      <a:pt x="184" y="1"/>
                    </a:lnTo>
                    <a:lnTo>
                      <a:pt x="182" y="1"/>
                    </a:lnTo>
                    <a:lnTo>
                      <a:pt x="179" y="1"/>
                    </a:lnTo>
                    <a:lnTo>
                      <a:pt x="176" y="1"/>
                    </a:lnTo>
                    <a:lnTo>
                      <a:pt x="174" y="1"/>
                    </a:lnTo>
                    <a:lnTo>
                      <a:pt x="171" y="0"/>
                    </a:lnTo>
                    <a:lnTo>
                      <a:pt x="168" y="0"/>
                    </a:lnTo>
                    <a:lnTo>
                      <a:pt x="165" y="0"/>
                    </a:lnTo>
                    <a:lnTo>
                      <a:pt x="162" y="0"/>
                    </a:lnTo>
                    <a:lnTo>
                      <a:pt x="160" y="0"/>
                    </a:lnTo>
                    <a:lnTo>
                      <a:pt x="157" y="0"/>
                    </a:lnTo>
                    <a:lnTo>
                      <a:pt x="154" y="0"/>
                    </a:lnTo>
                    <a:lnTo>
                      <a:pt x="151" y="1"/>
                    </a:lnTo>
                    <a:lnTo>
                      <a:pt x="149" y="1"/>
                    </a:lnTo>
                    <a:lnTo>
                      <a:pt x="147" y="1"/>
                    </a:lnTo>
                    <a:lnTo>
                      <a:pt x="143" y="1"/>
                    </a:lnTo>
                    <a:lnTo>
                      <a:pt x="141" y="1"/>
                    </a:lnTo>
                    <a:lnTo>
                      <a:pt x="138" y="1"/>
                    </a:lnTo>
                    <a:lnTo>
                      <a:pt x="136" y="1"/>
                    </a:lnTo>
                    <a:lnTo>
                      <a:pt x="132" y="1"/>
                    </a:lnTo>
                    <a:lnTo>
                      <a:pt x="130" y="2"/>
                    </a:lnTo>
                    <a:lnTo>
                      <a:pt x="128" y="2"/>
                    </a:lnTo>
                    <a:lnTo>
                      <a:pt x="126" y="2"/>
                    </a:lnTo>
                    <a:lnTo>
                      <a:pt x="122" y="3"/>
                    </a:lnTo>
                    <a:lnTo>
                      <a:pt x="120" y="3"/>
                    </a:lnTo>
                    <a:lnTo>
                      <a:pt x="117" y="3"/>
                    </a:lnTo>
                    <a:lnTo>
                      <a:pt x="115" y="3"/>
                    </a:lnTo>
                    <a:lnTo>
                      <a:pt x="113" y="4"/>
                    </a:lnTo>
                    <a:lnTo>
                      <a:pt x="110" y="4"/>
                    </a:lnTo>
                    <a:lnTo>
                      <a:pt x="108" y="4"/>
                    </a:lnTo>
                    <a:lnTo>
                      <a:pt x="105" y="5"/>
                    </a:lnTo>
                    <a:lnTo>
                      <a:pt x="103" y="5"/>
                    </a:lnTo>
                    <a:lnTo>
                      <a:pt x="100" y="7"/>
                    </a:lnTo>
                    <a:lnTo>
                      <a:pt x="96" y="8"/>
                    </a:lnTo>
                    <a:lnTo>
                      <a:pt x="92" y="9"/>
                    </a:lnTo>
                    <a:lnTo>
                      <a:pt x="87" y="10"/>
                    </a:lnTo>
                    <a:lnTo>
                      <a:pt x="83" y="11"/>
                    </a:lnTo>
                    <a:lnTo>
                      <a:pt x="77" y="12"/>
                    </a:lnTo>
                    <a:lnTo>
                      <a:pt x="73" y="13"/>
                    </a:lnTo>
                    <a:lnTo>
                      <a:pt x="69" y="14"/>
                    </a:lnTo>
                    <a:lnTo>
                      <a:pt x="64" y="16"/>
                    </a:lnTo>
                    <a:lnTo>
                      <a:pt x="60" y="18"/>
                    </a:lnTo>
                    <a:lnTo>
                      <a:pt x="56" y="20"/>
                    </a:lnTo>
                    <a:lnTo>
                      <a:pt x="52" y="21"/>
                    </a:lnTo>
                    <a:lnTo>
                      <a:pt x="49" y="22"/>
                    </a:lnTo>
                    <a:lnTo>
                      <a:pt x="44" y="24"/>
                    </a:lnTo>
                    <a:lnTo>
                      <a:pt x="41" y="25"/>
                    </a:lnTo>
                    <a:lnTo>
                      <a:pt x="37" y="26"/>
                    </a:lnTo>
                    <a:lnTo>
                      <a:pt x="33" y="29"/>
                    </a:lnTo>
                    <a:lnTo>
                      <a:pt x="30" y="30"/>
                    </a:lnTo>
                    <a:lnTo>
                      <a:pt x="28" y="32"/>
                    </a:lnTo>
                    <a:lnTo>
                      <a:pt x="24" y="33"/>
                    </a:lnTo>
                    <a:lnTo>
                      <a:pt x="21" y="34"/>
                    </a:lnTo>
                    <a:lnTo>
                      <a:pt x="18" y="35"/>
                    </a:lnTo>
                    <a:lnTo>
                      <a:pt x="16" y="37"/>
                    </a:lnTo>
                    <a:lnTo>
                      <a:pt x="14" y="38"/>
                    </a:lnTo>
                    <a:lnTo>
                      <a:pt x="11" y="40"/>
                    </a:lnTo>
                    <a:lnTo>
                      <a:pt x="9" y="41"/>
                    </a:lnTo>
                    <a:lnTo>
                      <a:pt x="8" y="42"/>
                    </a:lnTo>
                    <a:lnTo>
                      <a:pt x="4" y="43"/>
                    </a:lnTo>
                    <a:lnTo>
                      <a:pt x="2" y="45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5"/>
              <p:cNvSpPr>
                <a:spLocks/>
              </p:cNvSpPr>
              <p:nvPr/>
            </p:nvSpPr>
            <p:spPr bwMode="auto">
              <a:xfrm>
                <a:off x="4356101" y="1066801"/>
                <a:ext cx="46038" cy="28575"/>
              </a:xfrm>
              <a:custGeom>
                <a:avLst/>
                <a:gdLst>
                  <a:gd name="T0" fmla="*/ 42 w 118"/>
                  <a:gd name="T1" fmla="*/ 70 h 70"/>
                  <a:gd name="T2" fmla="*/ 42 w 118"/>
                  <a:gd name="T3" fmla="*/ 69 h 70"/>
                  <a:gd name="T4" fmla="*/ 42 w 118"/>
                  <a:gd name="T5" fmla="*/ 67 h 70"/>
                  <a:gd name="T6" fmla="*/ 43 w 118"/>
                  <a:gd name="T7" fmla="*/ 65 h 70"/>
                  <a:gd name="T8" fmla="*/ 46 w 118"/>
                  <a:gd name="T9" fmla="*/ 61 h 70"/>
                  <a:gd name="T10" fmla="*/ 47 w 118"/>
                  <a:gd name="T11" fmla="*/ 58 h 70"/>
                  <a:gd name="T12" fmla="*/ 48 w 118"/>
                  <a:gd name="T13" fmla="*/ 56 h 70"/>
                  <a:gd name="T14" fmla="*/ 51 w 118"/>
                  <a:gd name="T15" fmla="*/ 54 h 70"/>
                  <a:gd name="T16" fmla="*/ 53 w 118"/>
                  <a:gd name="T17" fmla="*/ 52 h 70"/>
                  <a:gd name="T18" fmla="*/ 56 w 118"/>
                  <a:gd name="T19" fmla="*/ 48 h 70"/>
                  <a:gd name="T20" fmla="*/ 58 w 118"/>
                  <a:gd name="T21" fmla="*/ 46 h 70"/>
                  <a:gd name="T22" fmla="*/ 62 w 118"/>
                  <a:gd name="T23" fmla="*/ 43 h 70"/>
                  <a:gd name="T24" fmla="*/ 66 w 118"/>
                  <a:gd name="T25" fmla="*/ 40 h 70"/>
                  <a:gd name="T26" fmla="*/ 69 w 118"/>
                  <a:gd name="T27" fmla="*/ 37 h 70"/>
                  <a:gd name="T28" fmla="*/ 74 w 118"/>
                  <a:gd name="T29" fmla="*/ 34 h 70"/>
                  <a:gd name="T30" fmla="*/ 77 w 118"/>
                  <a:gd name="T31" fmla="*/ 31 h 70"/>
                  <a:gd name="T32" fmla="*/ 81 w 118"/>
                  <a:gd name="T33" fmla="*/ 27 h 70"/>
                  <a:gd name="T34" fmla="*/ 86 w 118"/>
                  <a:gd name="T35" fmla="*/ 25 h 70"/>
                  <a:gd name="T36" fmla="*/ 90 w 118"/>
                  <a:gd name="T37" fmla="*/ 22 h 70"/>
                  <a:gd name="T38" fmla="*/ 95 w 118"/>
                  <a:gd name="T39" fmla="*/ 20 h 70"/>
                  <a:gd name="T40" fmla="*/ 99 w 118"/>
                  <a:gd name="T41" fmla="*/ 17 h 70"/>
                  <a:gd name="T42" fmla="*/ 102 w 118"/>
                  <a:gd name="T43" fmla="*/ 15 h 70"/>
                  <a:gd name="T44" fmla="*/ 106 w 118"/>
                  <a:gd name="T45" fmla="*/ 14 h 70"/>
                  <a:gd name="T46" fmla="*/ 109 w 118"/>
                  <a:gd name="T47" fmla="*/ 12 h 70"/>
                  <a:gd name="T48" fmla="*/ 112 w 118"/>
                  <a:gd name="T49" fmla="*/ 11 h 70"/>
                  <a:gd name="T50" fmla="*/ 115 w 118"/>
                  <a:gd name="T51" fmla="*/ 10 h 70"/>
                  <a:gd name="T52" fmla="*/ 118 w 118"/>
                  <a:gd name="T53" fmla="*/ 9 h 70"/>
                  <a:gd name="T54" fmla="*/ 70 w 118"/>
                  <a:gd name="T55" fmla="*/ 0 h 70"/>
                  <a:gd name="T56" fmla="*/ 69 w 118"/>
                  <a:gd name="T57" fmla="*/ 0 h 70"/>
                  <a:gd name="T58" fmla="*/ 68 w 118"/>
                  <a:gd name="T59" fmla="*/ 0 h 70"/>
                  <a:gd name="T60" fmla="*/ 66 w 118"/>
                  <a:gd name="T61" fmla="*/ 1 h 70"/>
                  <a:gd name="T62" fmla="*/ 64 w 118"/>
                  <a:gd name="T63" fmla="*/ 3 h 70"/>
                  <a:gd name="T64" fmla="*/ 61 w 118"/>
                  <a:gd name="T65" fmla="*/ 4 h 70"/>
                  <a:gd name="T66" fmla="*/ 57 w 118"/>
                  <a:gd name="T67" fmla="*/ 6 h 70"/>
                  <a:gd name="T68" fmla="*/ 53 w 118"/>
                  <a:gd name="T69" fmla="*/ 9 h 70"/>
                  <a:gd name="T70" fmla="*/ 50 w 118"/>
                  <a:gd name="T71" fmla="*/ 11 h 70"/>
                  <a:gd name="T72" fmla="*/ 45 w 118"/>
                  <a:gd name="T73" fmla="*/ 13 h 70"/>
                  <a:gd name="T74" fmla="*/ 41 w 118"/>
                  <a:gd name="T75" fmla="*/ 16 h 70"/>
                  <a:gd name="T76" fmla="*/ 36 w 118"/>
                  <a:gd name="T77" fmla="*/ 18 h 70"/>
                  <a:gd name="T78" fmla="*/ 33 w 118"/>
                  <a:gd name="T79" fmla="*/ 22 h 70"/>
                  <a:gd name="T80" fmla="*/ 29 w 118"/>
                  <a:gd name="T81" fmla="*/ 24 h 70"/>
                  <a:gd name="T82" fmla="*/ 26 w 118"/>
                  <a:gd name="T83" fmla="*/ 26 h 70"/>
                  <a:gd name="T84" fmla="*/ 23 w 118"/>
                  <a:gd name="T85" fmla="*/ 28 h 70"/>
                  <a:gd name="T86" fmla="*/ 22 w 118"/>
                  <a:gd name="T87" fmla="*/ 31 h 70"/>
                  <a:gd name="T88" fmla="*/ 18 w 118"/>
                  <a:gd name="T89" fmla="*/ 34 h 70"/>
                  <a:gd name="T90" fmla="*/ 14 w 118"/>
                  <a:gd name="T91" fmla="*/ 38 h 70"/>
                  <a:gd name="T92" fmla="*/ 10 w 118"/>
                  <a:gd name="T93" fmla="*/ 42 h 70"/>
                  <a:gd name="T94" fmla="*/ 8 w 118"/>
                  <a:gd name="T95" fmla="*/ 46 h 70"/>
                  <a:gd name="T96" fmla="*/ 4 w 118"/>
                  <a:gd name="T97" fmla="*/ 49 h 70"/>
                  <a:gd name="T98" fmla="*/ 2 w 118"/>
                  <a:gd name="T99" fmla="*/ 52 h 70"/>
                  <a:gd name="T100" fmla="*/ 0 w 118"/>
                  <a:gd name="T101" fmla="*/ 54 h 70"/>
                  <a:gd name="T102" fmla="*/ 0 w 118"/>
                  <a:gd name="T103" fmla="*/ 55 h 70"/>
                  <a:gd name="T104" fmla="*/ 42 w 118"/>
                  <a:gd name="T105" fmla="*/ 70 h 70"/>
                  <a:gd name="T106" fmla="*/ 42 w 118"/>
                  <a:gd name="T10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18" h="70">
                    <a:moveTo>
                      <a:pt x="42" y="70"/>
                    </a:moveTo>
                    <a:lnTo>
                      <a:pt x="42" y="69"/>
                    </a:lnTo>
                    <a:lnTo>
                      <a:pt x="42" y="67"/>
                    </a:lnTo>
                    <a:lnTo>
                      <a:pt x="43" y="65"/>
                    </a:lnTo>
                    <a:lnTo>
                      <a:pt x="46" y="61"/>
                    </a:lnTo>
                    <a:lnTo>
                      <a:pt x="47" y="58"/>
                    </a:lnTo>
                    <a:lnTo>
                      <a:pt x="48" y="56"/>
                    </a:lnTo>
                    <a:lnTo>
                      <a:pt x="51" y="54"/>
                    </a:lnTo>
                    <a:lnTo>
                      <a:pt x="53" y="52"/>
                    </a:lnTo>
                    <a:lnTo>
                      <a:pt x="56" y="48"/>
                    </a:lnTo>
                    <a:lnTo>
                      <a:pt x="58" y="46"/>
                    </a:lnTo>
                    <a:lnTo>
                      <a:pt x="62" y="43"/>
                    </a:lnTo>
                    <a:lnTo>
                      <a:pt x="66" y="40"/>
                    </a:lnTo>
                    <a:lnTo>
                      <a:pt x="69" y="37"/>
                    </a:lnTo>
                    <a:lnTo>
                      <a:pt x="74" y="34"/>
                    </a:lnTo>
                    <a:lnTo>
                      <a:pt x="77" y="31"/>
                    </a:lnTo>
                    <a:lnTo>
                      <a:pt x="81" y="27"/>
                    </a:lnTo>
                    <a:lnTo>
                      <a:pt x="86" y="25"/>
                    </a:lnTo>
                    <a:lnTo>
                      <a:pt x="90" y="22"/>
                    </a:lnTo>
                    <a:lnTo>
                      <a:pt x="95" y="20"/>
                    </a:lnTo>
                    <a:lnTo>
                      <a:pt x="99" y="17"/>
                    </a:lnTo>
                    <a:lnTo>
                      <a:pt x="102" y="15"/>
                    </a:lnTo>
                    <a:lnTo>
                      <a:pt x="106" y="14"/>
                    </a:lnTo>
                    <a:lnTo>
                      <a:pt x="109" y="12"/>
                    </a:lnTo>
                    <a:lnTo>
                      <a:pt x="112" y="11"/>
                    </a:lnTo>
                    <a:lnTo>
                      <a:pt x="115" y="10"/>
                    </a:lnTo>
                    <a:lnTo>
                      <a:pt x="118" y="9"/>
                    </a:lnTo>
                    <a:lnTo>
                      <a:pt x="70" y="0"/>
                    </a:lnTo>
                    <a:lnTo>
                      <a:pt x="69" y="0"/>
                    </a:lnTo>
                    <a:lnTo>
                      <a:pt x="68" y="0"/>
                    </a:lnTo>
                    <a:lnTo>
                      <a:pt x="66" y="1"/>
                    </a:lnTo>
                    <a:lnTo>
                      <a:pt x="64" y="3"/>
                    </a:lnTo>
                    <a:lnTo>
                      <a:pt x="61" y="4"/>
                    </a:lnTo>
                    <a:lnTo>
                      <a:pt x="57" y="6"/>
                    </a:lnTo>
                    <a:lnTo>
                      <a:pt x="53" y="9"/>
                    </a:lnTo>
                    <a:lnTo>
                      <a:pt x="50" y="11"/>
                    </a:lnTo>
                    <a:lnTo>
                      <a:pt x="45" y="13"/>
                    </a:lnTo>
                    <a:lnTo>
                      <a:pt x="41" y="16"/>
                    </a:lnTo>
                    <a:lnTo>
                      <a:pt x="36" y="18"/>
                    </a:lnTo>
                    <a:lnTo>
                      <a:pt x="33" y="22"/>
                    </a:lnTo>
                    <a:lnTo>
                      <a:pt x="29" y="24"/>
                    </a:lnTo>
                    <a:lnTo>
                      <a:pt x="26" y="26"/>
                    </a:lnTo>
                    <a:lnTo>
                      <a:pt x="23" y="28"/>
                    </a:lnTo>
                    <a:lnTo>
                      <a:pt x="22" y="31"/>
                    </a:lnTo>
                    <a:lnTo>
                      <a:pt x="18" y="34"/>
                    </a:lnTo>
                    <a:lnTo>
                      <a:pt x="14" y="38"/>
                    </a:lnTo>
                    <a:lnTo>
                      <a:pt x="10" y="42"/>
                    </a:lnTo>
                    <a:lnTo>
                      <a:pt x="8" y="46"/>
                    </a:lnTo>
                    <a:lnTo>
                      <a:pt x="4" y="49"/>
                    </a:lnTo>
                    <a:lnTo>
                      <a:pt x="2" y="52"/>
                    </a:lnTo>
                    <a:lnTo>
                      <a:pt x="0" y="54"/>
                    </a:lnTo>
                    <a:lnTo>
                      <a:pt x="0" y="55"/>
                    </a:lnTo>
                    <a:lnTo>
                      <a:pt x="42" y="70"/>
                    </a:lnTo>
                    <a:lnTo>
                      <a:pt x="42" y="7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64" name="Freeform 26"/>
              <p:cNvSpPr>
                <a:spLocks/>
              </p:cNvSpPr>
              <p:nvPr/>
            </p:nvSpPr>
            <p:spPr bwMode="auto">
              <a:xfrm>
                <a:off x="4333876" y="1090613"/>
                <a:ext cx="31750" cy="60325"/>
              </a:xfrm>
              <a:custGeom>
                <a:avLst/>
                <a:gdLst>
                  <a:gd name="T0" fmla="*/ 65 w 78"/>
                  <a:gd name="T1" fmla="*/ 150 h 150"/>
                  <a:gd name="T2" fmla="*/ 47 w 78"/>
                  <a:gd name="T3" fmla="*/ 86 h 150"/>
                  <a:gd name="T4" fmla="*/ 56 w 78"/>
                  <a:gd name="T5" fmla="*/ 48 h 150"/>
                  <a:gd name="T6" fmla="*/ 40 w 78"/>
                  <a:gd name="T7" fmla="*/ 34 h 150"/>
                  <a:gd name="T8" fmla="*/ 73 w 78"/>
                  <a:gd name="T9" fmla="*/ 30 h 150"/>
                  <a:gd name="T10" fmla="*/ 78 w 78"/>
                  <a:gd name="T11" fmla="*/ 15 h 150"/>
                  <a:gd name="T12" fmla="*/ 27 w 78"/>
                  <a:gd name="T13" fmla="*/ 0 h 150"/>
                  <a:gd name="T14" fmla="*/ 1 w 78"/>
                  <a:gd name="T15" fmla="*/ 4 h 150"/>
                  <a:gd name="T16" fmla="*/ 0 w 78"/>
                  <a:gd name="T17" fmla="*/ 24 h 150"/>
                  <a:gd name="T18" fmla="*/ 25 w 78"/>
                  <a:gd name="T19" fmla="*/ 35 h 150"/>
                  <a:gd name="T20" fmla="*/ 22 w 78"/>
                  <a:gd name="T21" fmla="*/ 82 h 150"/>
                  <a:gd name="T22" fmla="*/ 33 w 78"/>
                  <a:gd name="T23" fmla="*/ 138 h 150"/>
                  <a:gd name="T24" fmla="*/ 65 w 78"/>
                  <a:gd name="T25" fmla="*/ 150 h 150"/>
                  <a:gd name="T26" fmla="*/ 65 w 78"/>
                  <a:gd name="T27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8" h="150">
                    <a:moveTo>
                      <a:pt x="65" y="150"/>
                    </a:moveTo>
                    <a:lnTo>
                      <a:pt x="47" y="86"/>
                    </a:lnTo>
                    <a:lnTo>
                      <a:pt x="56" y="48"/>
                    </a:lnTo>
                    <a:lnTo>
                      <a:pt x="40" y="34"/>
                    </a:lnTo>
                    <a:lnTo>
                      <a:pt x="73" y="30"/>
                    </a:lnTo>
                    <a:lnTo>
                      <a:pt x="78" y="15"/>
                    </a:lnTo>
                    <a:lnTo>
                      <a:pt x="27" y="0"/>
                    </a:lnTo>
                    <a:lnTo>
                      <a:pt x="1" y="4"/>
                    </a:lnTo>
                    <a:lnTo>
                      <a:pt x="0" y="24"/>
                    </a:lnTo>
                    <a:lnTo>
                      <a:pt x="25" y="35"/>
                    </a:lnTo>
                    <a:lnTo>
                      <a:pt x="22" y="82"/>
                    </a:lnTo>
                    <a:lnTo>
                      <a:pt x="33" y="138"/>
                    </a:lnTo>
                    <a:lnTo>
                      <a:pt x="65" y="150"/>
                    </a:lnTo>
                    <a:lnTo>
                      <a:pt x="65" y="15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65" name="Freeform 27"/>
              <p:cNvSpPr>
                <a:spLocks/>
              </p:cNvSpPr>
              <p:nvPr/>
            </p:nvSpPr>
            <p:spPr bwMode="auto">
              <a:xfrm>
                <a:off x="4206876" y="1243013"/>
                <a:ext cx="101600" cy="233363"/>
              </a:xfrm>
              <a:custGeom>
                <a:avLst/>
                <a:gdLst>
                  <a:gd name="T0" fmla="*/ 248 w 254"/>
                  <a:gd name="T1" fmla="*/ 59 h 585"/>
                  <a:gd name="T2" fmla="*/ 230 w 254"/>
                  <a:gd name="T3" fmla="*/ 81 h 585"/>
                  <a:gd name="T4" fmla="*/ 213 w 254"/>
                  <a:gd name="T5" fmla="*/ 101 h 585"/>
                  <a:gd name="T6" fmla="*/ 199 w 254"/>
                  <a:gd name="T7" fmla="*/ 116 h 585"/>
                  <a:gd name="T8" fmla="*/ 183 w 254"/>
                  <a:gd name="T9" fmla="*/ 133 h 585"/>
                  <a:gd name="T10" fmla="*/ 166 w 254"/>
                  <a:gd name="T11" fmla="*/ 148 h 585"/>
                  <a:gd name="T12" fmla="*/ 150 w 254"/>
                  <a:gd name="T13" fmla="*/ 163 h 585"/>
                  <a:gd name="T14" fmla="*/ 133 w 254"/>
                  <a:gd name="T15" fmla="*/ 175 h 585"/>
                  <a:gd name="T16" fmla="*/ 117 w 254"/>
                  <a:gd name="T17" fmla="*/ 185 h 585"/>
                  <a:gd name="T18" fmla="*/ 101 w 254"/>
                  <a:gd name="T19" fmla="*/ 195 h 585"/>
                  <a:gd name="T20" fmla="*/ 78 w 254"/>
                  <a:gd name="T21" fmla="*/ 211 h 585"/>
                  <a:gd name="T22" fmla="*/ 56 w 254"/>
                  <a:gd name="T23" fmla="*/ 230 h 585"/>
                  <a:gd name="T24" fmla="*/ 38 w 254"/>
                  <a:gd name="T25" fmla="*/ 248 h 585"/>
                  <a:gd name="T26" fmla="*/ 32 w 254"/>
                  <a:gd name="T27" fmla="*/ 259 h 585"/>
                  <a:gd name="T28" fmla="*/ 41 w 254"/>
                  <a:gd name="T29" fmla="*/ 278 h 585"/>
                  <a:gd name="T30" fmla="*/ 46 w 254"/>
                  <a:gd name="T31" fmla="*/ 293 h 585"/>
                  <a:gd name="T32" fmla="*/ 54 w 254"/>
                  <a:gd name="T33" fmla="*/ 310 h 585"/>
                  <a:gd name="T34" fmla="*/ 62 w 254"/>
                  <a:gd name="T35" fmla="*/ 329 h 585"/>
                  <a:gd name="T36" fmla="*/ 69 w 254"/>
                  <a:gd name="T37" fmla="*/ 349 h 585"/>
                  <a:gd name="T38" fmla="*/ 77 w 254"/>
                  <a:gd name="T39" fmla="*/ 370 h 585"/>
                  <a:gd name="T40" fmla="*/ 85 w 254"/>
                  <a:gd name="T41" fmla="*/ 392 h 585"/>
                  <a:gd name="T42" fmla="*/ 90 w 254"/>
                  <a:gd name="T43" fmla="*/ 412 h 585"/>
                  <a:gd name="T44" fmla="*/ 96 w 254"/>
                  <a:gd name="T45" fmla="*/ 431 h 585"/>
                  <a:gd name="T46" fmla="*/ 99 w 254"/>
                  <a:gd name="T47" fmla="*/ 449 h 585"/>
                  <a:gd name="T48" fmla="*/ 102 w 254"/>
                  <a:gd name="T49" fmla="*/ 466 h 585"/>
                  <a:gd name="T50" fmla="*/ 106 w 254"/>
                  <a:gd name="T51" fmla="*/ 484 h 585"/>
                  <a:gd name="T52" fmla="*/ 107 w 254"/>
                  <a:gd name="T53" fmla="*/ 508 h 585"/>
                  <a:gd name="T54" fmla="*/ 107 w 254"/>
                  <a:gd name="T55" fmla="*/ 524 h 585"/>
                  <a:gd name="T56" fmla="*/ 112 w 254"/>
                  <a:gd name="T57" fmla="*/ 559 h 585"/>
                  <a:gd name="T58" fmla="*/ 21 w 254"/>
                  <a:gd name="T59" fmla="*/ 533 h 585"/>
                  <a:gd name="T60" fmla="*/ 16 w 254"/>
                  <a:gd name="T61" fmla="*/ 512 h 585"/>
                  <a:gd name="T62" fmla="*/ 12 w 254"/>
                  <a:gd name="T63" fmla="*/ 494 h 585"/>
                  <a:gd name="T64" fmla="*/ 9 w 254"/>
                  <a:gd name="T65" fmla="*/ 478 h 585"/>
                  <a:gd name="T66" fmla="*/ 7 w 254"/>
                  <a:gd name="T67" fmla="*/ 460 h 585"/>
                  <a:gd name="T68" fmla="*/ 3 w 254"/>
                  <a:gd name="T69" fmla="*/ 441 h 585"/>
                  <a:gd name="T70" fmla="*/ 1 w 254"/>
                  <a:gd name="T71" fmla="*/ 420 h 585"/>
                  <a:gd name="T72" fmla="*/ 0 w 254"/>
                  <a:gd name="T73" fmla="*/ 400 h 585"/>
                  <a:gd name="T74" fmla="*/ 0 w 254"/>
                  <a:gd name="T75" fmla="*/ 376 h 585"/>
                  <a:gd name="T76" fmla="*/ 0 w 254"/>
                  <a:gd name="T77" fmla="*/ 353 h 585"/>
                  <a:gd name="T78" fmla="*/ 0 w 254"/>
                  <a:gd name="T79" fmla="*/ 331 h 585"/>
                  <a:gd name="T80" fmla="*/ 0 w 254"/>
                  <a:gd name="T81" fmla="*/ 309 h 585"/>
                  <a:gd name="T82" fmla="*/ 2 w 254"/>
                  <a:gd name="T83" fmla="*/ 289 h 585"/>
                  <a:gd name="T84" fmla="*/ 3 w 254"/>
                  <a:gd name="T85" fmla="*/ 272 h 585"/>
                  <a:gd name="T86" fmla="*/ 3 w 254"/>
                  <a:gd name="T87" fmla="*/ 256 h 585"/>
                  <a:gd name="T88" fmla="*/ 6 w 254"/>
                  <a:gd name="T89" fmla="*/ 235 h 585"/>
                  <a:gd name="T90" fmla="*/ 11 w 254"/>
                  <a:gd name="T91" fmla="*/ 222 h 585"/>
                  <a:gd name="T92" fmla="*/ 27 w 254"/>
                  <a:gd name="T93" fmla="*/ 199 h 585"/>
                  <a:gd name="T94" fmla="*/ 38 w 254"/>
                  <a:gd name="T95" fmla="*/ 184 h 585"/>
                  <a:gd name="T96" fmla="*/ 50 w 254"/>
                  <a:gd name="T97" fmla="*/ 167 h 585"/>
                  <a:gd name="T98" fmla="*/ 63 w 254"/>
                  <a:gd name="T99" fmla="*/ 148 h 585"/>
                  <a:gd name="T100" fmla="*/ 78 w 254"/>
                  <a:gd name="T101" fmla="*/ 131 h 585"/>
                  <a:gd name="T102" fmla="*/ 94 w 254"/>
                  <a:gd name="T103" fmla="*/ 112 h 585"/>
                  <a:gd name="T104" fmla="*/ 110 w 254"/>
                  <a:gd name="T105" fmla="*/ 93 h 585"/>
                  <a:gd name="T106" fmla="*/ 128 w 254"/>
                  <a:gd name="T107" fmla="*/ 78 h 585"/>
                  <a:gd name="T108" fmla="*/ 144 w 254"/>
                  <a:gd name="T109" fmla="*/ 64 h 585"/>
                  <a:gd name="T110" fmla="*/ 160 w 254"/>
                  <a:gd name="T111" fmla="*/ 50 h 585"/>
                  <a:gd name="T112" fmla="*/ 176 w 254"/>
                  <a:gd name="T113" fmla="*/ 38 h 585"/>
                  <a:gd name="T114" fmla="*/ 191 w 254"/>
                  <a:gd name="T115" fmla="*/ 28 h 585"/>
                  <a:gd name="T116" fmla="*/ 213 w 254"/>
                  <a:gd name="T117" fmla="*/ 15 h 585"/>
                  <a:gd name="T118" fmla="*/ 233 w 254"/>
                  <a:gd name="T119" fmla="*/ 4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54" h="585">
                    <a:moveTo>
                      <a:pt x="244" y="0"/>
                    </a:moveTo>
                    <a:lnTo>
                      <a:pt x="254" y="50"/>
                    </a:lnTo>
                    <a:lnTo>
                      <a:pt x="253" y="51"/>
                    </a:lnTo>
                    <a:lnTo>
                      <a:pt x="251" y="55"/>
                    </a:lnTo>
                    <a:lnTo>
                      <a:pt x="249" y="57"/>
                    </a:lnTo>
                    <a:lnTo>
                      <a:pt x="248" y="59"/>
                    </a:lnTo>
                    <a:lnTo>
                      <a:pt x="245" y="61"/>
                    </a:lnTo>
                    <a:lnTo>
                      <a:pt x="243" y="66"/>
                    </a:lnTo>
                    <a:lnTo>
                      <a:pt x="240" y="68"/>
                    </a:lnTo>
                    <a:lnTo>
                      <a:pt x="237" y="72"/>
                    </a:lnTo>
                    <a:lnTo>
                      <a:pt x="232" y="77"/>
                    </a:lnTo>
                    <a:lnTo>
                      <a:pt x="230" y="81"/>
                    </a:lnTo>
                    <a:lnTo>
                      <a:pt x="226" y="86"/>
                    </a:lnTo>
                    <a:lnTo>
                      <a:pt x="221" y="91"/>
                    </a:lnTo>
                    <a:lnTo>
                      <a:pt x="219" y="93"/>
                    </a:lnTo>
                    <a:lnTo>
                      <a:pt x="217" y="96"/>
                    </a:lnTo>
                    <a:lnTo>
                      <a:pt x="215" y="99"/>
                    </a:lnTo>
                    <a:lnTo>
                      <a:pt x="213" y="101"/>
                    </a:lnTo>
                    <a:lnTo>
                      <a:pt x="210" y="103"/>
                    </a:lnTo>
                    <a:lnTo>
                      <a:pt x="208" y="107"/>
                    </a:lnTo>
                    <a:lnTo>
                      <a:pt x="206" y="109"/>
                    </a:lnTo>
                    <a:lnTo>
                      <a:pt x="204" y="112"/>
                    </a:lnTo>
                    <a:lnTo>
                      <a:pt x="201" y="114"/>
                    </a:lnTo>
                    <a:lnTo>
                      <a:pt x="199" y="116"/>
                    </a:lnTo>
                    <a:lnTo>
                      <a:pt x="196" y="120"/>
                    </a:lnTo>
                    <a:lnTo>
                      <a:pt x="194" y="122"/>
                    </a:lnTo>
                    <a:lnTo>
                      <a:pt x="191" y="125"/>
                    </a:lnTo>
                    <a:lnTo>
                      <a:pt x="188" y="127"/>
                    </a:lnTo>
                    <a:lnTo>
                      <a:pt x="186" y="131"/>
                    </a:lnTo>
                    <a:lnTo>
                      <a:pt x="183" y="133"/>
                    </a:lnTo>
                    <a:lnTo>
                      <a:pt x="180" y="135"/>
                    </a:lnTo>
                    <a:lnTo>
                      <a:pt x="178" y="138"/>
                    </a:lnTo>
                    <a:lnTo>
                      <a:pt x="175" y="141"/>
                    </a:lnTo>
                    <a:lnTo>
                      <a:pt x="173" y="144"/>
                    </a:lnTo>
                    <a:lnTo>
                      <a:pt x="169" y="146"/>
                    </a:lnTo>
                    <a:lnTo>
                      <a:pt x="166" y="148"/>
                    </a:lnTo>
                    <a:lnTo>
                      <a:pt x="164" y="151"/>
                    </a:lnTo>
                    <a:lnTo>
                      <a:pt x="161" y="153"/>
                    </a:lnTo>
                    <a:lnTo>
                      <a:pt x="158" y="156"/>
                    </a:lnTo>
                    <a:lnTo>
                      <a:pt x="155" y="157"/>
                    </a:lnTo>
                    <a:lnTo>
                      <a:pt x="153" y="159"/>
                    </a:lnTo>
                    <a:lnTo>
                      <a:pt x="150" y="163"/>
                    </a:lnTo>
                    <a:lnTo>
                      <a:pt x="146" y="165"/>
                    </a:lnTo>
                    <a:lnTo>
                      <a:pt x="144" y="167"/>
                    </a:lnTo>
                    <a:lnTo>
                      <a:pt x="141" y="169"/>
                    </a:lnTo>
                    <a:lnTo>
                      <a:pt x="139" y="172"/>
                    </a:lnTo>
                    <a:lnTo>
                      <a:pt x="135" y="173"/>
                    </a:lnTo>
                    <a:lnTo>
                      <a:pt x="133" y="175"/>
                    </a:lnTo>
                    <a:lnTo>
                      <a:pt x="130" y="176"/>
                    </a:lnTo>
                    <a:lnTo>
                      <a:pt x="128" y="178"/>
                    </a:lnTo>
                    <a:lnTo>
                      <a:pt x="124" y="180"/>
                    </a:lnTo>
                    <a:lnTo>
                      <a:pt x="122" y="181"/>
                    </a:lnTo>
                    <a:lnTo>
                      <a:pt x="119" y="184"/>
                    </a:lnTo>
                    <a:lnTo>
                      <a:pt x="117" y="185"/>
                    </a:lnTo>
                    <a:lnTo>
                      <a:pt x="113" y="187"/>
                    </a:lnTo>
                    <a:lnTo>
                      <a:pt x="111" y="188"/>
                    </a:lnTo>
                    <a:lnTo>
                      <a:pt x="108" y="190"/>
                    </a:lnTo>
                    <a:lnTo>
                      <a:pt x="106" y="192"/>
                    </a:lnTo>
                    <a:lnTo>
                      <a:pt x="104" y="194"/>
                    </a:lnTo>
                    <a:lnTo>
                      <a:pt x="101" y="195"/>
                    </a:lnTo>
                    <a:lnTo>
                      <a:pt x="98" y="197"/>
                    </a:lnTo>
                    <a:lnTo>
                      <a:pt x="96" y="199"/>
                    </a:lnTo>
                    <a:lnTo>
                      <a:pt x="91" y="201"/>
                    </a:lnTo>
                    <a:lnTo>
                      <a:pt x="87" y="206"/>
                    </a:lnTo>
                    <a:lnTo>
                      <a:pt x="83" y="208"/>
                    </a:lnTo>
                    <a:lnTo>
                      <a:pt x="78" y="211"/>
                    </a:lnTo>
                    <a:lnTo>
                      <a:pt x="74" y="214"/>
                    </a:lnTo>
                    <a:lnTo>
                      <a:pt x="71" y="218"/>
                    </a:lnTo>
                    <a:lnTo>
                      <a:pt x="66" y="221"/>
                    </a:lnTo>
                    <a:lnTo>
                      <a:pt x="63" y="224"/>
                    </a:lnTo>
                    <a:lnTo>
                      <a:pt x="60" y="227"/>
                    </a:lnTo>
                    <a:lnTo>
                      <a:pt x="56" y="230"/>
                    </a:lnTo>
                    <a:lnTo>
                      <a:pt x="53" y="232"/>
                    </a:lnTo>
                    <a:lnTo>
                      <a:pt x="51" y="235"/>
                    </a:lnTo>
                    <a:lnTo>
                      <a:pt x="47" y="238"/>
                    </a:lnTo>
                    <a:lnTo>
                      <a:pt x="45" y="240"/>
                    </a:lnTo>
                    <a:lnTo>
                      <a:pt x="41" y="244"/>
                    </a:lnTo>
                    <a:lnTo>
                      <a:pt x="38" y="248"/>
                    </a:lnTo>
                    <a:lnTo>
                      <a:pt x="34" y="251"/>
                    </a:lnTo>
                    <a:lnTo>
                      <a:pt x="32" y="253"/>
                    </a:lnTo>
                    <a:lnTo>
                      <a:pt x="30" y="254"/>
                    </a:lnTo>
                    <a:lnTo>
                      <a:pt x="30" y="255"/>
                    </a:lnTo>
                    <a:lnTo>
                      <a:pt x="30" y="256"/>
                    </a:lnTo>
                    <a:lnTo>
                      <a:pt x="32" y="259"/>
                    </a:lnTo>
                    <a:lnTo>
                      <a:pt x="32" y="261"/>
                    </a:lnTo>
                    <a:lnTo>
                      <a:pt x="34" y="264"/>
                    </a:lnTo>
                    <a:lnTo>
                      <a:pt x="35" y="266"/>
                    </a:lnTo>
                    <a:lnTo>
                      <a:pt x="38" y="271"/>
                    </a:lnTo>
                    <a:lnTo>
                      <a:pt x="39" y="274"/>
                    </a:lnTo>
                    <a:lnTo>
                      <a:pt x="41" y="278"/>
                    </a:lnTo>
                    <a:lnTo>
                      <a:pt x="42" y="281"/>
                    </a:lnTo>
                    <a:lnTo>
                      <a:pt x="42" y="283"/>
                    </a:lnTo>
                    <a:lnTo>
                      <a:pt x="43" y="285"/>
                    </a:lnTo>
                    <a:lnTo>
                      <a:pt x="44" y="288"/>
                    </a:lnTo>
                    <a:lnTo>
                      <a:pt x="45" y="290"/>
                    </a:lnTo>
                    <a:lnTo>
                      <a:pt x="46" y="293"/>
                    </a:lnTo>
                    <a:lnTo>
                      <a:pt x="47" y="296"/>
                    </a:lnTo>
                    <a:lnTo>
                      <a:pt x="49" y="298"/>
                    </a:lnTo>
                    <a:lnTo>
                      <a:pt x="51" y="302"/>
                    </a:lnTo>
                    <a:lnTo>
                      <a:pt x="52" y="305"/>
                    </a:lnTo>
                    <a:lnTo>
                      <a:pt x="53" y="307"/>
                    </a:lnTo>
                    <a:lnTo>
                      <a:pt x="54" y="310"/>
                    </a:lnTo>
                    <a:lnTo>
                      <a:pt x="55" y="314"/>
                    </a:lnTo>
                    <a:lnTo>
                      <a:pt x="56" y="316"/>
                    </a:lnTo>
                    <a:lnTo>
                      <a:pt x="57" y="319"/>
                    </a:lnTo>
                    <a:lnTo>
                      <a:pt x="60" y="322"/>
                    </a:lnTo>
                    <a:lnTo>
                      <a:pt x="61" y="326"/>
                    </a:lnTo>
                    <a:lnTo>
                      <a:pt x="62" y="329"/>
                    </a:lnTo>
                    <a:lnTo>
                      <a:pt x="63" y="332"/>
                    </a:lnTo>
                    <a:lnTo>
                      <a:pt x="64" y="336"/>
                    </a:lnTo>
                    <a:lnTo>
                      <a:pt x="65" y="339"/>
                    </a:lnTo>
                    <a:lnTo>
                      <a:pt x="67" y="342"/>
                    </a:lnTo>
                    <a:lnTo>
                      <a:pt x="68" y="346"/>
                    </a:lnTo>
                    <a:lnTo>
                      <a:pt x="69" y="349"/>
                    </a:lnTo>
                    <a:lnTo>
                      <a:pt x="71" y="352"/>
                    </a:lnTo>
                    <a:lnTo>
                      <a:pt x="72" y="357"/>
                    </a:lnTo>
                    <a:lnTo>
                      <a:pt x="74" y="360"/>
                    </a:lnTo>
                    <a:lnTo>
                      <a:pt x="75" y="363"/>
                    </a:lnTo>
                    <a:lnTo>
                      <a:pt x="76" y="366"/>
                    </a:lnTo>
                    <a:lnTo>
                      <a:pt x="77" y="370"/>
                    </a:lnTo>
                    <a:lnTo>
                      <a:pt x="78" y="373"/>
                    </a:lnTo>
                    <a:lnTo>
                      <a:pt x="79" y="378"/>
                    </a:lnTo>
                    <a:lnTo>
                      <a:pt x="80" y="381"/>
                    </a:lnTo>
                    <a:lnTo>
                      <a:pt x="82" y="384"/>
                    </a:lnTo>
                    <a:lnTo>
                      <a:pt x="83" y="387"/>
                    </a:lnTo>
                    <a:lnTo>
                      <a:pt x="85" y="392"/>
                    </a:lnTo>
                    <a:lnTo>
                      <a:pt x="85" y="394"/>
                    </a:lnTo>
                    <a:lnTo>
                      <a:pt x="86" y="398"/>
                    </a:lnTo>
                    <a:lnTo>
                      <a:pt x="87" y="402"/>
                    </a:lnTo>
                    <a:lnTo>
                      <a:pt x="88" y="405"/>
                    </a:lnTo>
                    <a:lnTo>
                      <a:pt x="89" y="408"/>
                    </a:lnTo>
                    <a:lnTo>
                      <a:pt x="90" y="412"/>
                    </a:lnTo>
                    <a:lnTo>
                      <a:pt x="91" y="415"/>
                    </a:lnTo>
                    <a:lnTo>
                      <a:pt x="93" y="419"/>
                    </a:lnTo>
                    <a:lnTo>
                      <a:pt x="94" y="422"/>
                    </a:lnTo>
                    <a:lnTo>
                      <a:pt x="94" y="425"/>
                    </a:lnTo>
                    <a:lnTo>
                      <a:pt x="95" y="428"/>
                    </a:lnTo>
                    <a:lnTo>
                      <a:pt x="96" y="431"/>
                    </a:lnTo>
                    <a:lnTo>
                      <a:pt x="96" y="434"/>
                    </a:lnTo>
                    <a:lnTo>
                      <a:pt x="97" y="437"/>
                    </a:lnTo>
                    <a:lnTo>
                      <a:pt x="97" y="440"/>
                    </a:lnTo>
                    <a:lnTo>
                      <a:pt x="98" y="444"/>
                    </a:lnTo>
                    <a:lnTo>
                      <a:pt x="99" y="446"/>
                    </a:lnTo>
                    <a:lnTo>
                      <a:pt x="99" y="449"/>
                    </a:lnTo>
                    <a:lnTo>
                      <a:pt x="99" y="451"/>
                    </a:lnTo>
                    <a:lnTo>
                      <a:pt x="100" y="455"/>
                    </a:lnTo>
                    <a:lnTo>
                      <a:pt x="101" y="457"/>
                    </a:lnTo>
                    <a:lnTo>
                      <a:pt x="101" y="460"/>
                    </a:lnTo>
                    <a:lnTo>
                      <a:pt x="101" y="462"/>
                    </a:lnTo>
                    <a:lnTo>
                      <a:pt x="102" y="466"/>
                    </a:lnTo>
                    <a:lnTo>
                      <a:pt x="102" y="468"/>
                    </a:lnTo>
                    <a:lnTo>
                      <a:pt x="102" y="470"/>
                    </a:lnTo>
                    <a:lnTo>
                      <a:pt x="104" y="472"/>
                    </a:lnTo>
                    <a:lnTo>
                      <a:pt x="104" y="476"/>
                    </a:lnTo>
                    <a:lnTo>
                      <a:pt x="105" y="480"/>
                    </a:lnTo>
                    <a:lnTo>
                      <a:pt x="106" y="484"/>
                    </a:lnTo>
                    <a:lnTo>
                      <a:pt x="106" y="489"/>
                    </a:lnTo>
                    <a:lnTo>
                      <a:pt x="106" y="493"/>
                    </a:lnTo>
                    <a:lnTo>
                      <a:pt x="106" y="498"/>
                    </a:lnTo>
                    <a:lnTo>
                      <a:pt x="107" y="501"/>
                    </a:lnTo>
                    <a:lnTo>
                      <a:pt x="107" y="504"/>
                    </a:lnTo>
                    <a:lnTo>
                      <a:pt x="107" y="508"/>
                    </a:lnTo>
                    <a:lnTo>
                      <a:pt x="107" y="511"/>
                    </a:lnTo>
                    <a:lnTo>
                      <a:pt x="107" y="514"/>
                    </a:lnTo>
                    <a:lnTo>
                      <a:pt x="107" y="516"/>
                    </a:lnTo>
                    <a:lnTo>
                      <a:pt x="107" y="519"/>
                    </a:lnTo>
                    <a:lnTo>
                      <a:pt x="107" y="521"/>
                    </a:lnTo>
                    <a:lnTo>
                      <a:pt x="107" y="524"/>
                    </a:lnTo>
                    <a:lnTo>
                      <a:pt x="107" y="527"/>
                    </a:lnTo>
                    <a:lnTo>
                      <a:pt x="107" y="530"/>
                    </a:lnTo>
                    <a:lnTo>
                      <a:pt x="107" y="531"/>
                    </a:lnTo>
                    <a:lnTo>
                      <a:pt x="107" y="532"/>
                    </a:lnTo>
                    <a:lnTo>
                      <a:pt x="54" y="528"/>
                    </a:lnTo>
                    <a:lnTo>
                      <a:pt x="112" y="559"/>
                    </a:lnTo>
                    <a:lnTo>
                      <a:pt x="108" y="585"/>
                    </a:lnTo>
                    <a:lnTo>
                      <a:pt x="23" y="543"/>
                    </a:lnTo>
                    <a:lnTo>
                      <a:pt x="23" y="543"/>
                    </a:lnTo>
                    <a:lnTo>
                      <a:pt x="23" y="541"/>
                    </a:lnTo>
                    <a:lnTo>
                      <a:pt x="21" y="536"/>
                    </a:lnTo>
                    <a:lnTo>
                      <a:pt x="21" y="533"/>
                    </a:lnTo>
                    <a:lnTo>
                      <a:pt x="20" y="530"/>
                    </a:lnTo>
                    <a:lnTo>
                      <a:pt x="19" y="527"/>
                    </a:lnTo>
                    <a:lnTo>
                      <a:pt x="18" y="523"/>
                    </a:lnTo>
                    <a:lnTo>
                      <a:pt x="18" y="520"/>
                    </a:lnTo>
                    <a:lnTo>
                      <a:pt x="17" y="516"/>
                    </a:lnTo>
                    <a:lnTo>
                      <a:pt x="16" y="512"/>
                    </a:lnTo>
                    <a:lnTo>
                      <a:pt x="14" y="509"/>
                    </a:lnTo>
                    <a:lnTo>
                      <a:pt x="14" y="504"/>
                    </a:lnTo>
                    <a:lnTo>
                      <a:pt x="13" y="502"/>
                    </a:lnTo>
                    <a:lnTo>
                      <a:pt x="12" y="499"/>
                    </a:lnTo>
                    <a:lnTo>
                      <a:pt x="12" y="496"/>
                    </a:lnTo>
                    <a:lnTo>
                      <a:pt x="12" y="494"/>
                    </a:lnTo>
                    <a:lnTo>
                      <a:pt x="11" y="491"/>
                    </a:lnTo>
                    <a:lnTo>
                      <a:pt x="11" y="489"/>
                    </a:lnTo>
                    <a:lnTo>
                      <a:pt x="10" y="485"/>
                    </a:lnTo>
                    <a:lnTo>
                      <a:pt x="10" y="483"/>
                    </a:lnTo>
                    <a:lnTo>
                      <a:pt x="9" y="481"/>
                    </a:lnTo>
                    <a:lnTo>
                      <a:pt x="9" y="478"/>
                    </a:lnTo>
                    <a:lnTo>
                      <a:pt x="8" y="474"/>
                    </a:lnTo>
                    <a:lnTo>
                      <a:pt x="8" y="472"/>
                    </a:lnTo>
                    <a:lnTo>
                      <a:pt x="8" y="469"/>
                    </a:lnTo>
                    <a:lnTo>
                      <a:pt x="7" y="467"/>
                    </a:lnTo>
                    <a:lnTo>
                      <a:pt x="7" y="463"/>
                    </a:lnTo>
                    <a:lnTo>
                      <a:pt x="7" y="460"/>
                    </a:lnTo>
                    <a:lnTo>
                      <a:pt x="6" y="457"/>
                    </a:lnTo>
                    <a:lnTo>
                      <a:pt x="6" y="454"/>
                    </a:lnTo>
                    <a:lnTo>
                      <a:pt x="5" y="451"/>
                    </a:lnTo>
                    <a:lnTo>
                      <a:pt x="5" y="448"/>
                    </a:lnTo>
                    <a:lnTo>
                      <a:pt x="3" y="445"/>
                    </a:lnTo>
                    <a:lnTo>
                      <a:pt x="3" y="441"/>
                    </a:lnTo>
                    <a:lnTo>
                      <a:pt x="3" y="437"/>
                    </a:lnTo>
                    <a:lnTo>
                      <a:pt x="3" y="435"/>
                    </a:lnTo>
                    <a:lnTo>
                      <a:pt x="2" y="430"/>
                    </a:lnTo>
                    <a:lnTo>
                      <a:pt x="2" y="427"/>
                    </a:lnTo>
                    <a:lnTo>
                      <a:pt x="1" y="424"/>
                    </a:lnTo>
                    <a:lnTo>
                      <a:pt x="1" y="420"/>
                    </a:lnTo>
                    <a:lnTo>
                      <a:pt x="1" y="417"/>
                    </a:lnTo>
                    <a:lnTo>
                      <a:pt x="1" y="414"/>
                    </a:lnTo>
                    <a:lnTo>
                      <a:pt x="1" y="411"/>
                    </a:lnTo>
                    <a:lnTo>
                      <a:pt x="1" y="407"/>
                    </a:lnTo>
                    <a:lnTo>
                      <a:pt x="0" y="403"/>
                    </a:lnTo>
                    <a:lnTo>
                      <a:pt x="0" y="400"/>
                    </a:lnTo>
                    <a:lnTo>
                      <a:pt x="0" y="395"/>
                    </a:lnTo>
                    <a:lnTo>
                      <a:pt x="0" y="392"/>
                    </a:lnTo>
                    <a:lnTo>
                      <a:pt x="0" y="387"/>
                    </a:lnTo>
                    <a:lnTo>
                      <a:pt x="0" y="384"/>
                    </a:lnTo>
                    <a:lnTo>
                      <a:pt x="0" y="381"/>
                    </a:lnTo>
                    <a:lnTo>
                      <a:pt x="0" y="376"/>
                    </a:lnTo>
                    <a:lnTo>
                      <a:pt x="0" y="373"/>
                    </a:lnTo>
                    <a:lnTo>
                      <a:pt x="0" y="369"/>
                    </a:lnTo>
                    <a:lnTo>
                      <a:pt x="0" y="364"/>
                    </a:lnTo>
                    <a:lnTo>
                      <a:pt x="0" y="361"/>
                    </a:lnTo>
                    <a:lnTo>
                      <a:pt x="0" y="357"/>
                    </a:lnTo>
                    <a:lnTo>
                      <a:pt x="0" y="353"/>
                    </a:lnTo>
                    <a:lnTo>
                      <a:pt x="0" y="350"/>
                    </a:lnTo>
                    <a:lnTo>
                      <a:pt x="0" y="346"/>
                    </a:lnTo>
                    <a:lnTo>
                      <a:pt x="0" y="342"/>
                    </a:lnTo>
                    <a:lnTo>
                      <a:pt x="0" y="338"/>
                    </a:lnTo>
                    <a:lnTo>
                      <a:pt x="0" y="335"/>
                    </a:lnTo>
                    <a:lnTo>
                      <a:pt x="0" y="331"/>
                    </a:lnTo>
                    <a:lnTo>
                      <a:pt x="0" y="327"/>
                    </a:lnTo>
                    <a:lnTo>
                      <a:pt x="0" y="324"/>
                    </a:lnTo>
                    <a:lnTo>
                      <a:pt x="0" y="320"/>
                    </a:lnTo>
                    <a:lnTo>
                      <a:pt x="0" y="316"/>
                    </a:lnTo>
                    <a:lnTo>
                      <a:pt x="0" y="313"/>
                    </a:lnTo>
                    <a:lnTo>
                      <a:pt x="0" y="309"/>
                    </a:lnTo>
                    <a:lnTo>
                      <a:pt x="0" y="306"/>
                    </a:lnTo>
                    <a:lnTo>
                      <a:pt x="1" y="303"/>
                    </a:lnTo>
                    <a:lnTo>
                      <a:pt x="1" y="299"/>
                    </a:lnTo>
                    <a:lnTo>
                      <a:pt x="1" y="296"/>
                    </a:lnTo>
                    <a:lnTo>
                      <a:pt x="1" y="293"/>
                    </a:lnTo>
                    <a:lnTo>
                      <a:pt x="2" y="289"/>
                    </a:lnTo>
                    <a:lnTo>
                      <a:pt x="2" y="286"/>
                    </a:lnTo>
                    <a:lnTo>
                      <a:pt x="2" y="283"/>
                    </a:lnTo>
                    <a:lnTo>
                      <a:pt x="2" y="279"/>
                    </a:lnTo>
                    <a:lnTo>
                      <a:pt x="2" y="277"/>
                    </a:lnTo>
                    <a:lnTo>
                      <a:pt x="2" y="274"/>
                    </a:lnTo>
                    <a:lnTo>
                      <a:pt x="3" y="272"/>
                    </a:lnTo>
                    <a:lnTo>
                      <a:pt x="3" y="268"/>
                    </a:lnTo>
                    <a:lnTo>
                      <a:pt x="3" y="266"/>
                    </a:lnTo>
                    <a:lnTo>
                      <a:pt x="3" y="263"/>
                    </a:lnTo>
                    <a:lnTo>
                      <a:pt x="3" y="261"/>
                    </a:lnTo>
                    <a:lnTo>
                      <a:pt x="3" y="259"/>
                    </a:lnTo>
                    <a:lnTo>
                      <a:pt x="3" y="256"/>
                    </a:lnTo>
                    <a:lnTo>
                      <a:pt x="5" y="252"/>
                    </a:lnTo>
                    <a:lnTo>
                      <a:pt x="5" y="248"/>
                    </a:lnTo>
                    <a:lnTo>
                      <a:pt x="5" y="244"/>
                    </a:lnTo>
                    <a:lnTo>
                      <a:pt x="5" y="240"/>
                    </a:lnTo>
                    <a:lnTo>
                      <a:pt x="5" y="238"/>
                    </a:lnTo>
                    <a:lnTo>
                      <a:pt x="6" y="235"/>
                    </a:lnTo>
                    <a:lnTo>
                      <a:pt x="6" y="232"/>
                    </a:lnTo>
                    <a:lnTo>
                      <a:pt x="6" y="231"/>
                    </a:lnTo>
                    <a:lnTo>
                      <a:pt x="7" y="230"/>
                    </a:lnTo>
                    <a:lnTo>
                      <a:pt x="8" y="227"/>
                    </a:lnTo>
                    <a:lnTo>
                      <a:pt x="9" y="224"/>
                    </a:lnTo>
                    <a:lnTo>
                      <a:pt x="11" y="222"/>
                    </a:lnTo>
                    <a:lnTo>
                      <a:pt x="12" y="219"/>
                    </a:lnTo>
                    <a:lnTo>
                      <a:pt x="16" y="216"/>
                    </a:lnTo>
                    <a:lnTo>
                      <a:pt x="18" y="212"/>
                    </a:lnTo>
                    <a:lnTo>
                      <a:pt x="20" y="208"/>
                    </a:lnTo>
                    <a:lnTo>
                      <a:pt x="23" y="203"/>
                    </a:lnTo>
                    <a:lnTo>
                      <a:pt x="27" y="199"/>
                    </a:lnTo>
                    <a:lnTo>
                      <a:pt x="28" y="197"/>
                    </a:lnTo>
                    <a:lnTo>
                      <a:pt x="30" y="194"/>
                    </a:lnTo>
                    <a:lnTo>
                      <a:pt x="31" y="191"/>
                    </a:lnTo>
                    <a:lnTo>
                      <a:pt x="33" y="189"/>
                    </a:lnTo>
                    <a:lnTo>
                      <a:pt x="35" y="186"/>
                    </a:lnTo>
                    <a:lnTo>
                      <a:pt x="38" y="184"/>
                    </a:lnTo>
                    <a:lnTo>
                      <a:pt x="39" y="180"/>
                    </a:lnTo>
                    <a:lnTo>
                      <a:pt x="42" y="178"/>
                    </a:lnTo>
                    <a:lnTo>
                      <a:pt x="43" y="176"/>
                    </a:lnTo>
                    <a:lnTo>
                      <a:pt x="45" y="173"/>
                    </a:lnTo>
                    <a:lnTo>
                      <a:pt x="47" y="169"/>
                    </a:lnTo>
                    <a:lnTo>
                      <a:pt x="50" y="167"/>
                    </a:lnTo>
                    <a:lnTo>
                      <a:pt x="52" y="164"/>
                    </a:lnTo>
                    <a:lnTo>
                      <a:pt x="54" y="161"/>
                    </a:lnTo>
                    <a:lnTo>
                      <a:pt x="56" y="157"/>
                    </a:lnTo>
                    <a:lnTo>
                      <a:pt x="58" y="155"/>
                    </a:lnTo>
                    <a:lnTo>
                      <a:pt x="61" y="151"/>
                    </a:lnTo>
                    <a:lnTo>
                      <a:pt x="63" y="148"/>
                    </a:lnTo>
                    <a:lnTo>
                      <a:pt x="65" y="145"/>
                    </a:lnTo>
                    <a:lnTo>
                      <a:pt x="68" y="142"/>
                    </a:lnTo>
                    <a:lnTo>
                      <a:pt x="71" y="140"/>
                    </a:lnTo>
                    <a:lnTo>
                      <a:pt x="73" y="136"/>
                    </a:lnTo>
                    <a:lnTo>
                      <a:pt x="76" y="133"/>
                    </a:lnTo>
                    <a:lnTo>
                      <a:pt x="78" y="131"/>
                    </a:lnTo>
                    <a:lnTo>
                      <a:pt x="80" y="126"/>
                    </a:lnTo>
                    <a:lnTo>
                      <a:pt x="83" y="123"/>
                    </a:lnTo>
                    <a:lnTo>
                      <a:pt x="86" y="121"/>
                    </a:lnTo>
                    <a:lnTo>
                      <a:pt x="88" y="118"/>
                    </a:lnTo>
                    <a:lnTo>
                      <a:pt x="91" y="114"/>
                    </a:lnTo>
                    <a:lnTo>
                      <a:pt x="94" y="112"/>
                    </a:lnTo>
                    <a:lnTo>
                      <a:pt x="96" y="109"/>
                    </a:lnTo>
                    <a:lnTo>
                      <a:pt x="99" y="105"/>
                    </a:lnTo>
                    <a:lnTo>
                      <a:pt x="102" y="102"/>
                    </a:lnTo>
                    <a:lnTo>
                      <a:pt x="105" y="100"/>
                    </a:lnTo>
                    <a:lnTo>
                      <a:pt x="108" y="97"/>
                    </a:lnTo>
                    <a:lnTo>
                      <a:pt x="110" y="93"/>
                    </a:lnTo>
                    <a:lnTo>
                      <a:pt x="113" y="91"/>
                    </a:lnTo>
                    <a:lnTo>
                      <a:pt x="117" y="89"/>
                    </a:lnTo>
                    <a:lnTo>
                      <a:pt x="119" y="86"/>
                    </a:lnTo>
                    <a:lnTo>
                      <a:pt x="122" y="83"/>
                    </a:lnTo>
                    <a:lnTo>
                      <a:pt x="124" y="80"/>
                    </a:lnTo>
                    <a:lnTo>
                      <a:pt x="128" y="78"/>
                    </a:lnTo>
                    <a:lnTo>
                      <a:pt x="130" y="76"/>
                    </a:lnTo>
                    <a:lnTo>
                      <a:pt x="133" y="72"/>
                    </a:lnTo>
                    <a:lnTo>
                      <a:pt x="135" y="70"/>
                    </a:lnTo>
                    <a:lnTo>
                      <a:pt x="138" y="68"/>
                    </a:lnTo>
                    <a:lnTo>
                      <a:pt x="141" y="66"/>
                    </a:lnTo>
                    <a:lnTo>
                      <a:pt x="144" y="64"/>
                    </a:lnTo>
                    <a:lnTo>
                      <a:pt x="146" y="60"/>
                    </a:lnTo>
                    <a:lnTo>
                      <a:pt x="149" y="58"/>
                    </a:lnTo>
                    <a:lnTo>
                      <a:pt x="152" y="56"/>
                    </a:lnTo>
                    <a:lnTo>
                      <a:pt x="155" y="54"/>
                    </a:lnTo>
                    <a:lnTo>
                      <a:pt x="157" y="51"/>
                    </a:lnTo>
                    <a:lnTo>
                      <a:pt x="160" y="50"/>
                    </a:lnTo>
                    <a:lnTo>
                      <a:pt x="163" y="47"/>
                    </a:lnTo>
                    <a:lnTo>
                      <a:pt x="166" y="46"/>
                    </a:lnTo>
                    <a:lnTo>
                      <a:pt x="168" y="44"/>
                    </a:lnTo>
                    <a:lnTo>
                      <a:pt x="171" y="42"/>
                    </a:lnTo>
                    <a:lnTo>
                      <a:pt x="174" y="39"/>
                    </a:lnTo>
                    <a:lnTo>
                      <a:pt x="176" y="38"/>
                    </a:lnTo>
                    <a:lnTo>
                      <a:pt x="178" y="36"/>
                    </a:lnTo>
                    <a:lnTo>
                      <a:pt x="180" y="34"/>
                    </a:lnTo>
                    <a:lnTo>
                      <a:pt x="184" y="33"/>
                    </a:lnTo>
                    <a:lnTo>
                      <a:pt x="186" y="32"/>
                    </a:lnTo>
                    <a:lnTo>
                      <a:pt x="188" y="29"/>
                    </a:lnTo>
                    <a:lnTo>
                      <a:pt x="191" y="28"/>
                    </a:lnTo>
                    <a:lnTo>
                      <a:pt x="194" y="26"/>
                    </a:lnTo>
                    <a:lnTo>
                      <a:pt x="196" y="25"/>
                    </a:lnTo>
                    <a:lnTo>
                      <a:pt x="200" y="22"/>
                    </a:lnTo>
                    <a:lnTo>
                      <a:pt x="206" y="21"/>
                    </a:lnTo>
                    <a:lnTo>
                      <a:pt x="209" y="17"/>
                    </a:lnTo>
                    <a:lnTo>
                      <a:pt x="213" y="15"/>
                    </a:lnTo>
                    <a:lnTo>
                      <a:pt x="217" y="13"/>
                    </a:lnTo>
                    <a:lnTo>
                      <a:pt x="221" y="11"/>
                    </a:lnTo>
                    <a:lnTo>
                      <a:pt x="223" y="8"/>
                    </a:lnTo>
                    <a:lnTo>
                      <a:pt x="227" y="7"/>
                    </a:lnTo>
                    <a:lnTo>
                      <a:pt x="230" y="6"/>
                    </a:lnTo>
                    <a:lnTo>
                      <a:pt x="233" y="4"/>
                    </a:lnTo>
                    <a:lnTo>
                      <a:pt x="238" y="2"/>
                    </a:lnTo>
                    <a:lnTo>
                      <a:pt x="241" y="1"/>
                    </a:lnTo>
                    <a:lnTo>
                      <a:pt x="243" y="0"/>
                    </a:lnTo>
                    <a:lnTo>
                      <a:pt x="244" y="0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70" name="Freeform 28"/>
              <p:cNvSpPr>
                <a:spLocks/>
              </p:cNvSpPr>
              <p:nvPr/>
            </p:nvSpPr>
            <p:spPr bwMode="auto">
              <a:xfrm>
                <a:off x="4375151" y="1462088"/>
                <a:ext cx="50800" cy="103188"/>
              </a:xfrm>
              <a:custGeom>
                <a:avLst/>
                <a:gdLst>
                  <a:gd name="T0" fmla="*/ 1 w 130"/>
                  <a:gd name="T1" fmla="*/ 1 h 261"/>
                  <a:gd name="T2" fmla="*/ 7 w 130"/>
                  <a:gd name="T3" fmla="*/ 7 h 261"/>
                  <a:gd name="T4" fmla="*/ 15 w 130"/>
                  <a:gd name="T5" fmla="*/ 16 h 261"/>
                  <a:gd name="T6" fmla="*/ 20 w 130"/>
                  <a:gd name="T7" fmla="*/ 20 h 261"/>
                  <a:gd name="T8" fmla="*/ 26 w 130"/>
                  <a:gd name="T9" fmla="*/ 27 h 261"/>
                  <a:gd name="T10" fmla="*/ 31 w 130"/>
                  <a:gd name="T11" fmla="*/ 33 h 261"/>
                  <a:gd name="T12" fmla="*/ 37 w 130"/>
                  <a:gd name="T13" fmla="*/ 40 h 261"/>
                  <a:gd name="T14" fmla="*/ 42 w 130"/>
                  <a:gd name="T15" fmla="*/ 48 h 261"/>
                  <a:gd name="T16" fmla="*/ 50 w 130"/>
                  <a:gd name="T17" fmla="*/ 56 h 261"/>
                  <a:gd name="T18" fmla="*/ 55 w 130"/>
                  <a:gd name="T19" fmla="*/ 64 h 261"/>
                  <a:gd name="T20" fmla="*/ 62 w 130"/>
                  <a:gd name="T21" fmla="*/ 73 h 261"/>
                  <a:gd name="T22" fmla="*/ 67 w 130"/>
                  <a:gd name="T23" fmla="*/ 82 h 261"/>
                  <a:gd name="T24" fmla="*/ 71 w 130"/>
                  <a:gd name="T25" fmla="*/ 87 h 261"/>
                  <a:gd name="T26" fmla="*/ 74 w 130"/>
                  <a:gd name="T27" fmla="*/ 92 h 261"/>
                  <a:gd name="T28" fmla="*/ 79 w 130"/>
                  <a:gd name="T29" fmla="*/ 102 h 261"/>
                  <a:gd name="T30" fmla="*/ 82 w 130"/>
                  <a:gd name="T31" fmla="*/ 106 h 261"/>
                  <a:gd name="T32" fmla="*/ 84 w 130"/>
                  <a:gd name="T33" fmla="*/ 112 h 261"/>
                  <a:gd name="T34" fmla="*/ 86 w 130"/>
                  <a:gd name="T35" fmla="*/ 116 h 261"/>
                  <a:gd name="T36" fmla="*/ 88 w 130"/>
                  <a:gd name="T37" fmla="*/ 121 h 261"/>
                  <a:gd name="T38" fmla="*/ 90 w 130"/>
                  <a:gd name="T39" fmla="*/ 126 h 261"/>
                  <a:gd name="T40" fmla="*/ 93 w 130"/>
                  <a:gd name="T41" fmla="*/ 130 h 261"/>
                  <a:gd name="T42" fmla="*/ 97 w 130"/>
                  <a:gd name="T43" fmla="*/ 140 h 261"/>
                  <a:gd name="T44" fmla="*/ 100 w 130"/>
                  <a:gd name="T45" fmla="*/ 149 h 261"/>
                  <a:gd name="T46" fmla="*/ 104 w 130"/>
                  <a:gd name="T47" fmla="*/ 158 h 261"/>
                  <a:gd name="T48" fmla="*/ 107 w 130"/>
                  <a:gd name="T49" fmla="*/ 168 h 261"/>
                  <a:gd name="T50" fmla="*/ 109 w 130"/>
                  <a:gd name="T51" fmla="*/ 174 h 261"/>
                  <a:gd name="T52" fmla="*/ 111 w 130"/>
                  <a:gd name="T53" fmla="*/ 181 h 261"/>
                  <a:gd name="T54" fmla="*/ 114 w 130"/>
                  <a:gd name="T55" fmla="*/ 188 h 261"/>
                  <a:gd name="T56" fmla="*/ 116 w 130"/>
                  <a:gd name="T57" fmla="*/ 193 h 261"/>
                  <a:gd name="T58" fmla="*/ 118 w 130"/>
                  <a:gd name="T59" fmla="*/ 201 h 261"/>
                  <a:gd name="T60" fmla="*/ 118 w 130"/>
                  <a:gd name="T61" fmla="*/ 204 h 261"/>
                  <a:gd name="T62" fmla="*/ 130 w 130"/>
                  <a:gd name="T63" fmla="*/ 228 h 261"/>
                  <a:gd name="T64" fmla="*/ 15 w 130"/>
                  <a:gd name="T65" fmla="*/ 222 h 261"/>
                  <a:gd name="T66" fmla="*/ 33 w 130"/>
                  <a:gd name="T67" fmla="*/ 175 h 261"/>
                  <a:gd name="T68" fmla="*/ 0 w 130"/>
                  <a:gd name="T6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30" h="261">
                    <a:moveTo>
                      <a:pt x="0" y="0"/>
                    </a:moveTo>
                    <a:lnTo>
                      <a:pt x="1" y="1"/>
                    </a:lnTo>
                    <a:lnTo>
                      <a:pt x="4" y="4"/>
                    </a:lnTo>
                    <a:lnTo>
                      <a:pt x="7" y="7"/>
                    </a:lnTo>
                    <a:lnTo>
                      <a:pt x="10" y="11"/>
                    </a:lnTo>
                    <a:lnTo>
                      <a:pt x="15" y="16"/>
                    </a:lnTo>
                    <a:lnTo>
                      <a:pt x="17" y="18"/>
                    </a:lnTo>
                    <a:lnTo>
                      <a:pt x="20" y="20"/>
                    </a:lnTo>
                    <a:lnTo>
                      <a:pt x="22" y="23"/>
                    </a:lnTo>
                    <a:lnTo>
                      <a:pt x="26" y="27"/>
                    </a:lnTo>
                    <a:lnTo>
                      <a:pt x="28" y="30"/>
                    </a:lnTo>
                    <a:lnTo>
                      <a:pt x="31" y="33"/>
                    </a:lnTo>
                    <a:lnTo>
                      <a:pt x="33" y="37"/>
                    </a:lnTo>
                    <a:lnTo>
                      <a:pt x="37" y="40"/>
                    </a:lnTo>
                    <a:lnTo>
                      <a:pt x="40" y="43"/>
                    </a:lnTo>
                    <a:lnTo>
                      <a:pt x="42" y="48"/>
                    </a:lnTo>
                    <a:lnTo>
                      <a:pt x="45" y="52"/>
                    </a:lnTo>
                    <a:lnTo>
                      <a:pt x="50" y="56"/>
                    </a:lnTo>
                    <a:lnTo>
                      <a:pt x="52" y="60"/>
                    </a:lnTo>
                    <a:lnTo>
                      <a:pt x="55" y="64"/>
                    </a:lnTo>
                    <a:lnTo>
                      <a:pt x="59" y="69"/>
                    </a:lnTo>
                    <a:lnTo>
                      <a:pt x="62" y="73"/>
                    </a:lnTo>
                    <a:lnTo>
                      <a:pt x="64" y="77"/>
                    </a:lnTo>
                    <a:lnTo>
                      <a:pt x="67" y="82"/>
                    </a:lnTo>
                    <a:lnTo>
                      <a:pt x="70" y="84"/>
                    </a:lnTo>
                    <a:lnTo>
                      <a:pt x="71" y="87"/>
                    </a:lnTo>
                    <a:lnTo>
                      <a:pt x="73" y="89"/>
                    </a:lnTo>
                    <a:lnTo>
                      <a:pt x="74" y="92"/>
                    </a:lnTo>
                    <a:lnTo>
                      <a:pt x="76" y="96"/>
                    </a:lnTo>
                    <a:lnTo>
                      <a:pt x="79" y="102"/>
                    </a:lnTo>
                    <a:lnTo>
                      <a:pt x="81" y="104"/>
                    </a:lnTo>
                    <a:lnTo>
                      <a:pt x="82" y="106"/>
                    </a:lnTo>
                    <a:lnTo>
                      <a:pt x="83" y="108"/>
                    </a:lnTo>
                    <a:lnTo>
                      <a:pt x="84" y="112"/>
                    </a:lnTo>
                    <a:lnTo>
                      <a:pt x="85" y="114"/>
                    </a:lnTo>
                    <a:lnTo>
                      <a:pt x="86" y="116"/>
                    </a:lnTo>
                    <a:lnTo>
                      <a:pt x="87" y="118"/>
                    </a:lnTo>
                    <a:lnTo>
                      <a:pt x="88" y="121"/>
                    </a:lnTo>
                    <a:lnTo>
                      <a:pt x="89" y="124"/>
                    </a:lnTo>
                    <a:lnTo>
                      <a:pt x="90" y="126"/>
                    </a:lnTo>
                    <a:lnTo>
                      <a:pt x="92" y="128"/>
                    </a:lnTo>
                    <a:lnTo>
                      <a:pt x="93" y="130"/>
                    </a:lnTo>
                    <a:lnTo>
                      <a:pt x="95" y="135"/>
                    </a:lnTo>
                    <a:lnTo>
                      <a:pt x="97" y="140"/>
                    </a:lnTo>
                    <a:lnTo>
                      <a:pt x="98" y="145"/>
                    </a:lnTo>
                    <a:lnTo>
                      <a:pt x="100" y="149"/>
                    </a:lnTo>
                    <a:lnTo>
                      <a:pt x="101" y="153"/>
                    </a:lnTo>
                    <a:lnTo>
                      <a:pt x="104" y="158"/>
                    </a:lnTo>
                    <a:lnTo>
                      <a:pt x="105" y="162"/>
                    </a:lnTo>
                    <a:lnTo>
                      <a:pt x="107" y="168"/>
                    </a:lnTo>
                    <a:lnTo>
                      <a:pt x="108" y="171"/>
                    </a:lnTo>
                    <a:lnTo>
                      <a:pt x="109" y="174"/>
                    </a:lnTo>
                    <a:lnTo>
                      <a:pt x="110" y="178"/>
                    </a:lnTo>
                    <a:lnTo>
                      <a:pt x="111" y="181"/>
                    </a:lnTo>
                    <a:lnTo>
                      <a:pt x="112" y="184"/>
                    </a:lnTo>
                    <a:lnTo>
                      <a:pt x="114" y="188"/>
                    </a:lnTo>
                    <a:lnTo>
                      <a:pt x="115" y="190"/>
                    </a:lnTo>
                    <a:lnTo>
                      <a:pt x="116" y="193"/>
                    </a:lnTo>
                    <a:lnTo>
                      <a:pt x="116" y="197"/>
                    </a:lnTo>
                    <a:lnTo>
                      <a:pt x="118" y="201"/>
                    </a:lnTo>
                    <a:lnTo>
                      <a:pt x="118" y="203"/>
                    </a:lnTo>
                    <a:lnTo>
                      <a:pt x="118" y="204"/>
                    </a:lnTo>
                    <a:lnTo>
                      <a:pt x="75" y="206"/>
                    </a:lnTo>
                    <a:lnTo>
                      <a:pt x="130" y="228"/>
                    </a:lnTo>
                    <a:lnTo>
                      <a:pt x="121" y="261"/>
                    </a:lnTo>
                    <a:lnTo>
                      <a:pt x="15" y="222"/>
                    </a:lnTo>
                    <a:lnTo>
                      <a:pt x="17" y="178"/>
                    </a:lnTo>
                    <a:lnTo>
                      <a:pt x="33" y="175"/>
                    </a:lnTo>
                    <a:lnTo>
                      <a:pt x="20" y="8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71" name="Freeform 29"/>
              <p:cNvSpPr>
                <a:spLocks/>
              </p:cNvSpPr>
              <p:nvPr/>
            </p:nvSpPr>
            <p:spPr bwMode="auto">
              <a:xfrm>
                <a:off x="4337051" y="1052513"/>
                <a:ext cx="12700" cy="30163"/>
              </a:xfrm>
              <a:custGeom>
                <a:avLst/>
                <a:gdLst>
                  <a:gd name="T0" fmla="*/ 0 w 34"/>
                  <a:gd name="T1" fmla="*/ 0 h 74"/>
                  <a:gd name="T2" fmla="*/ 34 w 34"/>
                  <a:gd name="T3" fmla="*/ 30 h 74"/>
                  <a:gd name="T4" fmla="*/ 23 w 34"/>
                  <a:gd name="T5" fmla="*/ 74 h 74"/>
                  <a:gd name="T6" fmla="*/ 0 w 34"/>
                  <a:gd name="T7" fmla="*/ 38 h 74"/>
                  <a:gd name="T8" fmla="*/ 0 w 34"/>
                  <a:gd name="T9" fmla="*/ 0 h 74"/>
                  <a:gd name="T10" fmla="*/ 0 w 34"/>
                  <a:gd name="T1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74">
                    <a:moveTo>
                      <a:pt x="0" y="0"/>
                    </a:moveTo>
                    <a:lnTo>
                      <a:pt x="34" y="30"/>
                    </a:lnTo>
                    <a:lnTo>
                      <a:pt x="23" y="74"/>
                    </a:lnTo>
                    <a:lnTo>
                      <a:pt x="0" y="3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72" name="Freeform 30"/>
              <p:cNvSpPr>
                <a:spLocks/>
              </p:cNvSpPr>
              <p:nvPr/>
            </p:nvSpPr>
            <p:spPr bwMode="auto">
              <a:xfrm>
                <a:off x="4343401" y="1311276"/>
                <a:ext cx="60325" cy="147638"/>
              </a:xfrm>
              <a:custGeom>
                <a:avLst/>
                <a:gdLst>
                  <a:gd name="T0" fmla="*/ 15 w 153"/>
                  <a:gd name="T1" fmla="*/ 6 h 375"/>
                  <a:gd name="T2" fmla="*/ 25 w 153"/>
                  <a:gd name="T3" fmla="*/ 13 h 375"/>
                  <a:gd name="T4" fmla="*/ 36 w 153"/>
                  <a:gd name="T5" fmla="*/ 24 h 375"/>
                  <a:gd name="T6" fmla="*/ 50 w 153"/>
                  <a:gd name="T7" fmla="*/ 37 h 375"/>
                  <a:gd name="T8" fmla="*/ 65 w 153"/>
                  <a:gd name="T9" fmla="*/ 52 h 375"/>
                  <a:gd name="T10" fmla="*/ 80 w 153"/>
                  <a:gd name="T11" fmla="*/ 71 h 375"/>
                  <a:gd name="T12" fmla="*/ 88 w 153"/>
                  <a:gd name="T13" fmla="*/ 81 h 375"/>
                  <a:gd name="T14" fmla="*/ 96 w 153"/>
                  <a:gd name="T15" fmla="*/ 92 h 375"/>
                  <a:gd name="T16" fmla="*/ 102 w 153"/>
                  <a:gd name="T17" fmla="*/ 103 h 375"/>
                  <a:gd name="T18" fmla="*/ 109 w 153"/>
                  <a:gd name="T19" fmla="*/ 115 h 375"/>
                  <a:gd name="T20" fmla="*/ 114 w 153"/>
                  <a:gd name="T21" fmla="*/ 127 h 375"/>
                  <a:gd name="T22" fmla="*/ 121 w 153"/>
                  <a:gd name="T23" fmla="*/ 140 h 375"/>
                  <a:gd name="T24" fmla="*/ 125 w 153"/>
                  <a:gd name="T25" fmla="*/ 152 h 375"/>
                  <a:gd name="T26" fmla="*/ 131 w 153"/>
                  <a:gd name="T27" fmla="*/ 167 h 375"/>
                  <a:gd name="T28" fmla="*/ 135 w 153"/>
                  <a:gd name="T29" fmla="*/ 180 h 375"/>
                  <a:gd name="T30" fmla="*/ 140 w 153"/>
                  <a:gd name="T31" fmla="*/ 193 h 375"/>
                  <a:gd name="T32" fmla="*/ 143 w 153"/>
                  <a:gd name="T33" fmla="*/ 205 h 375"/>
                  <a:gd name="T34" fmla="*/ 146 w 153"/>
                  <a:gd name="T35" fmla="*/ 219 h 375"/>
                  <a:gd name="T36" fmla="*/ 148 w 153"/>
                  <a:gd name="T37" fmla="*/ 232 h 375"/>
                  <a:gd name="T38" fmla="*/ 151 w 153"/>
                  <a:gd name="T39" fmla="*/ 245 h 375"/>
                  <a:gd name="T40" fmla="*/ 152 w 153"/>
                  <a:gd name="T41" fmla="*/ 256 h 375"/>
                  <a:gd name="T42" fmla="*/ 153 w 153"/>
                  <a:gd name="T43" fmla="*/ 268 h 375"/>
                  <a:gd name="T44" fmla="*/ 153 w 153"/>
                  <a:gd name="T45" fmla="*/ 280 h 375"/>
                  <a:gd name="T46" fmla="*/ 153 w 153"/>
                  <a:gd name="T47" fmla="*/ 291 h 375"/>
                  <a:gd name="T48" fmla="*/ 151 w 153"/>
                  <a:gd name="T49" fmla="*/ 301 h 375"/>
                  <a:gd name="T50" fmla="*/ 148 w 153"/>
                  <a:gd name="T51" fmla="*/ 311 h 375"/>
                  <a:gd name="T52" fmla="*/ 143 w 153"/>
                  <a:gd name="T53" fmla="*/ 327 h 375"/>
                  <a:gd name="T54" fmla="*/ 136 w 153"/>
                  <a:gd name="T55" fmla="*/ 342 h 375"/>
                  <a:gd name="T56" fmla="*/ 129 w 153"/>
                  <a:gd name="T57" fmla="*/ 354 h 375"/>
                  <a:gd name="T58" fmla="*/ 116 w 153"/>
                  <a:gd name="T59" fmla="*/ 369 h 375"/>
                  <a:gd name="T60" fmla="*/ 109 w 153"/>
                  <a:gd name="T61" fmla="*/ 375 h 375"/>
                  <a:gd name="T62" fmla="*/ 101 w 153"/>
                  <a:gd name="T63" fmla="*/ 369 h 375"/>
                  <a:gd name="T64" fmla="*/ 88 w 153"/>
                  <a:gd name="T65" fmla="*/ 359 h 375"/>
                  <a:gd name="T66" fmla="*/ 77 w 153"/>
                  <a:gd name="T67" fmla="*/ 349 h 375"/>
                  <a:gd name="T68" fmla="*/ 65 w 153"/>
                  <a:gd name="T69" fmla="*/ 337 h 375"/>
                  <a:gd name="T70" fmla="*/ 53 w 153"/>
                  <a:gd name="T71" fmla="*/ 322 h 375"/>
                  <a:gd name="T72" fmla="*/ 44 w 153"/>
                  <a:gd name="T73" fmla="*/ 309 h 375"/>
                  <a:gd name="T74" fmla="*/ 39 w 153"/>
                  <a:gd name="T75" fmla="*/ 300 h 375"/>
                  <a:gd name="T76" fmla="*/ 34 w 153"/>
                  <a:gd name="T77" fmla="*/ 288 h 375"/>
                  <a:gd name="T78" fmla="*/ 29 w 153"/>
                  <a:gd name="T79" fmla="*/ 277 h 375"/>
                  <a:gd name="T80" fmla="*/ 24 w 153"/>
                  <a:gd name="T81" fmla="*/ 263 h 375"/>
                  <a:gd name="T82" fmla="*/ 21 w 153"/>
                  <a:gd name="T83" fmla="*/ 251 h 375"/>
                  <a:gd name="T84" fmla="*/ 18 w 153"/>
                  <a:gd name="T85" fmla="*/ 237 h 375"/>
                  <a:gd name="T86" fmla="*/ 14 w 153"/>
                  <a:gd name="T87" fmla="*/ 224 h 375"/>
                  <a:gd name="T88" fmla="*/ 12 w 153"/>
                  <a:gd name="T89" fmla="*/ 210 h 375"/>
                  <a:gd name="T90" fmla="*/ 10 w 153"/>
                  <a:gd name="T91" fmla="*/ 195 h 375"/>
                  <a:gd name="T92" fmla="*/ 8 w 153"/>
                  <a:gd name="T93" fmla="*/ 181 h 375"/>
                  <a:gd name="T94" fmla="*/ 6 w 153"/>
                  <a:gd name="T95" fmla="*/ 167 h 375"/>
                  <a:gd name="T96" fmla="*/ 4 w 153"/>
                  <a:gd name="T97" fmla="*/ 152 h 375"/>
                  <a:gd name="T98" fmla="*/ 2 w 153"/>
                  <a:gd name="T99" fmla="*/ 139 h 375"/>
                  <a:gd name="T100" fmla="*/ 2 w 153"/>
                  <a:gd name="T101" fmla="*/ 125 h 375"/>
                  <a:gd name="T102" fmla="*/ 1 w 153"/>
                  <a:gd name="T103" fmla="*/ 111 h 375"/>
                  <a:gd name="T104" fmla="*/ 0 w 153"/>
                  <a:gd name="T105" fmla="*/ 99 h 375"/>
                  <a:gd name="T106" fmla="*/ 0 w 153"/>
                  <a:gd name="T107" fmla="*/ 88 h 375"/>
                  <a:gd name="T108" fmla="*/ 0 w 153"/>
                  <a:gd name="T109" fmla="*/ 77 h 375"/>
                  <a:gd name="T110" fmla="*/ 0 w 153"/>
                  <a:gd name="T111" fmla="*/ 66 h 375"/>
                  <a:gd name="T112" fmla="*/ 1 w 153"/>
                  <a:gd name="T113" fmla="*/ 52 h 375"/>
                  <a:gd name="T114" fmla="*/ 2 w 153"/>
                  <a:gd name="T115" fmla="*/ 37 h 375"/>
                  <a:gd name="T116" fmla="*/ 3 w 153"/>
                  <a:gd name="T117" fmla="*/ 23 h 375"/>
                  <a:gd name="T118" fmla="*/ 4 w 153"/>
                  <a:gd name="T119" fmla="*/ 13 h 375"/>
                  <a:gd name="T120" fmla="*/ 7 w 153"/>
                  <a:gd name="T121" fmla="*/ 4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53" h="375">
                    <a:moveTo>
                      <a:pt x="8" y="0"/>
                    </a:moveTo>
                    <a:lnTo>
                      <a:pt x="9" y="1"/>
                    </a:lnTo>
                    <a:lnTo>
                      <a:pt x="11" y="2"/>
                    </a:lnTo>
                    <a:lnTo>
                      <a:pt x="15" y="6"/>
                    </a:lnTo>
                    <a:lnTo>
                      <a:pt x="18" y="7"/>
                    </a:lnTo>
                    <a:lnTo>
                      <a:pt x="20" y="9"/>
                    </a:lnTo>
                    <a:lnTo>
                      <a:pt x="22" y="10"/>
                    </a:lnTo>
                    <a:lnTo>
                      <a:pt x="25" y="13"/>
                    </a:lnTo>
                    <a:lnTo>
                      <a:pt x="28" y="16"/>
                    </a:lnTo>
                    <a:lnTo>
                      <a:pt x="30" y="18"/>
                    </a:lnTo>
                    <a:lnTo>
                      <a:pt x="33" y="21"/>
                    </a:lnTo>
                    <a:lnTo>
                      <a:pt x="36" y="24"/>
                    </a:lnTo>
                    <a:lnTo>
                      <a:pt x="40" y="27"/>
                    </a:lnTo>
                    <a:lnTo>
                      <a:pt x="43" y="30"/>
                    </a:lnTo>
                    <a:lnTo>
                      <a:pt x="46" y="33"/>
                    </a:lnTo>
                    <a:lnTo>
                      <a:pt x="50" y="37"/>
                    </a:lnTo>
                    <a:lnTo>
                      <a:pt x="54" y="40"/>
                    </a:lnTo>
                    <a:lnTo>
                      <a:pt x="57" y="44"/>
                    </a:lnTo>
                    <a:lnTo>
                      <a:pt x="62" y="48"/>
                    </a:lnTo>
                    <a:lnTo>
                      <a:pt x="65" y="52"/>
                    </a:lnTo>
                    <a:lnTo>
                      <a:pt x="68" y="56"/>
                    </a:lnTo>
                    <a:lnTo>
                      <a:pt x="73" y="61"/>
                    </a:lnTo>
                    <a:lnTo>
                      <a:pt x="76" y="65"/>
                    </a:lnTo>
                    <a:lnTo>
                      <a:pt x="80" y="71"/>
                    </a:lnTo>
                    <a:lnTo>
                      <a:pt x="81" y="73"/>
                    </a:lnTo>
                    <a:lnTo>
                      <a:pt x="84" y="75"/>
                    </a:lnTo>
                    <a:lnTo>
                      <a:pt x="86" y="78"/>
                    </a:lnTo>
                    <a:lnTo>
                      <a:pt x="88" y="81"/>
                    </a:lnTo>
                    <a:lnTo>
                      <a:pt x="89" y="84"/>
                    </a:lnTo>
                    <a:lnTo>
                      <a:pt x="91" y="86"/>
                    </a:lnTo>
                    <a:lnTo>
                      <a:pt x="94" y="88"/>
                    </a:lnTo>
                    <a:lnTo>
                      <a:pt x="96" y="92"/>
                    </a:lnTo>
                    <a:lnTo>
                      <a:pt x="97" y="95"/>
                    </a:lnTo>
                    <a:lnTo>
                      <a:pt x="98" y="97"/>
                    </a:lnTo>
                    <a:lnTo>
                      <a:pt x="100" y="100"/>
                    </a:lnTo>
                    <a:lnTo>
                      <a:pt x="102" y="103"/>
                    </a:lnTo>
                    <a:lnTo>
                      <a:pt x="103" y="106"/>
                    </a:lnTo>
                    <a:lnTo>
                      <a:pt x="105" y="109"/>
                    </a:lnTo>
                    <a:lnTo>
                      <a:pt x="107" y="111"/>
                    </a:lnTo>
                    <a:lnTo>
                      <a:pt x="109" y="115"/>
                    </a:lnTo>
                    <a:lnTo>
                      <a:pt x="110" y="118"/>
                    </a:lnTo>
                    <a:lnTo>
                      <a:pt x="111" y="120"/>
                    </a:lnTo>
                    <a:lnTo>
                      <a:pt x="112" y="124"/>
                    </a:lnTo>
                    <a:lnTo>
                      <a:pt x="114" y="127"/>
                    </a:lnTo>
                    <a:lnTo>
                      <a:pt x="116" y="130"/>
                    </a:lnTo>
                    <a:lnTo>
                      <a:pt x="118" y="134"/>
                    </a:lnTo>
                    <a:lnTo>
                      <a:pt x="119" y="137"/>
                    </a:lnTo>
                    <a:lnTo>
                      <a:pt x="121" y="140"/>
                    </a:lnTo>
                    <a:lnTo>
                      <a:pt x="121" y="143"/>
                    </a:lnTo>
                    <a:lnTo>
                      <a:pt x="122" y="147"/>
                    </a:lnTo>
                    <a:lnTo>
                      <a:pt x="124" y="149"/>
                    </a:lnTo>
                    <a:lnTo>
                      <a:pt x="125" y="152"/>
                    </a:lnTo>
                    <a:lnTo>
                      <a:pt x="126" y="156"/>
                    </a:lnTo>
                    <a:lnTo>
                      <a:pt x="128" y="159"/>
                    </a:lnTo>
                    <a:lnTo>
                      <a:pt x="130" y="162"/>
                    </a:lnTo>
                    <a:lnTo>
                      <a:pt x="131" y="167"/>
                    </a:lnTo>
                    <a:lnTo>
                      <a:pt x="132" y="169"/>
                    </a:lnTo>
                    <a:lnTo>
                      <a:pt x="133" y="173"/>
                    </a:lnTo>
                    <a:lnTo>
                      <a:pt x="134" y="175"/>
                    </a:lnTo>
                    <a:lnTo>
                      <a:pt x="135" y="180"/>
                    </a:lnTo>
                    <a:lnTo>
                      <a:pt x="136" y="182"/>
                    </a:lnTo>
                    <a:lnTo>
                      <a:pt x="137" y="186"/>
                    </a:lnTo>
                    <a:lnTo>
                      <a:pt x="139" y="189"/>
                    </a:lnTo>
                    <a:lnTo>
                      <a:pt x="140" y="193"/>
                    </a:lnTo>
                    <a:lnTo>
                      <a:pt x="141" y="196"/>
                    </a:lnTo>
                    <a:lnTo>
                      <a:pt x="142" y="198"/>
                    </a:lnTo>
                    <a:lnTo>
                      <a:pt x="142" y="202"/>
                    </a:lnTo>
                    <a:lnTo>
                      <a:pt x="143" y="205"/>
                    </a:lnTo>
                    <a:lnTo>
                      <a:pt x="144" y="208"/>
                    </a:lnTo>
                    <a:lnTo>
                      <a:pt x="145" y="213"/>
                    </a:lnTo>
                    <a:lnTo>
                      <a:pt x="146" y="215"/>
                    </a:lnTo>
                    <a:lnTo>
                      <a:pt x="146" y="219"/>
                    </a:lnTo>
                    <a:lnTo>
                      <a:pt x="147" y="222"/>
                    </a:lnTo>
                    <a:lnTo>
                      <a:pt x="147" y="225"/>
                    </a:lnTo>
                    <a:lnTo>
                      <a:pt x="147" y="228"/>
                    </a:lnTo>
                    <a:lnTo>
                      <a:pt x="148" y="232"/>
                    </a:lnTo>
                    <a:lnTo>
                      <a:pt x="150" y="235"/>
                    </a:lnTo>
                    <a:lnTo>
                      <a:pt x="150" y="237"/>
                    </a:lnTo>
                    <a:lnTo>
                      <a:pt x="150" y="240"/>
                    </a:lnTo>
                    <a:lnTo>
                      <a:pt x="151" y="245"/>
                    </a:lnTo>
                    <a:lnTo>
                      <a:pt x="151" y="247"/>
                    </a:lnTo>
                    <a:lnTo>
                      <a:pt x="152" y="250"/>
                    </a:lnTo>
                    <a:lnTo>
                      <a:pt x="152" y="254"/>
                    </a:lnTo>
                    <a:lnTo>
                      <a:pt x="152" y="256"/>
                    </a:lnTo>
                    <a:lnTo>
                      <a:pt x="152" y="259"/>
                    </a:lnTo>
                    <a:lnTo>
                      <a:pt x="153" y="262"/>
                    </a:lnTo>
                    <a:lnTo>
                      <a:pt x="153" y="265"/>
                    </a:lnTo>
                    <a:lnTo>
                      <a:pt x="153" y="268"/>
                    </a:lnTo>
                    <a:lnTo>
                      <a:pt x="153" y="271"/>
                    </a:lnTo>
                    <a:lnTo>
                      <a:pt x="153" y="275"/>
                    </a:lnTo>
                    <a:lnTo>
                      <a:pt x="153" y="277"/>
                    </a:lnTo>
                    <a:lnTo>
                      <a:pt x="153" y="280"/>
                    </a:lnTo>
                    <a:lnTo>
                      <a:pt x="153" y="282"/>
                    </a:lnTo>
                    <a:lnTo>
                      <a:pt x="153" y="286"/>
                    </a:lnTo>
                    <a:lnTo>
                      <a:pt x="153" y="288"/>
                    </a:lnTo>
                    <a:lnTo>
                      <a:pt x="153" y="291"/>
                    </a:lnTo>
                    <a:lnTo>
                      <a:pt x="152" y="293"/>
                    </a:lnTo>
                    <a:lnTo>
                      <a:pt x="152" y="295"/>
                    </a:lnTo>
                    <a:lnTo>
                      <a:pt x="151" y="298"/>
                    </a:lnTo>
                    <a:lnTo>
                      <a:pt x="151" y="301"/>
                    </a:lnTo>
                    <a:lnTo>
                      <a:pt x="150" y="303"/>
                    </a:lnTo>
                    <a:lnTo>
                      <a:pt x="150" y="305"/>
                    </a:lnTo>
                    <a:lnTo>
                      <a:pt x="150" y="308"/>
                    </a:lnTo>
                    <a:lnTo>
                      <a:pt x="148" y="311"/>
                    </a:lnTo>
                    <a:lnTo>
                      <a:pt x="147" y="314"/>
                    </a:lnTo>
                    <a:lnTo>
                      <a:pt x="146" y="319"/>
                    </a:lnTo>
                    <a:lnTo>
                      <a:pt x="145" y="323"/>
                    </a:lnTo>
                    <a:lnTo>
                      <a:pt x="143" y="327"/>
                    </a:lnTo>
                    <a:lnTo>
                      <a:pt x="141" y="331"/>
                    </a:lnTo>
                    <a:lnTo>
                      <a:pt x="140" y="334"/>
                    </a:lnTo>
                    <a:lnTo>
                      <a:pt x="137" y="338"/>
                    </a:lnTo>
                    <a:lnTo>
                      <a:pt x="136" y="342"/>
                    </a:lnTo>
                    <a:lnTo>
                      <a:pt x="134" y="345"/>
                    </a:lnTo>
                    <a:lnTo>
                      <a:pt x="132" y="347"/>
                    </a:lnTo>
                    <a:lnTo>
                      <a:pt x="130" y="351"/>
                    </a:lnTo>
                    <a:lnTo>
                      <a:pt x="129" y="354"/>
                    </a:lnTo>
                    <a:lnTo>
                      <a:pt x="125" y="358"/>
                    </a:lnTo>
                    <a:lnTo>
                      <a:pt x="121" y="363"/>
                    </a:lnTo>
                    <a:lnTo>
                      <a:pt x="118" y="366"/>
                    </a:lnTo>
                    <a:lnTo>
                      <a:pt x="116" y="369"/>
                    </a:lnTo>
                    <a:lnTo>
                      <a:pt x="112" y="371"/>
                    </a:lnTo>
                    <a:lnTo>
                      <a:pt x="111" y="373"/>
                    </a:lnTo>
                    <a:lnTo>
                      <a:pt x="109" y="374"/>
                    </a:lnTo>
                    <a:lnTo>
                      <a:pt x="109" y="375"/>
                    </a:lnTo>
                    <a:lnTo>
                      <a:pt x="109" y="374"/>
                    </a:lnTo>
                    <a:lnTo>
                      <a:pt x="107" y="373"/>
                    </a:lnTo>
                    <a:lnTo>
                      <a:pt x="105" y="371"/>
                    </a:lnTo>
                    <a:lnTo>
                      <a:pt x="101" y="369"/>
                    </a:lnTo>
                    <a:lnTo>
                      <a:pt x="98" y="367"/>
                    </a:lnTo>
                    <a:lnTo>
                      <a:pt x="94" y="364"/>
                    </a:lnTo>
                    <a:lnTo>
                      <a:pt x="90" y="362"/>
                    </a:lnTo>
                    <a:lnTo>
                      <a:pt x="88" y="359"/>
                    </a:lnTo>
                    <a:lnTo>
                      <a:pt x="85" y="357"/>
                    </a:lnTo>
                    <a:lnTo>
                      <a:pt x="83" y="356"/>
                    </a:lnTo>
                    <a:lnTo>
                      <a:pt x="79" y="353"/>
                    </a:lnTo>
                    <a:lnTo>
                      <a:pt x="77" y="349"/>
                    </a:lnTo>
                    <a:lnTo>
                      <a:pt x="74" y="347"/>
                    </a:lnTo>
                    <a:lnTo>
                      <a:pt x="70" y="345"/>
                    </a:lnTo>
                    <a:lnTo>
                      <a:pt x="68" y="341"/>
                    </a:lnTo>
                    <a:lnTo>
                      <a:pt x="65" y="337"/>
                    </a:lnTo>
                    <a:lnTo>
                      <a:pt x="62" y="334"/>
                    </a:lnTo>
                    <a:lnTo>
                      <a:pt x="59" y="331"/>
                    </a:lnTo>
                    <a:lnTo>
                      <a:pt x="56" y="326"/>
                    </a:lnTo>
                    <a:lnTo>
                      <a:pt x="53" y="322"/>
                    </a:lnTo>
                    <a:lnTo>
                      <a:pt x="50" y="317"/>
                    </a:lnTo>
                    <a:lnTo>
                      <a:pt x="47" y="314"/>
                    </a:lnTo>
                    <a:lnTo>
                      <a:pt x="45" y="311"/>
                    </a:lnTo>
                    <a:lnTo>
                      <a:pt x="44" y="309"/>
                    </a:lnTo>
                    <a:lnTo>
                      <a:pt x="43" y="306"/>
                    </a:lnTo>
                    <a:lnTo>
                      <a:pt x="42" y="304"/>
                    </a:lnTo>
                    <a:lnTo>
                      <a:pt x="41" y="301"/>
                    </a:lnTo>
                    <a:lnTo>
                      <a:pt x="39" y="300"/>
                    </a:lnTo>
                    <a:lnTo>
                      <a:pt x="37" y="297"/>
                    </a:lnTo>
                    <a:lnTo>
                      <a:pt x="36" y="294"/>
                    </a:lnTo>
                    <a:lnTo>
                      <a:pt x="35" y="291"/>
                    </a:lnTo>
                    <a:lnTo>
                      <a:pt x="34" y="288"/>
                    </a:lnTo>
                    <a:lnTo>
                      <a:pt x="33" y="286"/>
                    </a:lnTo>
                    <a:lnTo>
                      <a:pt x="32" y="282"/>
                    </a:lnTo>
                    <a:lnTo>
                      <a:pt x="30" y="279"/>
                    </a:lnTo>
                    <a:lnTo>
                      <a:pt x="29" y="277"/>
                    </a:lnTo>
                    <a:lnTo>
                      <a:pt x="28" y="273"/>
                    </a:lnTo>
                    <a:lnTo>
                      <a:pt x="28" y="270"/>
                    </a:lnTo>
                    <a:lnTo>
                      <a:pt x="25" y="267"/>
                    </a:lnTo>
                    <a:lnTo>
                      <a:pt x="24" y="263"/>
                    </a:lnTo>
                    <a:lnTo>
                      <a:pt x="23" y="260"/>
                    </a:lnTo>
                    <a:lnTo>
                      <a:pt x="23" y="258"/>
                    </a:lnTo>
                    <a:lnTo>
                      <a:pt x="22" y="254"/>
                    </a:lnTo>
                    <a:lnTo>
                      <a:pt x="21" y="251"/>
                    </a:lnTo>
                    <a:lnTo>
                      <a:pt x="20" y="248"/>
                    </a:lnTo>
                    <a:lnTo>
                      <a:pt x="20" y="245"/>
                    </a:lnTo>
                    <a:lnTo>
                      <a:pt x="18" y="240"/>
                    </a:lnTo>
                    <a:lnTo>
                      <a:pt x="18" y="237"/>
                    </a:lnTo>
                    <a:lnTo>
                      <a:pt x="17" y="234"/>
                    </a:lnTo>
                    <a:lnTo>
                      <a:pt x="17" y="230"/>
                    </a:lnTo>
                    <a:lnTo>
                      <a:pt x="15" y="227"/>
                    </a:lnTo>
                    <a:lnTo>
                      <a:pt x="14" y="224"/>
                    </a:lnTo>
                    <a:lnTo>
                      <a:pt x="13" y="219"/>
                    </a:lnTo>
                    <a:lnTo>
                      <a:pt x="13" y="217"/>
                    </a:lnTo>
                    <a:lnTo>
                      <a:pt x="12" y="213"/>
                    </a:lnTo>
                    <a:lnTo>
                      <a:pt x="12" y="210"/>
                    </a:lnTo>
                    <a:lnTo>
                      <a:pt x="11" y="205"/>
                    </a:lnTo>
                    <a:lnTo>
                      <a:pt x="11" y="203"/>
                    </a:lnTo>
                    <a:lnTo>
                      <a:pt x="10" y="198"/>
                    </a:lnTo>
                    <a:lnTo>
                      <a:pt x="10" y="195"/>
                    </a:lnTo>
                    <a:lnTo>
                      <a:pt x="9" y="192"/>
                    </a:lnTo>
                    <a:lnTo>
                      <a:pt x="9" y="189"/>
                    </a:lnTo>
                    <a:lnTo>
                      <a:pt x="8" y="184"/>
                    </a:lnTo>
                    <a:lnTo>
                      <a:pt x="8" y="181"/>
                    </a:lnTo>
                    <a:lnTo>
                      <a:pt x="7" y="178"/>
                    </a:lnTo>
                    <a:lnTo>
                      <a:pt x="7" y="174"/>
                    </a:lnTo>
                    <a:lnTo>
                      <a:pt x="6" y="170"/>
                    </a:lnTo>
                    <a:lnTo>
                      <a:pt x="6" y="167"/>
                    </a:lnTo>
                    <a:lnTo>
                      <a:pt x="4" y="163"/>
                    </a:lnTo>
                    <a:lnTo>
                      <a:pt x="4" y="160"/>
                    </a:lnTo>
                    <a:lnTo>
                      <a:pt x="4" y="156"/>
                    </a:lnTo>
                    <a:lnTo>
                      <a:pt x="4" y="152"/>
                    </a:lnTo>
                    <a:lnTo>
                      <a:pt x="3" y="149"/>
                    </a:lnTo>
                    <a:lnTo>
                      <a:pt x="3" y="146"/>
                    </a:lnTo>
                    <a:lnTo>
                      <a:pt x="3" y="142"/>
                    </a:lnTo>
                    <a:lnTo>
                      <a:pt x="2" y="139"/>
                    </a:lnTo>
                    <a:lnTo>
                      <a:pt x="2" y="136"/>
                    </a:lnTo>
                    <a:lnTo>
                      <a:pt x="2" y="132"/>
                    </a:lnTo>
                    <a:lnTo>
                      <a:pt x="2" y="128"/>
                    </a:lnTo>
                    <a:lnTo>
                      <a:pt x="2" y="125"/>
                    </a:lnTo>
                    <a:lnTo>
                      <a:pt x="1" y="121"/>
                    </a:lnTo>
                    <a:lnTo>
                      <a:pt x="1" y="118"/>
                    </a:lnTo>
                    <a:lnTo>
                      <a:pt x="1" y="115"/>
                    </a:lnTo>
                    <a:lnTo>
                      <a:pt x="1" y="111"/>
                    </a:lnTo>
                    <a:lnTo>
                      <a:pt x="1" y="109"/>
                    </a:lnTo>
                    <a:lnTo>
                      <a:pt x="1" y="106"/>
                    </a:lnTo>
                    <a:lnTo>
                      <a:pt x="0" y="103"/>
                    </a:lnTo>
                    <a:lnTo>
                      <a:pt x="0" y="99"/>
                    </a:lnTo>
                    <a:lnTo>
                      <a:pt x="0" y="96"/>
                    </a:lnTo>
                    <a:lnTo>
                      <a:pt x="0" y="94"/>
                    </a:lnTo>
                    <a:lnTo>
                      <a:pt x="0" y="91"/>
                    </a:lnTo>
                    <a:lnTo>
                      <a:pt x="0" y="88"/>
                    </a:lnTo>
                    <a:lnTo>
                      <a:pt x="0" y="85"/>
                    </a:lnTo>
                    <a:lnTo>
                      <a:pt x="0" y="83"/>
                    </a:lnTo>
                    <a:lnTo>
                      <a:pt x="0" y="80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0" y="69"/>
                    </a:lnTo>
                    <a:lnTo>
                      <a:pt x="0" y="66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0" y="56"/>
                    </a:lnTo>
                    <a:lnTo>
                      <a:pt x="1" y="52"/>
                    </a:lnTo>
                    <a:lnTo>
                      <a:pt x="1" y="48"/>
                    </a:lnTo>
                    <a:lnTo>
                      <a:pt x="1" y="44"/>
                    </a:lnTo>
                    <a:lnTo>
                      <a:pt x="1" y="40"/>
                    </a:lnTo>
                    <a:lnTo>
                      <a:pt x="2" y="37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2" y="27"/>
                    </a:lnTo>
                    <a:lnTo>
                      <a:pt x="3" y="23"/>
                    </a:lnTo>
                    <a:lnTo>
                      <a:pt x="3" y="21"/>
                    </a:lnTo>
                    <a:lnTo>
                      <a:pt x="4" y="19"/>
                    </a:lnTo>
                    <a:lnTo>
                      <a:pt x="4" y="16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73" name="Freeform 31"/>
              <p:cNvSpPr>
                <a:spLocks/>
              </p:cNvSpPr>
              <p:nvPr/>
            </p:nvSpPr>
            <p:spPr bwMode="auto">
              <a:xfrm>
                <a:off x="4300538" y="1069976"/>
                <a:ext cx="31750" cy="90488"/>
              </a:xfrm>
              <a:custGeom>
                <a:avLst/>
                <a:gdLst>
                  <a:gd name="T0" fmla="*/ 43 w 83"/>
                  <a:gd name="T1" fmla="*/ 18 h 228"/>
                  <a:gd name="T2" fmla="*/ 40 w 83"/>
                  <a:gd name="T3" fmla="*/ 26 h 228"/>
                  <a:gd name="T4" fmla="*/ 34 w 83"/>
                  <a:gd name="T5" fmla="*/ 37 h 228"/>
                  <a:gd name="T6" fmla="*/ 31 w 83"/>
                  <a:gd name="T7" fmla="*/ 46 h 228"/>
                  <a:gd name="T8" fmla="*/ 27 w 83"/>
                  <a:gd name="T9" fmla="*/ 56 h 228"/>
                  <a:gd name="T10" fmla="*/ 22 w 83"/>
                  <a:gd name="T11" fmla="*/ 65 h 228"/>
                  <a:gd name="T12" fmla="*/ 18 w 83"/>
                  <a:gd name="T13" fmla="*/ 76 h 228"/>
                  <a:gd name="T14" fmla="*/ 15 w 83"/>
                  <a:gd name="T15" fmla="*/ 89 h 228"/>
                  <a:gd name="T16" fmla="*/ 10 w 83"/>
                  <a:gd name="T17" fmla="*/ 101 h 228"/>
                  <a:gd name="T18" fmla="*/ 8 w 83"/>
                  <a:gd name="T19" fmla="*/ 113 h 228"/>
                  <a:gd name="T20" fmla="*/ 5 w 83"/>
                  <a:gd name="T21" fmla="*/ 124 h 228"/>
                  <a:gd name="T22" fmla="*/ 4 w 83"/>
                  <a:gd name="T23" fmla="*/ 136 h 228"/>
                  <a:gd name="T24" fmla="*/ 1 w 83"/>
                  <a:gd name="T25" fmla="*/ 146 h 228"/>
                  <a:gd name="T26" fmla="*/ 1 w 83"/>
                  <a:gd name="T27" fmla="*/ 156 h 228"/>
                  <a:gd name="T28" fmla="*/ 0 w 83"/>
                  <a:gd name="T29" fmla="*/ 165 h 228"/>
                  <a:gd name="T30" fmla="*/ 0 w 83"/>
                  <a:gd name="T31" fmla="*/ 172 h 228"/>
                  <a:gd name="T32" fmla="*/ 0 w 83"/>
                  <a:gd name="T33" fmla="*/ 183 h 228"/>
                  <a:gd name="T34" fmla="*/ 0 w 83"/>
                  <a:gd name="T35" fmla="*/ 188 h 228"/>
                  <a:gd name="T36" fmla="*/ 39 w 83"/>
                  <a:gd name="T37" fmla="*/ 226 h 228"/>
                  <a:gd name="T38" fmla="*/ 39 w 83"/>
                  <a:gd name="T39" fmla="*/ 216 h 228"/>
                  <a:gd name="T40" fmla="*/ 39 w 83"/>
                  <a:gd name="T41" fmla="*/ 208 h 228"/>
                  <a:gd name="T42" fmla="*/ 39 w 83"/>
                  <a:gd name="T43" fmla="*/ 197 h 228"/>
                  <a:gd name="T44" fmla="*/ 40 w 83"/>
                  <a:gd name="T45" fmla="*/ 184 h 228"/>
                  <a:gd name="T46" fmla="*/ 40 w 83"/>
                  <a:gd name="T47" fmla="*/ 173 h 228"/>
                  <a:gd name="T48" fmla="*/ 41 w 83"/>
                  <a:gd name="T49" fmla="*/ 166 h 228"/>
                  <a:gd name="T50" fmla="*/ 42 w 83"/>
                  <a:gd name="T51" fmla="*/ 159 h 228"/>
                  <a:gd name="T52" fmla="*/ 42 w 83"/>
                  <a:gd name="T53" fmla="*/ 151 h 228"/>
                  <a:gd name="T54" fmla="*/ 43 w 83"/>
                  <a:gd name="T55" fmla="*/ 143 h 228"/>
                  <a:gd name="T56" fmla="*/ 44 w 83"/>
                  <a:gd name="T57" fmla="*/ 136 h 228"/>
                  <a:gd name="T58" fmla="*/ 45 w 83"/>
                  <a:gd name="T59" fmla="*/ 127 h 228"/>
                  <a:gd name="T60" fmla="*/ 48 w 83"/>
                  <a:gd name="T61" fmla="*/ 119 h 228"/>
                  <a:gd name="T62" fmla="*/ 49 w 83"/>
                  <a:gd name="T63" fmla="*/ 112 h 228"/>
                  <a:gd name="T64" fmla="*/ 51 w 83"/>
                  <a:gd name="T65" fmla="*/ 104 h 228"/>
                  <a:gd name="T66" fmla="*/ 52 w 83"/>
                  <a:gd name="T67" fmla="*/ 96 h 228"/>
                  <a:gd name="T68" fmla="*/ 54 w 83"/>
                  <a:gd name="T69" fmla="*/ 87 h 228"/>
                  <a:gd name="T70" fmla="*/ 56 w 83"/>
                  <a:gd name="T71" fmla="*/ 80 h 228"/>
                  <a:gd name="T72" fmla="*/ 59 w 83"/>
                  <a:gd name="T73" fmla="*/ 72 h 228"/>
                  <a:gd name="T74" fmla="*/ 61 w 83"/>
                  <a:gd name="T75" fmla="*/ 64 h 228"/>
                  <a:gd name="T76" fmla="*/ 64 w 83"/>
                  <a:gd name="T77" fmla="*/ 53 h 228"/>
                  <a:gd name="T78" fmla="*/ 68 w 83"/>
                  <a:gd name="T79" fmla="*/ 40 h 228"/>
                  <a:gd name="T80" fmla="*/ 72 w 83"/>
                  <a:gd name="T81" fmla="*/ 28 h 228"/>
                  <a:gd name="T82" fmla="*/ 76 w 83"/>
                  <a:gd name="T83" fmla="*/ 18 h 228"/>
                  <a:gd name="T84" fmla="*/ 78 w 83"/>
                  <a:gd name="T85" fmla="*/ 10 h 228"/>
                  <a:gd name="T86" fmla="*/ 83 w 83"/>
                  <a:gd name="T87" fmla="*/ 0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3" h="228">
                    <a:moveTo>
                      <a:pt x="83" y="0"/>
                    </a:moveTo>
                    <a:lnTo>
                      <a:pt x="44" y="18"/>
                    </a:lnTo>
                    <a:lnTo>
                      <a:pt x="43" y="18"/>
                    </a:lnTo>
                    <a:lnTo>
                      <a:pt x="42" y="20"/>
                    </a:lnTo>
                    <a:lnTo>
                      <a:pt x="41" y="22"/>
                    </a:lnTo>
                    <a:lnTo>
                      <a:pt x="40" y="26"/>
                    </a:lnTo>
                    <a:lnTo>
                      <a:pt x="38" y="29"/>
                    </a:lnTo>
                    <a:lnTo>
                      <a:pt x="36" y="35"/>
                    </a:lnTo>
                    <a:lnTo>
                      <a:pt x="34" y="37"/>
                    </a:lnTo>
                    <a:lnTo>
                      <a:pt x="33" y="40"/>
                    </a:lnTo>
                    <a:lnTo>
                      <a:pt x="32" y="42"/>
                    </a:lnTo>
                    <a:lnTo>
                      <a:pt x="31" y="46"/>
                    </a:lnTo>
                    <a:lnTo>
                      <a:pt x="29" y="49"/>
                    </a:lnTo>
                    <a:lnTo>
                      <a:pt x="28" y="52"/>
                    </a:lnTo>
                    <a:lnTo>
                      <a:pt x="27" y="56"/>
                    </a:lnTo>
                    <a:lnTo>
                      <a:pt x="26" y="59"/>
                    </a:lnTo>
                    <a:lnTo>
                      <a:pt x="23" y="62"/>
                    </a:lnTo>
                    <a:lnTo>
                      <a:pt x="22" y="65"/>
                    </a:lnTo>
                    <a:lnTo>
                      <a:pt x="21" y="70"/>
                    </a:lnTo>
                    <a:lnTo>
                      <a:pt x="19" y="73"/>
                    </a:lnTo>
                    <a:lnTo>
                      <a:pt x="18" y="76"/>
                    </a:lnTo>
                    <a:lnTo>
                      <a:pt x="17" y="81"/>
                    </a:lnTo>
                    <a:lnTo>
                      <a:pt x="16" y="85"/>
                    </a:lnTo>
                    <a:lnTo>
                      <a:pt x="15" y="89"/>
                    </a:lnTo>
                    <a:lnTo>
                      <a:pt x="12" y="93"/>
                    </a:lnTo>
                    <a:lnTo>
                      <a:pt x="11" y="97"/>
                    </a:lnTo>
                    <a:lnTo>
                      <a:pt x="10" y="101"/>
                    </a:lnTo>
                    <a:lnTo>
                      <a:pt x="10" y="105"/>
                    </a:lnTo>
                    <a:lnTo>
                      <a:pt x="8" y="108"/>
                    </a:lnTo>
                    <a:lnTo>
                      <a:pt x="8" y="113"/>
                    </a:lnTo>
                    <a:lnTo>
                      <a:pt x="7" y="116"/>
                    </a:lnTo>
                    <a:lnTo>
                      <a:pt x="6" y="121"/>
                    </a:lnTo>
                    <a:lnTo>
                      <a:pt x="5" y="124"/>
                    </a:lnTo>
                    <a:lnTo>
                      <a:pt x="5" y="128"/>
                    </a:lnTo>
                    <a:lnTo>
                      <a:pt x="4" y="132"/>
                    </a:lnTo>
                    <a:lnTo>
                      <a:pt x="4" y="136"/>
                    </a:lnTo>
                    <a:lnTo>
                      <a:pt x="3" y="138"/>
                    </a:lnTo>
                    <a:lnTo>
                      <a:pt x="3" y="143"/>
                    </a:lnTo>
                    <a:lnTo>
                      <a:pt x="1" y="146"/>
                    </a:lnTo>
                    <a:lnTo>
                      <a:pt x="1" y="149"/>
                    </a:lnTo>
                    <a:lnTo>
                      <a:pt x="1" y="152"/>
                    </a:lnTo>
                    <a:lnTo>
                      <a:pt x="1" y="156"/>
                    </a:lnTo>
                    <a:lnTo>
                      <a:pt x="1" y="159"/>
                    </a:lnTo>
                    <a:lnTo>
                      <a:pt x="1" y="162"/>
                    </a:lnTo>
                    <a:lnTo>
                      <a:pt x="0" y="165"/>
                    </a:lnTo>
                    <a:lnTo>
                      <a:pt x="0" y="167"/>
                    </a:lnTo>
                    <a:lnTo>
                      <a:pt x="0" y="170"/>
                    </a:lnTo>
                    <a:lnTo>
                      <a:pt x="0" y="172"/>
                    </a:lnTo>
                    <a:lnTo>
                      <a:pt x="0" y="177"/>
                    </a:lnTo>
                    <a:lnTo>
                      <a:pt x="0" y="180"/>
                    </a:lnTo>
                    <a:lnTo>
                      <a:pt x="0" y="183"/>
                    </a:lnTo>
                    <a:lnTo>
                      <a:pt x="0" y="186"/>
                    </a:lnTo>
                    <a:lnTo>
                      <a:pt x="0" y="187"/>
                    </a:lnTo>
                    <a:lnTo>
                      <a:pt x="0" y="188"/>
                    </a:lnTo>
                    <a:lnTo>
                      <a:pt x="40" y="228"/>
                    </a:lnTo>
                    <a:lnTo>
                      <a:pt x="39" y="227"/>
                    </a:lnTo>
                    <a:lnTo>
                      <a:pt x="39" y="226"/>
                    </a:lnTo>
                    <a:lnTo>
                      <a:pt x="39" y="223"/>
                    </a:lnTo>
                    <a:lnTo>
                      <a:pt x="39" y="219"/>
                    </a:lnTo>
                    <a:lnTo>
                      <a:pt x="39" y="216"/>
                    </a:lnTo>
                    <a:lnTo>
                      <a:pt x="39" y="214"/>
                    </a:lnTo>
                    <a:lnTo>
                      <a:pt x="39" y="211"/>
                    </a:lnTo>
                    <a:lnTo>
                      <a:pt x="39" y="208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39" y="197"/>
                    </a:lnTo>
                    <a:lnTo>
                      <a:pt x="40" y="193"/>
                    </a:lnTo>
                    <a:lnTo>
                      <a:pt x="40" y="189"/>
                    </a:lnTo>
                    <a:lnTo>
                      <a:pt x="40" y="184"/>
                    </a:lnTo>
                    <a:lnTo>
                      <a:pt x="40" y="180"/>
                    </a:lnTo>
                    <a:lnTo>
                      <a:pt x="40" y="176"/>
                    </a:lnTo>
                    <a:lnTo>
                      <a:pt x="40" y="173"/>
                    </a:lnTo>
                    <a:lnTo>
                      <a:pt x="40" y="171"/>
                    </a:lnTo>
                    <a:lnTo>
                      <a:pt x="40" y="168"/>
                    </a:lnTo>
                    <a:lnTo>
                      <a:pt x="41" y="166"/>
                    </a:lnTo>
                    <a:lnTo>
                      <a:pt x="41" y="163"/>
                    </a:lnTo>
                    <a:lnTo>
                      <a:pt x="41" y="161"/>
                    </a:lnTo>
                    <a:lnTo>
                      <a:pt x="42" y="159"/>
                    </a:lnTo>
                    <a:lnTo>
                      <a:pt x="42" y="157"/>
                    </a:lnTo>
                    <a:lnTo>
                      <a:pt x="42" y="154"/>
                    </a:lnTo>
                    <a:lnTo>
                      <a:pt x="42" y="151"/>
                    </a:lnTo>
                    <a:lnTo>
                      <a:pt x="42" y="148"/>
                    </a:lnTo>
                    <a:lnTo>
                      <a:pt x="43" y="146"/>
                    </a:lnTo>
                    <a:lnTo>
                      <a:pt x="43" y="143"/>
                    </a:lnTo>
                    <a:lnTo>
                      <a:pt x="43" y="140"/>
                    </a:lnTo>
                    <a:lnTo>
                      <a:pt x="44" y="138"/>
                    </a:lnTo>
                    <a:lnTo>
                      <a:pt x="44" y="136"/>
                    </a:lnTo>
                    <a:lnTo>
                      <a:pt x="44" y="133"/>
                    </a:lnTo>
                    <a:lnTo>
                      <a:pt x="45" y="130"/>
                    </a:lnTo>
                    <a:lnTo>
                      <a:pt x="45" y="127"/>
                    </a:lnTo>
                    <a:lnTo>
                      <a:pt x="47" y="125"/>
                    </a:lnTo>
                    <a:lnTo>
                      <a:pt x="47" y="122"/>
                    </a:lnTo>
                    <a:lnTo>
                      <a:pt x="48" y="119"/>
                    </a:lnTo>
                    <a:lnTo>
                      <a:pt x="48" y="117"/>
                    </a:lnTo>
                    <a:lnTo>
                      <a:pt x="49" y="115"/>
                    </a:lnTo>
                    <a:lnTo>
                      <a:pt x="49" y="112"/>
                    </a:lnTo>
                    <a:lnTo>
                      <a:pt x="50" y="109"/>
                    </a:lnTo>
                    <a:lnTo>
                      <a:pt x="50" y="106"/>
                    </a:lnTo>
                    <a:lnTo>
                      <a:pt x="51" y="104"/>
                    </a:lnTo>
                    <a:lnTo>
                      <a:pt x="51" y="102"/>
                    </a:lnTo>
                    <a:lnTo>
                      <a:pt x="52" y="98"/>
                    </a:lnTo>
                    <a:lnTo>
                      <a:pt x="52" y="96"/>
                    </a:lnTo>
                    <a:lnTo>
                      <a:pt x="53" y="93"/>
                    </a:lnTo>
                    <a:lnTo>
                      <a:pt x="53" y="91"/>
                    </a:lnTo>
                    <a:lnTo>
                      <a:pt x="54" y="87"/>
                    </a:lnTo>
                    <a:lnTo>
                      <a:pt x="55" y="85"/>
                    </a:lnTo>
                    <a:lnTo>
                      <a:pt x="55" y="83"/>
                    </a:lnTo>
                    <a:lnTo>
                      <a:pt x="56" y="80"/>
                    </a:lnTo>
                    <a:lnTo>
                      <a:pt x="58" y="78"/>
                    </a:lnTo>
                    <a:lnTo>
                      <a:pt x="58" y="74"/>
                    </a:lnTo>
                    <a:lnTo>
                      <a:pt x="59" y="72"/>
                    </a:lnTo>
                    <a:lnTo>
                      <a:pt x="59" y="70"/>
                    </a:lnTo>
                    <a:lnTo>
                      <a:pt x="60" y="67"/>
                    </a:lnTo>
                    <a:lnTo>
                      <a:pt x="61" y="64"/>
                    </a:lnTo>
                    <a:lnTo>
                      <a:pt x="61" y="62"/>
                    </a:lnTo>
                    <a:lnTo>
                      <a:pt x="62" y="58"/>
                    </a:lnTo>
                    <a:lnTo>
                      <a:pt x="64" y="53"/>
                    </a:lnTo>
                    <a:lnTo>
                      <a:pt x="65" y="49"/>
                    </a:lnTo>
                    <a:lnTo>
                      <a:pt x="67" y="45"/>
                    </a:lnTo>
                    <a:lnTo>
                      <a:pt x="68" y="40"/>
                    </a:lnTo>
                    <a:lnTo>
                      <a:pt x="70" y="36"/>
                    </a:lnTo>
                    <a:lnTo>
                      <a:pt x="71" y="32"/>
                    </a:lnTo>
                    <a:lnTo>
                      <a:pt x="72" y="28"/>
                    </a:lnTo>
                    <a:lnTo>
                      <a:pt x="74" y="25"/>
                    </a:lnTo>
                    <a:lnTo>
                      <a:pt x="75" y="21"/>
                    </a:lnTo>
                    <a:lnTo>
                      <a:pt x="76" y="18"/>
                    </a:lnTo>
                    <a:lnTo>
                      <a:pt x="76" y="15"/>
                    </a:lnTo>
                    <a:lnTo>
                      <a:pt x="77" y="13"/>
                    </a:lnTo>
                    <a:lnTo>
                      <a:pt x="78" y="10"/>
                    </a:lnTo>
                    <a:lnTo>
                      <a:pt x="81" y="6"/>
                    </a:lnTo>
                    <a:lnTo>
                      <a:pt x="82" y="3"/>
                    </a:lnTo>
                    <a:lnTo>
                      <a:pt x="83" y="0"/>
                    </a:lnTo>
                    <a:lnTo>
                      <a:pt x="83" y="0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75" name="Freeform 33"/>
              <p:cNvSpPr>
                <a:spLocks/>
              </p:cNvSpPr>
              <p:nvPr/>
            </p:nvSpPr>
            <p:spPr bwMode="auto">
              <a:xfrm>
                <a:off x="4362451" y="974726"/>
                <a:ext cx="34925" cy="58738"/>
              </a:xfrm>
              <a:custGeom>
                <a:avLst/>
                <a:gdLst>
                  <a:gd name="T0" fmla="*/ 0 w 87"/>
                  <a:gd name="T1" fmla="*/ 87 h 148"/>
                  <a:gd name="T2" fmla="*/ 42 w 87"/>
                  <a:gd name="T3" fmla="*/ 63 h 148"/>
                  <a:gd name="T4" fmla="*/ 44 w 87"/>
                  <a:gd name="T5" fmla="*/ 65 h 148"/>
                  <a:gd name="T6" fmla="*/ 49 w 87"/>
                  <a:gd name="T7" fmla="*/ 72 h 148"/>
                  <a:gd name="T8" fmla="*/ 51 w 87"/>
                  <a:gd name="T9" fmla="*/ 81 h 148"/>
                  <a:gd name="T10" fmla="*/ 51 w 87"/>
                  <a:gd name="T11" fmla="*/ 86 h 148"/>
                  <a:gd name="T12" fmla="*/ 51 w 87"/>
                  <a:gd name="T13" fmla="*/ 92 h 148"/>
                  <a:gd name="T14" fmla="*/ 48 w 87"/>
                  <a:gd name="T15" fmla="*/ 96 h 148"/>
                  <a:gd name="T16" fmla="*/ 44 w 87"/>
                  <a:gd name="T17" fmla="*/ 100 h 148"/>
                  <a:gd name="T18" fmla="*/ 40 w 87"/>
                  <a:gd name="T19" fmla="*/ 106 h 148"/>
                  <a:gd name="T20" fmla="*/ 36 w 87"/>
                  <a:gd name="T21" fmla="*/ 110 h 148"/>
                  <a:gd name="T22" fmla="*/ 28 w 87"/>
                  <a:gd name="T23" fmla="*/ 116 h 148"/>
                  <a:gd name="T24" fmla="*/ 25 w 87"/>
                  <a:gd name="T25" fmla="*/ 119 h 148"/>
                  <a:gd name="T26" fmla="*/ 28 w 87"/>
                  <a:gd name="T27" fmla="*/ 147 h 148"/>
                  <a:gd name="T28" fmla="*/ 33 w 87"/>
                  <a:gd name="T29" fmla="*/ 143 h 148"/>
                  <a:gd name="T30" fmla="*/ 39 w 87"/>
                  <a:gd name="T31" fmla="*/ 140 h 148"/>
                  <a:gd name="T32" fmla="*/ 44 w 87"/>
                  <a:gd name="T33" fmla="*/ 136 h 148"/>
                  <a:gd name="T34" fmla="*/ 52 w 87"/>
                  <a:gd name="T35" fmla="*/ 130 h 148"/>
                  <a:gd name="T36" fmla="*/ 59 w 87"/>
                  <a:gd name="T37" fmla="*/ 125 h 148"/>
                  <a:gd name="T38" fmla="*/ 65 w 87"/>
                  <a:gd name="T39" fmla="*/ 118 h 148"/>
                  <a:gd name="T40" fmla="*/ 71 w 87"/>
                  <a:gd name="T41" fmla="*/ 110 h 148"/>
                  <a:gd name="T42" fmla="*/ 75 w 87"/>
                  <a:gd name="T43" fmla="*/ 103 h 148"/>
                  <a:gd name="T44" fmla="*/ 80 w 87"/>
                  <a:gd name="T45" fmla="*/ 94 h 148"/>
                  <a:gd name="T46" fmla="*/ 82 w 87"/>
                  <a:gd name="T47" fmla="*/ 86 h 148"/>
                  <a:gd name="T48" fmla="*/ 84 w 87"/>
                  <a:gd name="T49" fmla="*/ 79 h 148"/>
                  <a:gd name="T50" fmla="*/ 85 w 87"/>
                  <a:gd name="T51" fmla="*/ 74 h 148"/>
                  <a:gd name="T52" fmla="*/ 86 w 87"/>
                  <a:gd name="T53" fmla="*/ 68 h 148"/>
                  <a:gd name="T54" fmla="*/ 86 w 87"/>
                  <a:gd name="T55" fmla="*/ 66 h 148"/>
                  <a:gd name="T56" fmla="*/ 85 w 87"/>
                  <a:gd name="T57" fmla="*/ 62 h 148"/>
                  <a:gd name="T58" fmla="*/ 82 w 87"/>
                  <a:gd name="T59" fmla="*/ 55 h 148"/>
                  <a:gd name="T60" fmla="*/ 80 w 87"/>
                  <a:gd name="T61" fmla="*/ 51 h 148"/>
                  <a:gd name="T62" fmla="*/ 75 w 87"/>
                  <a:gd name="T63" fmla="*/ 45 h 148"/>
                  <a:gd name="T64" fmla="*/ 71 w 87"/>
                  <a:gd name="T65" fmla="*/ 40 h 148"/>
                  <a:gd name="T66" fmla="*/ 65 w 87"/>
                  <a:gd name="T67" fmla="*/ 33 h 148"/>
                  <a:gd name="T68" fmla="*/ 59 w 87"/>
                  <a:gd name="T69" fmla="*/ 27 h 148"/>
                  <a:gd name="T70" fmla="*/ 52 w 87"/>
                  <a:gd name="T71" fmla="*/ 20 h 148"/>
                  <a:gd name="T72" fmla="*/ 44 w 87"/>
                  <a:gd name="T73" fmla="*/ 14 h 148"/>
                  <a:gd name="T74" fmla="*/ 38 w 87"/>
                  <a:gd name="T75" fmla="*/ 9 h 148"/>
                  <a:gd name="T76" fmla="*/ 32 w 87"/>
                  <a:gd name="T77" fmla="*/ 4 h 148"/>
                  <a:gd name="T78" fmla="*/ 27 w 87"/>
                  <a:gd name="T79" fmla="*/ 1 h 148"/>
                  <a:gd name="T80" fmla="*/ 18 w 87"/>
                  <a:gd name="T81" fmla="*/ 30 h 148"/>
                  <a:gd name="T82" fmla="*/ 21 w 87"/>
                  <a:gd name="T83" fmla="*/ 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7" h="148">
                    <a:moveTo>
                      <a:pt x="21" y="47"/>
                    </a:moveTo>
                    <a:lnTo>
                      <a:pt x="0" y="87"/>
                    </a:lnTo>
                    <a:lnTo>
                      <a:pt x="11" y="94"/>
                    </a:lnTo>
                    <a:lnTo>
                      <a:pt x="42" y="63"/>
                    </a:lnTo>
                    <a:lnTo>
                      <a:pt x="42" y="63"/>
                    </a:lnTo>
                    <a:lnTo>
                      <a:pt x="44" y="65"/>
                    </a:lnTo>
                    <a:lnTo>
                      <a:pt x="47" y="67"/>
                    </a:lnTo>
                    <a:lnTo>
                      <a:pt x="49" y="72"/>
                    </a:lnTo>
                    <a:lnTo>
                      <a:pt x="50" y="75"/>
                    </a:lnTo>
                    <a:lnTo>
                      <a:pt x="51" y="81"/>
                    </a:lnTo>
                    <a:lnTo>
                      <a:pt x="51" y="83"/>
                    </a:lnTo>
                    <a:lnTo>
                      <a:pt x="51" y="86"/>
                    </a:lnTo>
                    <a:lnTo>
                      <a:pt x="51" y="88"/>
                    </a:lnTo>
                    <a:lnTo>
                      <a:pt x="51" y="92"/>
                    </a:lnTo>
                    <a:lnTo>
                      <a:pt x="50" y="94"/>
                    </a:lnTo>
                    <a:lnTo>
                      <a:pt x="48" y="96"/>
                    </a:lnTo>
                    <a:lnTo>
                      <a:pt x="47" y="98"/>
                    </a:lnTo>
                    <a:lnTo>
                      <a:pt x="44" y="100"/>
                    </a:lnTo>
                    <a:lnTo>
                      <a:pt x="42" y="103"/>
                    </a:lnTo>
                    <a:lnTo>
                      <a:pt x="40" y="106"/>
                    </a:lnTo>
                    <a:lnTo>
                      <a:pt x="38" y="108"/>
                    </a:lnTo>
                    <a:lnTo>
                      <a:pt x="36" y="110"/>
                    </a:lnTo>
                    <a:lnTo>
                      <a:pt x="31" y="114"/>
                    </a:lnTo>
                    <a:lnTo>
                      <a:pt x="28" y="116"/>
                    </a:lnTo>
                    <a:lnTo>
                      <a:pt x="26" y="118"/>
                    </a:lnTo>
                    <a:lnTo>
                      <a:pt x="25" y="119"/>
                    </a:lnTo>
                    <a:lnTo>
                      <a:pt x="27" y="148"/>
                    </a:lnTo>
                    <a:lnTo>
                      <a:pt x="28" y="147"/>
                    </a:lnTo>
                    <a:lnTo>
                      <a:pt x="31" y="144"/>
                    </a:lnTo>
                    <a:lnTo>
                      <a:pt x="33" y="143"/>
                    </a:lnTo>
                    <a:lnTo>
                      <a:pt x="36" y="141"/>
                    </a:lnTo>
                    <a:lnTo>
                      <a:pt x="39" y="140"/>
                    </a:lnTo>
                    <a:lnTo>
                      <a:pt x="42" y="138"/>
                    </a:lnTo>
                    <a:lnTo>
                      <a:pt x="44" y="136"/>
                    </a:lnTo>
                    <a:lnTo>
                      <a:pt x="48" y="133"/>
                    </a:lnTo>
                    <a:lnTo>
                      <a:pt x="52" y="130"/>
                    </a:lnTo>
                    <a:lnTo>
                      <a:pt x="55" y="128"/>
                    </a:lnTo>
                    <a:lnTo>
                      <a:pt x="59" y="125"/>
                    </a:lnTo>
                    <a:lnTo>
                      <a:pt x="62" y="121"/>
                    </a:lnTo>
                    <a:lnTo>
                      <a:pt x="65" y="118"/>
                    </a:lnTo>
                    <a:lnTo>
                      <a:pt x="69" y="115"/>
                    </a:lnTo>
                    <a:lnTo>
                      <a:pt x="71" y="110"/>
                    </a:lnTo>
                    <a:lnTo>
                      <a:pt x="73" y="106"/>
                    </a:lnTo>
                    <a:lnTo>
                      <a:pt x="75" y="103"/>
                    </a:lnTo>
                    <a:lnTo>
                      <a:pt x="77" y="98"/>
                    </a:lnTo>
                    <a:lnTo>
                      <a:pt x="80" y="94"/>
                    </a:lnTo>
                    <a:lnTo>
                      <a:pt x="81" y="90"/>
                    </a:lnTo>
                    <a:lnTo>
                      <a:pt x="82" y="86"/>
                    </a:lnTo>
                    <a:lnTo>
                      <a:pt x="84" y="83"/>
                    </a:lnTo>
                    <a:lnTo>
                      <a:pt x="84" y="79"/>
                    </a:lnTo>
                    <a:lnTo>
                      <a:pt x="85" y="77"/>
                    </a:lnTo>
                    <a:lnTo>
                      <a:pt x="85" y="74"/>
                    </a:lnTo>
                    <a:lnTo>
                      <a:pt x="86" y="72"/>
                    </a:lnTo>
                    <a:lnTo>
                      <a:pt x="86" y="68"/>
                    </a:lnTo>
                    <a:lnTo>
                      <a:pt x="87" y="67"/>
                    </a:lnTo>
                    <a:lnTo>
                      <a:pt x="86" y="66"/>
                    </a:lnTo>
                    <a:lnTo>
                      <a:pt x="86" y="65"/>
                    </a:lnTo>
                    <a:lnTo>
                      <a:pt x="85" y="62"/>
                    </a:lnTo>
                    <a:lnTo>
                      <a:pt x="84" y="58"/>
                    </a:lnTo>
                    <a:lnTo>
                      <a:pt x="82" y="55"/>
                    </a:lnTo>
                    <a:lnTo>
                      <a:pt x="81" y="53"/>
                    </a:lnTo>
                    <a:lnTo>
                      <a:pt x="80" y="51"/>
                    </a:lnTo>
                    <a:lnTo>
                      <a:pt x="77" y="47"/>
                    </a:lnTo>
                    <a:lnTo>
                      <a:pt x="75" y="45"/>
                    </a:lnTo>
                    <a:lnTo>
                      <a:pt x="73" y="42"/>
                    </a:lnTo>
                    <a:lnTo>
                      <a:pt x="71" y="40"/>
                    </a:lnTo>
                    <a:lnTo>
                      <a:pt x="69" y="36"/>
                    </a:lnTo>
                    <a:lnTo>
                      <a:pt x="65" y="33"/>
                    </a:lnTo>
                    <a:lnTo>
                      <a:pt x="62" y="30"/>
                    </a:lnTo>
                    <a:lnTo>
                      <a:pt x="59" y="27"/>
                    </a:lnTo>
                    <a:lnTo>
                      <a:pt x="55" y="23"/>
                    </a:lnTo>
                    <a:lnTo>
                      <a:pt x="52" y="20"/>
                    </a:lnTo>
                    <a:lnTo>
                      <a:pt x="48" y="17"/>
                    </a:lnTo>
                    <a:lnTo>
                      <a:pt x="44" y="14"/>
                    </a:lnTo>
                    <a:lnTo>
                      <a:pt x="41" y="12"/>
                    </a:lnTo>
                    <a:lnTo>
                      <a:pt x="38" y="9"/>
                    </a:lnTo>
                    <a:lnTo>
                      <a:pt x="36" y="7"/>
                    </a:lnTo>
                    <a:lnTo>
                      <a:pt x="32" y="4"/>
                    </a:lnTo>
                    <a:lnTo>
                      <a:pt x="30" y="3"/>
                    </a:lnTo>
                    <a:lnTo>
                      <a:pt x="27" y="1"/>
                    </a:lnTo>
                    <a:lnTo>
                      <a:pt x="27" y="0"/>
                    </a:lnTo>
                    <a:lnTo>
                      <a:pt x="18" y="30"/>
                    </a:lnTo>
                    <a:lnTo>
                      <a:pt x="21" y="47"/>
                    </a:lnTo>
                    <a:lnTo>
                      <a:pt x="21" y="47"/>
                    </a:lnTo>
                    <a:close/>
                  </a:path>
                </a:pathLst>
              </a:custGeom>
              <a:solidFill>
                <a:srgbClr val="7869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76" name="Freeform 34"/>
              <p:cNvSpPr>
                <a:spLocks/>
              </p:cNvSpPr>
              <p:nvPr/>
            </p:nvSpPr>
            <p:spPr bwMode="auto">
              <a:xfrm>
                <a:off x="4306888" y="949326"/>
                <a:ext cx="61913" cy="26988"/>
              </a:xfrm>
              <a:custGeom>
                <a:avLst/>
                <a:gdLst>
                  <a:gd name="T0" fmla="*/ 65 w 156"/>
                  <a:gd name="T1" fmla="*/ 66 h 68"/>
                  <a:gd name="T2" fmla="*/ 67 w 156"/>
                  <a:gd name="T3" fmla="*/ 61 h 68"/>
                  <a:gd name="T4" fmla="*/ 72 w 156"/>
                  <a:gd name="T5" fmla="*/ 54 h 68"/>
                  <a:gd name="T6" fmla="*/ 77 w 156"/>
                  <a:gd name="T7" fmla="*/ 50 h 68"/>
                  <a:gd name="T8" fmla="*/ 83 w 156"/>
                  <a:gd name="T9" fmla="*/ 46 h 68"/>
                  <a:gd name="T10" fmla="*/ 90 w 156"/>
                  <a:gd name="T11" fmla="*/ 43 h 68"/>
                  <a:gd name="T12" fmla="*/ 99 w 156"/>
                  <a:gd name="T13" fmla="*/ 42 h 68"/>
                  <a:gd name="T14" fmla="*/ 105 w 156"/>
                  <a:gd name="T15" fmla="*/ 42 h 68"/>
                  <a:gd name="T16" fmla="*/ 111 w 156"/>
                  <a:gd name="T17" fmla="*/ 42 h 68"/>
                  <a:gd name="T18" fmla="*/ 116 w 156"/>
                  <a:gd name="T19" fmla="*/ 43 h 68"/>
                  <a:gd name="T20" fmla="*/ 122 w 156"/>
                  <a:gd name="T21" fmla="*/ 43 h 68"/>
                  <a:gd name="T22" fmla="*/ 126 w 156"/>
                  <a:gd name="T23" fmla="*/ 43 h 68"/>
                  <a:gd name="T24" fmla="*/ 131 w 156"/>
                  <a:gd name="T25" fmla="*/ 44 h 68"/>
                  <a:gd name="T26" fmla="*/ 137 w 156"/>
                  <a:gd name="T27" fmla="*/ 45 h 68"/>
                  <a:gd name="T28" fmla="*/ 146 w 156"/>
                  <a:gd name="T29" fmla="*/ 48 h 68"/>
                  <a:gd name="T30" fmla="*/ 151 w 156"/>
                  <a:gd name="T31" fmla="*/ 49 h 68"/>
                  <a:gd name="T32" fmla="*/ 155 w 156"/>
                  <a:gd name="T33" fmla="*/ 50 h 68"/>
                  <a:gd name="T34" fmla="*/ 155 w 156"/>
                  <a:gd name="T35" fmla="*/ 50 h 68"/>
                  <a:gd name="T36" fmla="*/ 151 w 156"/>
                  <a:gd name="T37" fmla="*/ 48 h 68"/>
                  <a:gd name="T38" fmla="*/ 144 w 156"/>
                  <a:gd name="T39" fmla="*/ 43 h 68"/>
                  <a:gd name="T40" fmla="*/ 137 w 156"/>
                  <a:gd name="T41" fmla="*/ 39 h 68"/>
                  <a:gd name="T42" fmla="*/ 132 w 156"/>
                  <a:gd name="T43" fmla="*/ 35 h 68"/>
                  <a:gd name="T44" fmla="*/ 126 w 156"/>
                  <a:gd name="T45" fmla="*/ 32 h 68"/>
                  <a:gd name="T46" fmla="*/ 121 w 156"/>
                  <a:gd name="T47" fmla="*/ 29 h 68"/>
                  <a:gd name="T48" fmla="*/ 114 w 156"/>
                  <a:gd name="T49" fmla="*/ 26 h 68"/>
                  <a:gd name="T50" fmla="*/ 109 w 156"/>
                  <a:gd name="T51" fmla="*/ 22 h 68"/>
                  <a:gd name="T52" fmla="*/ 102 w 156"/>
                  <a:gd name="T53" fmla="*/ 19 h 68"/>
                  <a:gd name="T54" fmla="*/ 95 w 156"/>
                  <a:gd name="T55" fmla="*/ 16 h 68"/>
                  <a:gd name="T56" fmla="*/ 89 w 156"/>
                  <a:gd name="T57" fmla="*/ 13 h 68"/>
                  <a:gd name="T58" fmla="*/ 82 w 156"/>
                  <a:gd name="T59" fmla="*/ 11 h 68"/>
                  <a:gd name="T60" fmla="*/ 77 w 156"/>
                  <a:gd name="T61" fmla="*/ 9 h 68"/>
                  <a:gd name="T62" fmla="*/ 70 w 156"/>
                  <a:gd name="T63" fmla="*/ 7 h 68"/>
                  <a:gd name="T64" fmla="*/ 65 w 156"/>
                  <a:gd name="T65" fmla="*/ 6 h 68"/>
                  <a:gd name="T66" fmla="*/ 60 w 156"/>
                  <a:gd name="T67" fmla="*/ 4 h 68"/>
                  <a:gd name="T68" fmla="*/ 54 w 156"/>
                  <a:gd name="T69" fmla="*/ 2 h 68"/>
                  <a:gd name="T70" fmla="*/ 46 w 156"/>
                  <a:gd name="T71" fmla="*/ 1 h 68"/>
                  <a:gd name="T72" fmla="*/ 39 w 156"/>
                  <a:gd name="T73" fmla="*/ 0 h 68"/>
                  <a:gd name="T74" fmla="*/ 33 w 156"/>
                  <a:gd name="T75" fmla="*/ 0 h 68"/>
                  <a:gd name="T76" fmla="*/ 28 w 156"/>
                  <a:gd name="T77" fmla="*/ 0 h 68"/>
                  <a:gd name="T78" fmla="*/ 23 w 156"/>
                  <a:gd name="T79" fmla="*/ 0 h 68"/>
                  <a:gd name="T80" fmla="*/ 16 w 156"/>
                  <a:gd name="T81" fmla="*/ 1 h 68"/>
                  <a:gd name="T82" fmla="*/ 9 w 156"/>
                  <a:gd name="T83" fmla="*/ 4 h 68"/>
                  <a:gd name="T84" fmla="*/ 3 w 156"/>
                  <a:gd name="T85" fmla="*/ 6 h 68"/>
                  <a:gd name="T86" fmla="*/ 0 w 156"/>
                  <a:gd name="T87" fmla="*/ 8 h 68"/>
                  <a:gd name="T88" fmla="*/ 0 w 156"/>
                  <a:gd name="T89" fmla="*/ 10 h 68"/>
                  <a:gd name="T90" fmla="*/ 1 w 156"/>
                  <a:gd name="T91" fmla="*/ 16 h 68"/>
                  <a:gd name="T92" fmla="*/ 4 w 156"/>
                  <a:gd name="T93" fmla="*/ 21 h 68"/>
                  <a:gd name="T94" fmla="*/ 9 w 156"/>
                  <a:gd name="T95" fmla="*/ 27 h 68"/>
                  <a:gd name="T96" fmla="*/ 14 w 156"/>
                  <a:gd name="T97" fmla="*/ 31 h 68"/>
                  <a:gd name="T98" fmla="*/ 22 w 156"/>
                  <a:gd name="T99" fmla="*/ 38 h 68"/>
                  <a:gd name="T100" fmla="*/ 31 w 156"/>
                  <a:gd name="T101" fmla="*/ 44 h 68"/>
                  <a:gd name="T102" fmla="*/ 39 w 156"/>
                  <a:gd name="T103" fmla="*/ 51 h 68"/>
                  <a:gd name="T104" fmla="*/ 47 w 156"/>
                  <a:gd name="T105" fmla="*/ 56 h 68"/>
                  <a:gd name="T106" fmla="*/ 55 w 156"/>
                  <a:gd name="T107" fmla="*/ 61 h 68"/>
                  <a:gd name="T108" fmla="*/ 60 w 156"/>
                  <a:gd name="T109" fmla="*/ 65 h 68"/>
                  <a:gd name="T110" fmla="*/ 63 w 156"/>
                  <a:gd name="T111" fmla="*/ 67 h 68"/>
                  <a:gd name="T112" fmla="*/ 65 w 156"/>
                  <a:gd name="T113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6" h="68">
                    <a:moveTo>
                      <a:pt x="65" y="68"/>
                    </a:moveTo>
                    <a:lnTo>
                      <a:pt x="65" y="66"/>
                    </a:lnTo>
                    <a:lnTo>
                      <a:pt x="66" y="64"/>
                    </a:lnTo>
                    <a:lnTo>
                      <a:pt x="67" y="61"/>
                    </a:lnTo>
                    <a:lnTo>
                      <a:pt x="71" y="57"/>
                    </a:lnTo>
                    <a:lnTo>
                      <a:pt x="72" y="54"/>
                    </a:lnTo>
                    <a:lnTo>
                      <a:pt x="74" y="52"/>
                    </a:lnTo>
                    <a:lnTo>
                      <a:pt x="77" y="50"/>
                    </a:lnTo>
                    <a:lnTo>
                      <a:pt x="80" y="49"/>
                    </a:lnTo>
                    <a:lnTo>
                      <a:pt x="83" y="46"/>
                    </a:lnTo>
                    <a:lnTo>
                      <a:pt x="87" y="45"/>
                    </a:lnTo>
                    <a:lnTo>
                      <a:pt x="90" y="43"/>
                    </a:lnTo>
                    <a:lnTo>
                      <a:pt x="94" y="43"/>
                    </a:lnTo>
                    <a:lnTo>
                      <a:pt x="99" y="42"/>
                    </a:lnTo>
                    <a:lnTo>
                      <a:pt x="103" y="42"/>
                    </a:lnTo>
                    <a:lnTo>
                      <a:pt x="105" y="42"/>
                    </a:lnTo>
                    <a:lnTo>
                      <a:pt x="109" y="42"/>
                    </a:lnTo>
                    <a:lnTo>
                      <a:pt x="111" y="42"/>
                    </a:lnTo>
                    <a:lnTo>
                      <a:pt x="114" y="43"/>
                    </a:lnTo>
                    <a:lnTo>
                      <a:pt x="116" y="43"/>
                    </a:lnTo>
                    <a:lnTo>
                      <a:pt x="118" y="43"/>
                    </a:lnTo>
                    <a:lnTo>
                      <a:pt x="122" y="43"/>
                    </a:lnTo>
                    <a:lnTo>
                      <a:pt x="124" y="43"/>
                    </a:lnTo>
                    <a:lnTo>
                      <a:pt x="126" y="43"/>
                    </a:lnTo>
                    <a:lnTo>
                      <a:pt x="128" y="44"/>
                    </a:lnTo>
                    <a:lnTo>
                      <a:pt x="131" y="44"/>
                    </a:lnTo>
                    <a:lnTo>
                      <a:pt x="134" y="45"/>
                    </a:lnTo>
                    <a:lnTo>
                      <a:pt x="137" y="45"/>
                    </a:lnTo>
                    <a:lnTo>
                      <a:pt x="142" y="46"/>
                    </a:lnTo>
                    <a:lnTo>
                      <a:pt x="146" y="48"/>
                    </a:lnTo>
                    <a:lnTo>
                      <a:pt x="149" y="49"/>
                    </a:lnTo>
                    <a:lnTo>
                      <a:pt x="151" y="49"/>
                    </a:lnTo>
                    <a:lnTo>
                      <a:pt x="154" y="50"/>
                    </a:lnTo>
                    <a:lnTo>
                      <a:pt x="155" y="50"/>
                    </a:lnTo>
                    <a:lnTo>
                      <a:pt x="156" y="50"/>
                    </a:lnTo>
                    <a:lnTo>
                      <a:pt x="155" y="50"/>
                    </a:lnTo>
                    <a:lnTo>
                      <a:pt x="154" y="49"/>
                    </a:lnTo>
                    <a:lnTo>
                      <a:pt x="151" y="48"/>
                    </a:lnTo>
                    <a:lnTo>
                      <a:pt x="148" y="45"/>
                    </a:lnTo>
                    <a:lnTo>
                      <a:pt x="144" y="43"/>
                    </a:lnTo>
                    <a:lnTo>
                      <a:pt x="140" y="41"/>
                    </a:lnTo>
                    <a:lnTo>
                      <a:pt x="137" y="39"/>
                    </a:lnTo>
                    <a:lnTo>
                      <a:pt x="135" y="38"/>
                    </a:lnTo>
                    <a:lnTo>
                      <a:pt x="132" y="35"/>
                    </a:lnTo>
                    <a:lnTo>
                      <a:pt x="129" y="34"/>
                    </a:lnTo>
                    <a:lnTo>
                      <a:pt x="126" y="32"/>
                    </a:lnTo>
                    <a:lnTo>
                      <a:pt x="124" y="31"/>
                    </a:lnTo>
                    <a:lnTo>
                      <a:pt x="121" y="29"/>
                    </a:lnTo>
                    <a:lnTo>
                      <a:pt x="117" y="28"/>
                    </a:lnTo>
                    <a:lnTo>
                      <a:pt x="114" y="26"/>
                    </a:lnTo>
                    <a:lnTo>
                      <a:pt x="112" y="24"/>
                    </a:lnTo>
                    <a:lnTo>
                      <a:pt x="109" y="22"/>
                    </a:lnTo>
                    <a:lnTo>
                      <a:pt x="105" y="21"/>
                    </a:lnTo>
                    <a:lnTo>
                      <a:pt x="102" y="19"/>
                    </a:lnTo>
                    <a:lnTo>
                      <a:pt x="99" y="18"/>
                    </a:lnTo>
                    <a:lnTo>
                      <a:pt x="95" y="16"/>
                    </a:lnTo>
                    <a:lnTo>
                      <a:pt x="92" y="15"/>
                    </a:lnTo>
                    <a:lnTo>
                      <a:pt x="89" y="13"/>
                    </a:lnTo>
                    <a:lnTo>
                      <a:pt x="85" y="12"/>
                    </a:lnTo>
                    <a:lnTo>
                      <a:pt x="82" y="11"/>
                    </a:lnTo>
                    <a:lnTo>
                      <a:pt x="80" y="10"/>
                    </a:lnTo>
                    <a:lnTo>
                      <a:pt x="77" y="9"/>
                    </a:lnTo>
                    <a:lnTo>
                      <a:pt x="73" y="8"/>
                    </a:lnTo>
                    <a:lnTo>
                      <a:pt x="70" y="7"/>
                    </a:lnTo>
                    <a:lnTo>
                      <a:pt x="68" y="6"/>
                    </a:lnTo>
                    <a:lnTo>
                      <a:pt x="65" y="6"/>
                    </a:lnTo>
                    <a:lnTo>
                      <a:pt x="62" y="5"/>
                    </a:lnTo>
                    <a:lnTo>
                      <a:pt x="60" y="4"/>
                    </a:lnTo>
                    <a:lnTo>
                      <a:pt x="58" y="4"/>
                    </a:lnTo>
                    <a:lnTo>
                      <a:pt x="54" y="2"/>
                    </a:lnTo>
                    <a:lnTo>
                      <a:pt x="49" y="1"/>
                    </a:lnTo>
                    <a:lnTo>
                      <a:pt x="46" y="1"/>
                    </a:lnTo>
                    <a:lnTo>
                      <a:pt x="43" y="1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1" y="1"/>
                    </a:lnTo>
                    <a:lnTo>
                      <a:pt x="16" y="1"/>
                    </a:lnTo>
                    <a:lnTo>
                      <a:pt x="13" y="1"/>
                    </a:lnTo>
                    <a:lnTo>
                      <a:pt x="9" y="4"/>
                    </a:lnTo>
                    <a:lnTo>
                      <a:pt x="5" y="5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3" y="20"/>
                    </a:lnTo>
                    <a:lnTo>
                      <a:pt x="4" y="21"/>
                    </a:lnTo>
                    <a:lnTo>
                      <a:pt x="6" y="23"/>
                    </a:lnTo>
                    <a:lnTo>
                      <a:pt x="9" y="27"/>
                    </a:lnTo>
                    <a:lnTo>
                      <a:pt x="12" y="29"/>
                    </a:lnTo>
                    <a:lnTo>
                      <a:pt x="14" y="31"/>
                    </a:lnTo>
                    <a:lnTo>
                      <a:pt x="18" y="34"/>
                    </a:lnTo>
                    <a:lnTo>
                      <a:pt x="22" y="38"/>
                    </a:lnTo>
                    <a:lnTo>
                      <a:pt x="26" y="41"/>
                    </a:lnTo>
                    <a:lnTo>
                      <a:pt x="31" y="44"/>
                    </a:lnTo>
                    <a:lnTo>
                      <a:pt x="35" y="48"/>
                    </a:lnTo>
                    <a:lnTo>
                      <a:pt x="39" y="51"/>
                    </a:lnTo>
                    <a:lnTo>
                      <a:pt x="44" y="54"/>
                    </a:lnTo>
                    <a:lnTo>
                      <a:pt x="47" y="56"/>
                    </a:lnTo>
                    <a:lnTo>
                      <a:pt x="51" y="59"/>
                    </a:lnTo>
                    <a:lnTo>
                      <a:pt x="55" y="61"/>
                    </a:lnTo>
                    <a:lnTo>
                      <a:pt x="58" y="63"/>
                    </a:lnTo>
                    <a:lnTo>
                      <a:pt x="60" y="65"/>
                    </a:lnTo>
                    <a:lnTo>
                      <a:pt x="62" y="66"/>
                    </a:lnTo>
                    <a:lnTo>
                      <a:pt x="63" y="67"/>
                    </a:lnTo>
                    <a:lnTo>
                      <a:pt x="65" y="68"/>
                    </a:lnTo>
                    <a:lnTo>
                      <a:pt x="65" y="68"/>
                    </a:lnTo>
                    <a:close/>
                  </a:path>
                </a:pathLst>
              </a:custGeom>
              <a:solidFill>
                <a:srgbClr val="A6BF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77" name="Freeform 35"/>
              <p:cNvSpPr>
                <a:spLocks/>
              </p:cNvSpPr>
              <p:nvPr/>
            </p:nvSpPr>
            <p:spPr bwMode="auto">
              <a:xfrm>
                <a:off x="4391026" y="1081088"/>
                <a:ext cx="76200" cy="98425"/>
              </a:xfrm>
              <a:custGeom>
                <a:avLst/>
                <a:gdLst>
                  <a:gd name="T0" fmla="*/ 79 w 192"/>
                  <a:gd name="T1" fmla="*/ 69 h 249"/>
                  <a:gd name="T2" fmla="*/ 122 w 192"/>
                  <a:gd name="T3" fmla="*/ 48 h 249"/>
                  <a:gd name="T4" fmla="*/ 192 w 192"/>
                  <a:gd name="T5" fmla="*/ 26 h 249"/>
                  <a:gd name="T6" fmla="*/ 191 w 192"/>
                  <a:gd name="T7" fmla="*/ 28 h 249"/>
                  <a:gd name="T8" fmla="*/ 187 w 192"/>
                  <a:gd name="T9" fmla="*/ 30 h 249"/>
                  <a:gd name="T10" fmla="*/ 180 w 192"/>
                  <a:gd name="T11" fmla="*/ 33 h 249"/>
                  <a:gd name="T12" fmla="*/ 173 w 192"/>
                  <a:gd name="T13" fmla="*/ 39 h 249"/>
                  <a:gd name="T14" fmla="*/ 164 w 192"/>
                  <a:gd name="T15" fmla="*/ 44 h 249"/>
                  <a:gd name="T16" fmla="*/ 157 w 192"/>
                  <a:gd name="T17" fmla="*/ 53 h 249"/>
                  <a:gd name="T18" fmla="*/ 153 w 192"/>
                  <a:gd name="T19" fmla="*/ 56 h 249"/>
                  <a:gd name="T20" fmla="*/ 151 w 192"/>
                  <a:gd name="T21" fmla="*/ 62 h 249"/>
                  <a:gd name="T22" fmla="*/ 149 w 192"/>
                  <a:gd name="T23" fmla="*/ 67 h 249"/>
                  <a:gd name="T24" fmla="*/ 146 w 192"/>
                  <a:gd name="T25" fmla="*/ 73 h 249"/>
                  <a:gd name="T26" fmla="*/ 145 w 192"/>
                  <a:gd name="T27" fmla="*/ 78 h 249"/>
                  <a:gd name="T28" fmla="*/ 144 w 192"/>
                  <a:gd name="T29" fmla="*/ 84 h 249"/>
                  <a:gd name="T30" fmla="*/ 144 w 192"/>
                  <a:gd name="T31" fmla="*/ 89 h 249"/>
                  <a:gd name="T32" fmla="*/ 145 w 192"/>
                  <a:gd name="T33" fmla="*/ 96 h 249"/>
                  <a:gd name="T34" fmla="*/ 146 w 192"/>
                  <a:gd name="T35" fmla="*/ 102 h 249"/>
                  <a:gd name="T36" fmla="*/ 147 w 192"/>
                  <a:gd name="T37" fmla="*/ 109 h 249"/>
                  <a:gd name="T38" fmla="*/ 149 w 192"/>
                  <a:gd name="T39" fmla="*/ 116 h 249"/>
                  <a:gd name="T40" fmla="*/ 150 w 192"/>
                  <a:gd name="T41" fmla="*/ 122 h 249"/>
                  <a:gd name="T42" fmla="*/ 151 w 192"/>
                  <a:gd name="T43" fmla="*/ 129 h 249"/>
                  <a:gd name="T44" fmla="*/ 152 w 192"/>
                  <a:gd name="T45" fmla="*/ 135 h 249"/>
                  <a:gd name="T46" fmla="*/ 153 w 192"/>
                  <a:gd name="T47" fmla="*/ 141 h 249"/>
                  <a:gd name="T48" fmla="*/ 154 w 192"/>
                  <a:gd name="T49" fmla="*/ 148 h 249"/>
                  <a:gd name="T50" fmla="*/ 154 w 192"/>
                  <a:gd name="T51" fmla="*/ 154 h 249"/>
                  <a:gd name="T52" fmla="*/ 154 w 192"/>
                  <a:gd name="T53" fmla="*/ 160 h 249"/>
                  <a:gd name="T54" fmla="*/ 154 w 192"/>
                  <a:gd name="T55" fmla="*/ 165 h 249"/>
                  <a:gd name="T56" fmla="*/ 153 w 192"/>
                  <a:gd name="T57" fmla="*/ 170 h 249"/>
                  <a:gd name="T58" fmla="*/ 149 w 192"/>
                  <a:gd name="T59" fmla="*/ 178 h 249"/>
                  <a:gd name="T60" fmla="*/ 143 w 192"/>
                  <a:gd name="T61" fmla="*/ 186 h 249"/>
                  <a:gd name="T62" fmla="*/ 135 w 192"/>
                  <a:gd name="T63" fmla="*/ 193 h 249"/>
                  <a:gd name="T64" fmla="*/ 128 w 192"/>
                  <a:gd name="T65" fmla="*/ 197 h 249"/>
                  <a:gd name="T66" fmla="*/ 119 w 192"/>
                  <a:gd name="T67" fmla="*/ 202 h 249"/>
                  <a:gd name="T68" fmla="*/ 113 w 192"/>
                  <a:gd name="T69" fmla="*/ 205 h 249"/>
                  <a:gd name="T70" fmla="*/ 108 w 192"/>
                  <a:gd name="T71" fmla="*/ 206 h 249"/>
                  <a:gd name="T72" fmla="*/ 107 w 192"/>
                  <a:gd name="T73" fmla="*/ 206 h 249"/>
                  <a:gd name="T74" fmla="*/ 34 w 192"/>
                  <a:gd name="T75" fmla="*/ 178 h 249"/>
                  <a:gd name="T76" fmla="*/ 17 w 192"/>
                  <a:gd name="T77" fmla="*/ 10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92" h="249">
                    <a:moveTo>
                      <a:pt x="17" y="106"/>
                    </a:moveTo>
                    <a:lnTo>
                      <a:pt x="79" y="69"/>
                    </a:lnTo>
                    <a:lnTo>
                      <a:pt x="59" y="162"/>
                    </a:lnTo>
                    <a:lnTo>
                      <a:pt x="122" y="48"/>
                    </a:lnTo>
                    <a:lnTo>
                      <a:pt x="121" y="0"/>
                    </a:lnTo>
                    <a:lnTo>
                      <a:pt x="192" y="26"/>
                    </a:lnTo>
                    <a:lnTo>
                      <a:pt x="192" y="26"/>
                    </a:lnTo>
                    <a:lnTo>
                      <a:pt x="191" y="28"/>
                    </a:lnTo>
                    <a:lnTo>
                      <a:pt x="189" y="28"/>
                    </a:lnTo>
                    <a:lnTo>
                      <a:pt x="187" y="30"/>
                    </a:lnTo>
                    <a:lnTo>
                      <a:pt x="183" y="31"/>
                    </a:lnTo>
                    <a:lnTo>
                      <a:pt x="180" y="33"/>
                    </a:lnTo>
                    <a:lnTo>
                      <a:pt x="176" y="35"/>
                    </a:lnTo>
                    <a:lnTo>
                      <a:pt x="173" y="39"/>
                    </a:lnTo>
                    <a:lnTo>
                      <a:pt x="168" y="41"/>
                    </a:lnTo>
                    <a:lnTo>
                      <a:pt x="164" y="44"/>
                    </a:lnTo>
                    <a:lnTo>
                      <a:pt x="161" y="48"/>
                    </a:lnTo>
                    <a:lnTo>
                      <a:pt x="157" y="53"/>
                    </a:lnTo>
                    <a:lnTo>
                      <a:pt x="155" y="54"/>
                    </a:lnTo>
                    <a:lnTo>
                      <a:pt x="153" y="56"/>
                    </a:lnTo>
                    <a:lnTo>
                      <a:pt x="152" y="59"/>
                    </a:lnTo>
                    <a:lnTo>
                      <a:pt x="151" y="62"/>
                    </a:lnTo>
                    <a:lnTo>
                      <a:pt x="149" y="64"/>
                    </a:lnTo>
                    <a:lnTo>
                      <a:pt x="149" y="67"/>
                    </a:lnTo>
                    <a:lnTo>
                      <a:pt x="147" y="69"/>
                    </a:lnTo>
                    <a:lnTo>
                      <a:pt x="146" y="73"/>
                    </a:lnTo>
                    <a:lnTo>
                      <a:pt x="145" y="75"/>
                    </a:lnTo>
                    <a:lnTo>
                      <a:pt x="145" y="78"/>
                    </a:lnTo>
                    <a:lnTo>
                      <a:pt x="144" y="80"/>
                    </a:lnTo>
                    <a:lnTo>
                      <a:pt x="144" y="84"/>
                    </a:lnTo>
                    <a:lnTo>
                      <a:pt x="144" y="87"/>
                    </a:lnTo>
                    <a:lnTo>
                      <a:pt x="144" y="89"/>
                    </a:lnTo>
                    <a:lnTo>
                      <a:pt x="145" y="93"/>
                    </a:lnTo>
                    <a:lnTo>
                      <a:pt x="145" y="96"/>
                    </a:lnTo>
                    <a:lnTo>
                      <a:pt x="145" y="99"/>
                    </a:lnTo>
                    <a:lnTo>
                      <a:pt x="146" y="102"/>
                    </a:lnTo>
                    <a:lnTo>
                      <a:pt x="146" y="106"/>
                    </a:lnTo>
                    <a:lnTo>
                      <a:pt x="147" y="109"/>
                    </a:lnTo>
                    <a:lnTo>
                      <a:pt x="147" y="112"/>
                    </a:lnTo>
                    <a:lnTo>
                      <a:pt x="149" y="116"/>
                    </a:lnTo>
                    <a:lnTo>
                      <a:pt x="149" y="119"/>
                    </a:lnTo>
                    <a:lnTo>
                      <a:pt x="150" y="122"/>
                    </a:lnTo>
                    <a:lnTo>
                      <a:pt x="151" y="126"/>
                    </a:lnTo>
                    <a:lnTo>
                      <a:pt x="151" y="129"/>
                    </a:lnTo>
                    <a:lnTo>
                      <a:pt x="151" y="131"/>
                    </a:lnTo>
                    <a:lnTo>
                      <a:pt x="152" y="135"/>
                    </a:lnTo>
                    <a:lnTo>
                      <a:pt x="153" y="138"/>
                    </a:lnTo>
                    <a:lnTo>
                      <a:pt x="153" y="141"/>
                    </a:lnTo>
                    <a:lnTo>
                      <a:pt x="153" y="144"/>
                    </a:lnTo>
                    <a:lnTo>
                      <a:pt x="154" y="148"/>
                    </a:lnTo>
                    <a:lnTo>
                      <a:pt x="154" y="151"/>
                    </a:lnTo>
                    <a:lnTo>
                      <a:pt x="154" y="154"/>
                    </a:lnTo>
                    <a:lnTo>
                      <a:pt x="154" y="156"/>
                    </a:lnTo>
                    <a:lnTo>
                      <a:pt x="154" y="160"/>
                    </a:lnTo>
                    <a:lnTo>
                      <a:pt x="154" y="162"/>
                    </a:lnTo>
                    <a:lnTo>
                      <a:pt x="154" y="165"/>
                    </a:lnTo>
                    <a:lnTo>
                      <a:pt x="153" y="167"/>
                    </a:lnTo>
                    <a:lnTo>
                      <a:pt x="153" y="170"/>
                    </a:lnTo>
                    <a:lnTo>
                      <a:pt x="151" y="174"/>
                    </a:lnTo>
                    <a:lnTo>
                      <a:pt x="149" y="178"/>
                    </a:lnTo>
                    <a:lnTo>
                      <a:pt x="145" y="183"/>
                    </a:lnTo>
                    <a:lnTo>
                      <a:pt x="143" y="186"/>
                    </a:lnTo>
                    <a:lnTo>
                      <a:pt x="139" y="189"/>
                    </a:lnTo>
                    <a:lnTo>
                      <a:pt x="135" y="193"/>
                    </a:lnTo>
                    <a:lnTo>
                      <a:pt x="131" y="195"/>
                    </a:lnTo>
                    <a:lnTo>
                      <a:pt x="128" y="197"/>
                    </a:lnTo>
                    <a:lnTo>
                      <a:pt x="123" y="199"/>
                    </a:lnTo>
                    <a:lnTo>
                      <a:pt x="119" y="202"/>
                    </a:lnTo>
                    <a:lnTo>
                      <a:pt x="116" y="203"/>
                    </a:lnTo>
                    <a:lnTo>
                      <a:pt x="113" y="205"/>
                    </a:lnTo>
                    <a:lnTo>
                      <a:pt x="110" y="205"/>
                    </a:lnTo>
                    <a:lnTo>
                      <a:pt x="108" y="206"/>
                    </a:lnTo>
                    <a:lnTo>
                      <a:pt x="107" y="206"/>
                    </a:lnTo>
                    <a:lnTo>
                      <a:pt x="107" y="206"/>
                    </a:lnTo>
                    <a:lnTo>
                      <a:pt x="119" y="249"/>
                    </a:lnTo>
                    <a:lnTo>
                      <a:pt x="34" y="178"/>
                    </a:lnTo>
                    <a:lnTo>
                      <a:pt x="0" y="181"/>
                    </a:lnTo>
                    <a:lnTo>
                      <a:pt x="17" y="106"/>
                    </a:lnTo>
                    <a:lnTo>
                      <a:pt x="17" y="106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78" name="Freeform 36"/>
              <p:cNvSpPr>
                <a:spLocks/>
              </p:cNvSpPr>
              <p:nvPr/>
            </p:nvSpPr>
            <p:spPr bwMode="auto">
              <a:xfrm>
                <a:off x="4367213" y="1177926"/>
                <a:ext cx="26988" cy="36513"/>
              </a:xfrm>
              <a:custGeom>
                <a:avLst/>
                <a:gdLst>
                  <a:gd name="T0" fmla="*/ 3 w 67"/>
                  <a:gd name="T1" fmla="*/ 0 h 91"/>
                  <a:gd name="T2" fmla="*/ 20 w 67"/>
                  <a:gd name="T3" fmla="*/ 35 h 91"/>
                  <a:gd name="T4" fmla="*/ 67 w 67"/>
                  <a:gd name="T5" fmla="*/ 51 h 91"/>
                  <a:gd name="T6" fmla="*/ 37 w 67"/>
                  <a:gd name="T7" fmla="*/ 91 h 91"/>
                  <a:gd name="T8" fmla="*/ 0 w 67"/>
                  <a:gd name="T9" fmla="*/ 41 h 91"/>
                  <a:gd name="T10" fmla="*/ 3 w 67"/>
                  <a:gd name="T11" fmla="*/ 0 h 91"/>
                  <a:gd name="T12" fmla="*/ 3 w 67"/>
                  <a:gd name="T1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91">
                    <a:moveTo>
                      <a:pt x="3" y="0"/>
                    </a:moveTo>
                    <a:lnTo>
                      <a:pt x="20" y="35"/>
                    </a:lnTo>
                    <a:lnTo>
                      <a:pt x="67" y="51"/>
                    </a:lnTo>
                    <a:lnTo>
                      <a:pt x="37" y="91"/>
                    </a:lnTo>
                    <a:lnTo>
                      <a:pt x="0" y="41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79" name="Freeform 37"/>
              <p:cNvSpPr>
                <a:spLocks/>
              </p:cNvSpPr>
              <p:nvPr/>
            </p:nvSpPr>
            <p:spPr bwMode="auto">
              <a:xfrm>
                <a:off x="4341813" y="1150938"/>
                <a:ext cx="36513" cy="79375"/>
              </a:xfrm>
              <a:custGeom>
                <a:avLst/>
                <a:gdLst>
                  <a:gd name="T0" fmla="*/ 39 w 92"/>
                  <a:gd name="T1" fmla="*/ 24 h 202"/>
                  <a:gd name="T2" fmla="*/ 39 w 92"/>
                  <a:gd name="T3" fmla="*/ 115 h 202"/>
                  <a:gd name="T4" fmla="*/ 38 w 92"/>
                  <a:gd name="T5" fmla="*/ 195 h 202"/>
                  <a:gd name="T6" fmla="*/ 37 w 92"/>
                  <a:gd name="T7" fmla="*/ 193 h 202"/>
                  <a:gd name="T8" fmla="*/ 34 w 92"/>
                  <a:gd name="T9" fmla="*/ 187 h 202"/>
                  <a:gd name="T10" fmla="*/ 32 w 92"/>
                  <a:gd name="T11" fmla="*/ 183 h 202"/>
                  <a:gd name="T12" fmla="*/ 29 w 92"/>
                  <a:gd name="T13" fmla="*/ 177 h 202"/>
                  <a:gd name="T14" fmla="*/ 26 w 92"/>
                  <a:gd name="T15" fmla="*/ 172 h 202"/>
                  <a:gd name="T16" fmla="*/ 24 w 92"/>
                  <a:gd name="T17" fmla="*/ 165 h 202"/>
                  <a:gd name="T18" fmla="*/ 21 w 92"/>
                  <a:gd name="T19" fmla="*/ 159 h 202"/>
                  <a:gd name="T20" fmla="*/ 18 w 92"/>
                  <a:gd name="T21" fmla="*/ 151 h 202"/>
                  <a:gd name="T22" fmla="*/ 16 w 92"/>
                  <a:gd name="T23" fmla="*/ 143 h 202"/>
                  <a:gd name="T24" fmla="*/ 13 w 92"/>
                  <a:gd name="T25" fmla="*/ 136 h 202"/>
                  <a:gd name="T26" fmla="*/ 11 w 92"/>
                  <a:gd name="T27" fmla="*/ 127 h 202"/>
                  <a:gd name="T28" fmla="*/ 9 w 92"/>
                  <a:gd name="T29" fmla="*/ 118 h 202"/>
                  <a:gd name="T30" fmla="*/ 6 w 92"/>
                  <a:gd name="T31" fmla="*/ 109 h 202"/>
                  <a:gd name="T32" fmla="*/ 5 w 92"/>
                  <a:gd name="T33" fmla="*/ 100 h 202"/>
                  <a:gd name="T34" fmla="*/ 3 w 92"/>
                  <a:gd name="T35" fmla="*/ 95 h 202"/>
                  <a:gd name="T36" fmla="*/ 3 w 92"/>
                  <a:gd name="T37" fmla="*/ 90 h 202"/>
                  <a:gd name="T38" fmla="*/ 2 w 92"/>
                  <a:gd name="T39" fmla="*/ 81 h 202"/>
                  <a:gd name="T40" fmla="*/ 1 w 92"/>
                  <a:gd name="T41" fmla="*/ 72 h 202"/>
                  <a:gd name="T42" fmla="*/ 1 w 92"/>
                  <a:gd name="T43" fmla="*/ 63 h 202"/>
                  <a:gd name="T44" fmla="*/ 0 w 92"/>
                  <a:gd name="T45" fmla="*/ 53 h 202"/>
                  <a:gd name="T46" fmla="*/ 0 w 92"/>
                  <a:gd name="T47" fmla="*/ 45 h 202"/>
                  <a:gd name="T48" fmla="*/ 1 w 92"/>
                  <a:gd name="T49" fmla="*/ 38 h 202"/>
                  <a:gd name="T50" fmla="*/ 1 w 92"/>
                  <a:gd name="T51" fmla="*/ 31 h 202"/>
                  <a:gd name="T52" fmla="*/ 2 w 92"/>
                  <a:gd name="T53" fmla="*/ 23 h 202"/>
                  <a:gd name="T54" fmla="*/ 3 w 92"/>
                  <a:gd name="T55" fmla="*/ 18 h 202"/>
                  <a:gd name="T56" fmla="*/ 3 w 92"/>
                  <a:gd name="T57" fmla="*/ 12 h 202"/>
                  <a:gd name="T58" fmla="*/ 4 w 92"/>
                  <a:gd name="T59" fmla="*/ 8 h 202"/>
                  <a:gd name="T60" fmla="*/ 5 w 92"/>
                  <a:gd name="T61" fmla="*/ 1 h 202"/>
                  <a:gd name="T62" fmla="*/ 5 w 92"/>
                  <a:gd name="T6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202">
                    <a:moveTo>
                      <a:pt x="5" y="0"/>
                    </a:moveTo>
                    <a:lnTo>
                      <a:pt x="39" y="24"/>
                    </a:lnTo>
                    <a:lnTo>
                      <a:pt x="45" y="68"/>
                    </a:lnTo>
                    <a:lnTo>
                      <a:pt x="39" y="115"/>
                    </a:lnTo>
                    <a:lnTo>
                      <a:pt x="92" y="202"/>
                    </a:lnTo>
                    <a:lnTo>
                      <a:pt x="38" y="195"/>
                    </a:lnTo>
                    <a:lnTo>
                      <a:pt x="38" y="194"/>
                    </a:lnTo>
                    <a:lnTo>
                      <a:pt x="37" y="193"/>
                    </a:lnTo>
                    <a:lnTo>
                      <a:pt x="35" y="190"/>
                    </a:lnTo>
                    <a:lnTo>
                      <a:pt x="34" y="187"/>
                    </a:lnTo>
                    <a:lnTo>
                      <a:pt x="33" y="185"/>
                    </a:lnTo>
                    <a:lnTo>
                      <a:pt x="32" y="183"/>
                    </a:lnTo>
                    <a:lnTo>
                      <a:pt x="31" y="180"/>
                    </a:lnTo>
                    <a:lnTo>
                      <a:pt x="29" y="177"/>
                    </a:lnTo>
                    <a:lnTo>
                      <a:pt x="28" y="174"/>
                    </a:lnTo>
                    <a:lnTo>
                      <a:pt x="26" y="172"/>
                    </a:lnTo>
                    <a:lnTo>
                      <a:pt x="25" y="169"/>
                    </a:lnTo>
                    <a:lnTo>
                      <a:pt x="24" y="165"/>
                    </a:lnTo>
                    <a:lnTo>
                      <a:pt x="23" y="162"/>
                    </a:lnTo>
                    <a:lnTo>
                      <a:pt x="21" y="159"/>
                    </a:lnTo>
                    <a:lnTo>
                      <a:pt x="20" y="154"/>
                    </a:lnTo>
                    <a:lnTo>
                      <a:pt x="18" y="151"/>
                    </a:lnTo>
                    <a:lnTo>
                      <a:pt x="17" y="147"/>
                    </a:lnTo>
                    <a:lnTo>
                      <a:pt x="16" y="143"/>
                    </a:lnTo>
                    <a:lnTo>
                      <a:pt x="14" y="139"/>
                    </a:lnTo>
                    <a:lnTo>
                      <a:pt x="13" y="136"/>
                    </a:lnTo>
                    <a:lnTo>
                      <a:pt x="12" y="130"/>
                    </a:lnTo>
                    <a:lnTo>
                      <a:pt x="11" y="127"/>
                    </a:lnTo>
                    <a:lnTo>
                      <a:pt x="10" y="121"/>
                    </a:lnTo>
                    <a:lnTo>
                      <a:pt x="9" y="118"/>
                    </a:lnTo>
                    <a:lnTo>
                      <a:pt x="7" y="112"/>
                    </a:lnTo>
                    <a:lnTo>
                      <a:pt x="6" y="109"/>
                    </a:lnTo>
                    <a:lnTo>
                      <a:pt x="5" y="104"/>
                    </a:lnTo>
                    <a:lnTo>
                      <a:pt x="5" y="100"/>
                    </a:lnTo>
                    <a:lnTo>
                      <a:pt x="4" y="97"/>
                    </a:lnTo>
                    <a:lnTo>
                      <a:pt x="3" y="95"/>
                    </a:lnTo>
                    <a:lnTo>
                      <a:pt x="3" y="93"/>
                    </a:lnTo>
                    <a:lnTo>
                      <a:pt x="3" y="90"/>
                    </a:lnTo>
                    <a:lnTo>
                      <a:pt x="2" y="85"/>
                    </a:lnTo>
                    <a:lnTo>
                      <a:pt x="2" y="81"/>
                    </a:lnTo>
                    <a:lnTo>
                      <a:pt x="1" y="76"/>
                    </a:lnTo>
                    <a:lnTo>
                      <a:pt x="1" y="72"/>
                    </a:lnTo>
                    <a:lnTo>
                      <a:pt x="1" y="66"/>
                    </a:lnTo>
                    <a:lnTo>
                      <a:pt x="1" y="63"/>
                    </a:lnTo>
                    <a:lnTo>
                      <a:pt x="0" y="57"/>
                    </a:lnTo>
                    <a:lnTo>
                      <a:pt x="0" y="53"/>
                    </a:lnTo>
                    <a:lnTo>
                      <a:pt x="0" y="50"/>
                    </a:lnTo>
                    <a:lnTo>
                      <a:pt x="0" y="45"/>
                    </a:lnTo>
                    <a:lnTo>
                      <a:pt x="0" y="41"/>
                    </a:lnTo>
                    <a:lnTo>
                      <a:pt x="1" y="38"/>
                    </a:lnTo>
                    <a:lnTo>
                      <a:pt x="1" y="34"/>
                    </a:lnTo>
                    <a:lnTo>
                      <a:pt x="1" y="31"/>
                    </a:lnTo>
                    <a:lnTo>
                      <a:pt x="1" y="27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3" y="18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4" y="5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80" name="Freeform 38"/>
              <p:cNvSpPr>
                <a:spLocks/>
              </p:cNvSpPr>
              <p:nvPr/>
            </p:nvSpPr>
            <p:spPr bwMode="auto">
              <a:xfrm>
                <a:off x="4303713" y="1195388"/>
                <a:ext cx="22225" cy="34925"/>
              </a:xfrm>
              <a:custGeom>
                <a:avLst/>
                <a:gdLst>
                  <a:gd name="T0" fmla="*/ 0 w 57"/>
                  <a:gd name="T1" fmla="*/ 0 h 91"/>
                  <a:gd name="T2" fmla="*/ 42 w 57"/>
                  <a:gd name="T3" fmla="*/ 51 h 91"/>
                  <a:gd name="T4" fmla="*/ 57 w 57"/>
                  <a:gd name="T5" fmla="*/ 91 h 91"/>
                  <a:gd name="T6" fmla="*/ 19 w 57"/>
                  <a:gd name="T7" fmla="*/ 91 h 91"/>
                  <a:gd name="T8" fmla="*/ 4 w 57"/>
                  <a:gd name="T9" fmla="*/ 47 h 91"/>
                  <a:gd name="T10" fmla="*/ 0 w 57"/>
                  <a:gd name="T11" fmla="*/ 0 h 91"/>
                  <a:gd name="T12" fmla="*/ 0 w 57"/>
                  <a:gd name="T1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91">
                    <a:moveTo>
                      <a:pt x="0" y="0"/>
                    </a:moveTo>
                    <a:lnTo>
                      <a:pt x="42" y="51"/>
                    </a:lnTo>
                    <a:lnTo>
                      <a:pt x="57" y="91"/>
                    </a:lnTo>
                    <a:lnTo>
                      <a:pt x="19" y="91"/>
                    </a:lnTo>
                    <a:lnTo>
                      <a:pt x="4" y="4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281" name="Freeform 39"/>
              <p:cNvSpPr>
                <a:spLocks/>
              </p:cNvSpPr>
              <p:nvPr/>
            </p:nvSpPr>
            <p:spPr bwMode="auto">
              <a:xfrm>
                <a:off x="4365626" y="1085851"/>
                <a:ext cx="28575" cy="100013"/>
              </a:xfrm>
              <a:custGeom>
                <a:avLst/>
                <a:gdLst>
                  <a:gd name="T0" fmla="*/ 15 w 73"/>
                  <a:gd name="T1" fmla="*/ 30 h 249"/>
                  <a:gd name="T2" fmla="*/ 34 w 73"/>
                  <a:gd name="T3" fmla="*/ 39 h 249"/>
                  <a:gd name="T4" fmla="*/ 61 w 73"/>
                  <a:gd name="T5" fmla="*/ 0 h 249"/>
                  <a:gd name="T6" fmla="*/ 73 w 73"/>
                  <a:gd name="T7" fmla="*/ 18 h 249"/>
                  <a:gd name="T8" fmla="*/ 61 w 73"/>
                  <a:gd name="T9" fmla="*/ 56 h 249"/>
                  <a:gd name="T10" fmla="*/ 68 w 73"/>
                  <a:gd name="T11" fmla="*/ 101 h 249"/>
                  <a:gd name="T12" fmla="*/ 54 w 73"/>
                  <a:gd name="T13" fmla="*/ 144 h 249"/>
                  <a:gd name="T14" fmla="*/ 65 w 73"/>
                  <a:gd name="T15" fmla="*/ 184 h 249"/>
                  <a:gd name="T16" fmla="*/ 34 w 73"/>
                  <a:gd name="T17" fmla="*/ 249 h 249"/>
                  <a:gd name="T18" fmla="*/ 0 w 73"/>
                  <a:gd name="T19" fmla="*/ 172 h 249"/>
                  <a:gd name="T20" fmla="*/ 24 w 73"/>
                  <a:gd name="T21" fmla="*/ 132 h 249"/>
                  <a:gd name="T22" fmla="*/ 8 w 73"/>
                  <a:gd name="T23" fmla="*/ 97 h 249"/>
                  <a:gd name="T24" fmla="*/ 26 w 73"/>
                  <a:gd name="T25" fmla="*/ 66 h 249"/>
                  <a:gd name="T26" fmla="*/ 15 w 73"/>
                  <a:gd name="T27" fmla="*/ 30 h 249"/>
                  <a:gd name="T28" fmla="*/ 15 w 73"/>
                  <a:gd name="T29" fmla="*/ 3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249">
                    <a:moveTo>
                      <a:pt x="15" y="30"/>
                    </a:moveTo>
                    <a:lnTo>
                      <a:pt x="34" y="39"/>
                    </a:lnTo>
                    <a:lnTo>
                      <a:pt x="61" y="0"/>
                    </a:lnTo>
                    <a:lnTo>
                      <a:pt x="73" y="18"/>
                    </a:lnTo>
                    <a:lnTo>
                      <a:pt x="61" y="56"/>
                    </a:lnTo>
                    <a:lnTo>
                      <a:pt x="68" y="101"/>
                    </a:lnTo>
                    <a:lnTo>
                      <a:pt x="54" y="144"/>
                    </a:lnTo>
                    <a:lnTo>
                      <a:pt x="65" y="184"/>
                    </a:lnTo>
                    <a:lnTo>
                      <a:pt x="34" y="249"/>
                    </a:lnTo>
                    <a:lnTo>
                      <a:pt x="0" y="172"/>
                    </a:lnTo>
                    <a:lnTo>
                      <a:pt x="24" y="132"/>
                    </a:lnTo>
                    <a:lnTo>
                      <a:pt x="8" y="97"/>
                    </a:lnTo>
                    <a:lnTo>
                      <a:pt x="26" y="66"/>
                    </a:lnTo>
                    <a:lnTo>
                      <a:pt x="15" y="30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963D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90220"/>
            <a:ext cx="8229600" cy="38164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Above we can see the initial configuration of the algorithm.</a:t>
            </a:r>
          </a:p>
          <a:p>
            <a:pPr lvl="1"/>
            <a:r>
              <a:rPr lang="en-US" dirty="0" smtClean="0"/>
              <a:t>The set </a:t>
            </a:r>
            <a:r>
              <a:rPr lang="en-US" i="1" dirty="0" smtClean="0"/>
              <a:t>Y</a:t>
            </a:r>
            <a:r>
              <a:rPr lang="en-US" dirty="0" smtClean="0"/>
              <a:t> is red. Initially it contains all the elements.</a:t>
            </a:r>
          </a:p>
          <a:p>
            <a:pPr lvl="1"/>
            <a:r>
              <a:rPr lang="en-US" dirty="0" smtClean="0"/>
              <a:t>The set </a:t>
            </a:r>
            <a:r>
              <a:rPr lang="en-US" i="1" dirty="0" smtClean="0"/>
              <a:t>X</a:t>
            </a:r>
            <a:r>
              <a:rPr lang="en-US" dirty="0" smtClean="0"/>
              <a:t> is green. Initially it contains no elements.</a:t>
            </a:r>
          </a:p>
          <a:p>
            <a:r>
              <a:rPr lang="en-US" dirty="0" smtClean="0"/>
              <a:t>Assume the algorithm now performs the following moves:</a:t>
            </a:r>
          </a:p>
          <a:p>
            <a:pPr lvl="1"/>
            <a:r>
              <a:rPr lang="en-US" dirty="0" smtClean="0"/>
              <a:t>Add </a:t>
            </a:r>
            <a:r>
              <a:rPr lang="en-US" i="1" dirty="0" smtClean="0"/>
              <a:t>u</a:t>
            </a:r>
            <a:r>
              <a:rPr lang="en-US" baseline="-25000" dirty="0" smtClean="0"/>
              <a:t>1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Remove </a:t>
            </a:r>
            <a:r>
              <a:rPr lang="en-US" i="1" dirty="0" smtClean="0"/>
              <a:t>u</a:t>
            </a:r>
            <a:r>
              <a:rPr lang="en-US" baseline="-25000" dirty="0" smtClean="0"/>
              <a:t>2</a:t>
            </a:r>
            <a:r>
              <a:rPr lang="en-US" dirty="0" smtClean="0"/>
              <a:t> from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Add </a:t>
            </a:r>
            <a:r>
              <a:rPr lang="en-US" i="1" dirty="0" smtClean="0"/>
              <a:t>u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i="1" dirty="0"/>
              <a:t>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Add </a:t>
            </a:r>
            <a:r>
              <a:rPr lang="en-US" i="1" dirty="0" smtClean="0"/>
              <a:t>u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i="1" dirty="0"/>
              <a:t>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Remove </a:t>
            </a:r>
            <a:r>
              <a:rPr lang="en-US" i="1" dirty="0" smtClean="0"/>
              <a:t>u</a:t>
            </a:r>
            <a:r>
              <a:rPr lang="en-US" baseline="-25000" dirty="0" smtClean="0"/>
              <a:t>5</a:t>
            </a:r>
            <a:r>
              <a:rPr lang="en-US" dirty="0" smtClean="0"/>
              <a:t> </a:t>
            </a:r>
            <a:r>
              <a:rPr lang="en-US" dirty="0"/>
              <a:t>from </a:t>
            </a:r>
            <a:r>
              <a:rPr lang="en-US" i="1" dirty="0"/>
              <a:t>Y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Notice: when the algorithm terminates, </a:t>
            </a:r>
            <a:r>
              <a:rPr lang="en-US" i="1" dirty="0" smtClean="0"/>
              <a:t>X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dirty="0" smtClean="0"/>
              <a:t> is the output of the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71600" y="1494076"/>
            <a:ext cx="1224136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55776" y="1494076"/>
            <a:ext cx="1224136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139952" y="1494076"/>
            <a:ext cx="1224136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24128" y="1494076"/>
            <a:ext cx="1224136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71600" y="2574196"/>
            <a:ext cx="1224136" cy="0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55776" y="2574196"/>
            <a:ext cx="1224136" cy="0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08304" y="2574196"/>
            <a:ext cx="1224136" cy="0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  <p:grpSp>
        <p:nvGrpSpPr>
          <p:cNvPr id="27" name="Group 26"/>
          <p:cNvGrpSpPr/>
          <p:nvPr/>
        </p:nvGrpSpPr>
        <p:grpSpPr>
          <a:xfrm>
            <a:off x="291860" y="1340768"/>
            <a:ext cx="7880540" cy="1377444"/>
            <a:chOff x="291860" y="1547500"/>
            <a:chExt cx="7880540" cy="1377444"/>
          </a:xfrm>
        </p:grpSpPr>
        <p:sp>
          <p:nvSpPr>
            <p:cNvPr id="19" name="TextBox 18"/>
            <p:cNvSpPr txBox="1"/>
            <p:nvPr/>
          </p:nvSpPr>
          <p:spPr>
            <a:xfrm>
              <a:off x="364122" y="1547500"/>
              <a:ext cx="391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1860" y="255561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31640" y="1916832"/>
              <a:ext cx="4956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/>
                <a:t>u</a:t>
              </a:r>
              <a:r>
                <a:rPr lang="en-US" sz="2800" b="1" baseline="-25000" dirty="0" smtClean="0"/>
                <a:t>1</a:t>
              </a:r>
              <a:endParaRPr lang="en-US" sz="2800" b="1" i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96231" y="1916832"/>
              <a:ext cx="4956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/>
                <a:t>u</a:t>
              </a:r>
              <a:r>
                <a:rPr lang="en-US" sz="2800" b="1" baseline="-25000" dirty="0" smtClean="0"/>
                <a:t>2</a:t>
              </a:r>
              <a:endParaRPr lang="en-US" sz="2800" b="1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08399" y="1916832"/>
              <a:ext cx="4956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/>
                <a:t>u</a:t>
              </a:r>
              <a:r>
                <a:rPr lang="en-US" sz="2800" b="1" i="1" baseline="-25000" dirty="0" smtClean="0"/>
                <a:t>3</a:t>
              </a:r>
              <a:endParaRPr lang="en-US" sz="2800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92575" y="1916832"/>
              <a:ext cx="4956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/>
                <a:t>u</a:t>
              </a:r>
              <a:r>
                <a:rPr lang="en-US" sz="2800" b="1" i="1" baseline="-25000" dirty="0" smtClean="0"/>
                <a:t>4</a:t>
              </a:r>
              <a:endParaRPr lang="en-US" sz="2800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76751" y="1916832"/>
              <a:ext cx="49564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/>
                <a:t>u</a:t>
              </a:r>
              <a:r>
                <a:rPr lang="en-US" sz="2800" b="1" i="1" baseline="-25000" dirty="0" smtClean="0"/>
                <a:t>5</a:t>
              </a:r>
              <a:endParaRPr lang="en-US" sz="2800" b="1" i="1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4139760" y="2574196"/>
            <a:ext cx="1224136" cy="0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24128" y="2574196"/>
            <a:ext cx="1224136" cy="0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308304" y="1494076"/>
            <a:ext cx="1224136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0705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-0.00052 -0.1472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00069 0.1453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-0.00052 -0.1472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-0.00052 -0.1472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00069 0.1453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1368152"/>
          </a:xfrm>
        </p:spPr>
        <p:txBody>
          <a:bodyPr>
            <a:noAutofit/>
          </a:bodyPr>
          <a:lstStyle/>
          <a:p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 and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 - the values of the sets </a:t>
            </a:r>
            <a:r>
              <a:rPr lang="en-US" sz="2400" i="1" dirty="0" smtClean="0"/>
              <a:t>X</a:t>
            </a:r>
            <a:r>
              <a:rPr lang="en-US" sz="2400" dirty="0" smtClean="0"/>
              <a:t> and </a:t>
            </a:r>
            <a:r>
              <a:rPr lang="en-US" sz="2400" i="1" dirty="0" smtClean="0"/>
              <a:t>Y</a:t>
            </a:r>
            <a:r>
              <a:rPr lang="en-US" sz="2400" dirty="0" smtClean="0"/>
              <a:t> after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iterations.</a:t>
            </a:r>
          </a:p>
          <a:p>
            <a:r>
              <a:rPr lang="en-US" sz="2400" i="1" dirty="0" err="1" smtClean="0"/>
              <a:t>OPT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- the optimal set such that: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i="1" dirty="0"/>
              <a:t> </a:t>
            </a:r>
            <a:r>
              <a:rPr lang="en-US" sz="2400" dirty="0" smtClean="0">
                <a:sym typeface="Symbol"/>
              </a:rPr>
              <a:t> </a:t>
            </a:r>
            <a:r>
              <a:rPr lang="en-US" sz="2400" i="1" dirty="0" err="1" smtClean="0">
                <a:sym typeface="Symbol"/>
              </a:rPr>
              <a:t>OPT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i="1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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.</a:t>
            </a:r>
          </a:p>
          <a:p>
            <a:r>
              <a:rPr lang="en-US" sz="2400" i="1" dirty="0" smtClean="0">
                <a:sym typeface="Symbol"/>
              </a:rPr>
              <a:t>V</a:t>
            </a:r>
            <a:r>
              <a:rPr lang="en-US" sz="2400" dirty="0" smtClean="0">
                <a:sym typeface="Symbol"/>
              </a:rPr>
              <a:t> – the value of the algorithm’s output.</a:t>
            </a:r>
            <a:endParaRPr lang="en-US" sz="2400" i="1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3068960"/>
            <a:ext cx="1348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For </a:t>
            </a:r>
            <a:r>
              <a:rPr lang="en-US" sz="2800" i="1" u="sng" dirty="0" err="1" smtClean="0"/>
              <a:t>i</a:t>
            </a:r>
            <a:r>
              <a:rPr lang="en-US" sz="2800" u="sng" dirty="0" smtClean="0"/>
              <a:t> = 0</a:t>
            </a:r>
            <a:endParaRPr lang="en-US" sz="28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050046" y="3477201"/>
            <a:ext cx="184095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/>
              <a:t>OPT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= OPT</a:t>
            </a:r>
          </a:p>
          <a:p>
            <a:pPr algn="ctr"/>
            <a:r>
              <a:rPr lang="en-US" sz="2800" i="1" dirty="0" smtClean="0"/>
              <a:t>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= </a:t>
            </a:r>
            <a:r>
              <a:rPr lang="en-US" sz="2800" dirty="0" smtClean="0">
                <a:sym typeface="Symbol"/>
              </a:rPr>
              <a:t></a:t>
            </a:r>
          </a:p>
          <a:p>
            <a:pPr algn="ctr"/>
            <a:r>
              <a:rPr lang="en-US" sz="2800" i="1" dirty="0" smtClean="0">
                <a:sym typeface="Symbol"/>
              </a:rPr>
              <a:t>Y</a:t>
            </a:r>
            <a:r>
              <a:rPr lang="en-US" sz="2800" baseline="-25000" dirty="0" smtClean="0">
                <a:sym typeface="Symbol"/>
              </a:rPr>
              <a:t>0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i="1" dirty="0" smtClean="0">
                <a:sym typeface="Symbol"/>
              </a:rPr>
              <a:t>N</a:t>
            </a:r>
            <a:endParaRPr lang="en-US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166443" y="3068960"/>
            <a:ext cx="13499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For </a:t>
            </a:r>
            <a:r>
              <a:rPr lang="en-US" sz="2800" i="1" u="sng" dirty="0" err="1" smtClean="0"/>
              <a:t>i</a:t>
            </a:r>
            <a:r>
              <a:rPr lang="en-US" sz="2800" u="sng" dirty="0" smtClean="0"/>
              <a:t> = </a:t>
            </a:r>
            <a:r>
              <a:rPr lang="en-US" sz="2800" i="1" u="sng" dirty="0" smtClean="0"/>
              <a:t>n</a:t>
            </a:r>
            <a:endParaRPr lang="en-US" sz="2800" i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3888360" y="3477201"/>
            <a:ext cx="36899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err="1" smtClean="0"/>
              <a:t>OPT</a:t>
            </a:r>
            <a:r>
              <a:rPr lang="en-US" sz="2800" i="1" baseline="-25000" dirty="0" err="1" smtClean="0"/>
              <a:t>n</a:t>
            </a:r>
            <a:r>
              <a:rPr lang="en-US" sz="2800" dirty="0" smtClean="0"/>
              <a:t> =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n</a:t>
            </a:r>
            <a:r>
              <a:rPr lang="en-US" sz="2800" dirty="0"/>
              <a:t> </a:t>
            </a:r>
            <a:r>
              <a:rPr lang="en-US" sz="2800" dirty="0" smtClean="0"/>
              <a:t>= </a:t>
            </a:r>
            <a:r>
              <a:rPr lang="en-US" sz="2800" i="1" dirty="0" err="1" smtClean="0"/>
              <a:t>Y</a:t>
            </a:r>
            <a:r>
              <a:rPr lang="en-US" sz="2800" i="1" baseline="-25000" dirty="0" err="1" smtClean="0"/>
              <a:t>n</a:t>
            </a:r>
            <a:endParaRPr lang="en-US" sz="2800" i="1" baseline="-25000" dirty="0" smtClean="0"/>
          </a:p>
          <a:p>
            <a:pPr algn="ctr"/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err="1" smtClean="0"/>
              <a:t>OPT</a:t>
            </a:r>
            <a:r>
              <a:rPr lang="en-US" sz="2800" i="1" baseline="-25000" dirty="0" err="1" smtClean="0"/>
              <a:t>n</a:t>
            </a:r>
            <a:r>
              <a:rPr lang="en-US" sz="2800" dirty="0" smtClean="0"/>
              <a:t>) </a:t>
            </a:r>
            <a:r>
              <a:rPr lang="en-US" sz="2800" dirty="0"/>
              <a:t>= 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n</a:t>
            </a:r>
            <a:r>
              <a:rPr lang="en-US" sz="2800" dirty="0" smtClean="0"/>
              <a:t>) </a:t>
            </a:r>
            <a:r>
              <a:rPr lang="en-US" sz="2800" dirty="0"/>
              <a:t>= 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 err="1" smtClean="0"/>
              <a:t>Y</a:t>
            </a:r>
            <a:r>
              <a:rPr lang="en-US" sz="2800" i="1" baseline="-25000" dirty="0" err="1" smtClean="0"/>
              <a:t>n</a:t>
            </a:r>
            <a:r>
              <a:rPr lang="en-US" sz="2800" dirty="0" smtClean="0"/>
              <a:t>) = </a:t>
            </a:r>
            <a:r>
              <a:rPr lang="en-US" sz="2800" i="1" dirty="0" smtClean="0"/>
              <a:t>V</a:t>
            </a:r>
            <a:endParaRPr lang="en-US" sz="2800" i="1" baseline="-250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7544" y="5085184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Observations</a:t>
            </a:r>
          </a:p>
          <a:p>
            <a:r>
              <a:rPr lang="en-US" dirty="0" smtClean="0">
                <a:sym typeface="Symbol"/>
              </a:rPr>
              <a:t>As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increases,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OPT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deteriorates from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) to </a:t>
            </a:r>
            <a:r>
              <a:rPr lang="en-US" i="1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V </a:t>
            </a:r>
            <a:r>
              <a:rPr lang="en-US" dirty="0" smtClean="0">
                <a:sym typeface="Symbol"/>
              </a:rPr>
              <a:t>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–</a:t>
            </a:r>
            <a:r>
              <a:rPr lang="en-US" i="1" dirty="0" smtClean="0">
                <a:sym typeface="Symbol"/>
              </a:rPr>
              <a:t> 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>
                <a:sym typeface="Symbol"/>
              </a:rPr>
              <a:t>) +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 err="1">
                <a:sym typeface="Symbol"/>
              </a:rPr>
              <a:t>Y</a:t>
            </a:r>
            <a:r>
              <a:rPr lang="en-US" i="1" baseline="-25000" dirty="0" err="1">
                <a:sym typeface="Symbol"/>
              </a:rPr>
              <a:t>n</a:t>
            </a:r>
            <a:r>
              <a:rPr lang="en-US" dirty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)] / 2, </a:t>
            </a:r>
            <a:r>
              <a:rPr lang="en-US" i="1" dirty="0" smtClean="0">
                <a:sym typeface="Symbol"/>
              </a:rPr>
              <a:t>i.e.</a:t>
            </a:r>
            <a:r>
              <a:rPr lang="en-US" dirty="0" smtClean="0">
                <a:sym typeface="Symbol"/>
              </a:rPr>
              <a:t>,</a:t>
            </a:r>
            <a:r>
              <a:rPr lang="en-US" i="1" dirty="0" smtClean="0">
                <a:sym typeface="Symbol"/>
              </a:rPr>
              <a:t> V </a:t>
            </a:r>
            <a:r>
              <a:rPr lang="en-US" dirty="0" smtClean="0">
                <a:sym typeface="Symbol"/>
              </a:rPr>
              <a:t>is at least the increase in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+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) over 2.</a:t>
            </a:r>
            <a:endParaRPr lang="en-US" i="1" dirty="0" smtClean="0">
              <a:sym typeface="Symbol"/>
            </a:endParaRPr>
          </a:p>
        </p:txBody>
      </p:sp>
      <p:pic>
        <p:nvPicPr>
          <p:cNvPr id="141322" name="Picture 10" descr="C:\Users\t-moranf\AppData\Local\Microsoft\Windows\Temporary Internet Files\Content.IE5\E1BHSPR2\MC9002921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1" y="332655"/>
            <a:ext cx="884784" cy="1354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726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ym typeface="Symbol"/>
              </a:rPr>
              <a:t>To analyze the algorithm we show that for some constant </a:t>
            </a:r>
            <a:r>
              <a:rPr lang="en-US" i="1" dirty="0">
                <a:sym typeface="Symbol"/>
              </a:rPr>
              <a:t>c</a:t>
            </a:r>
            <a:r>
              <a:rPr lang="en-US" dirty="0">
                <a:sym typeface="Symbol"/>
              </a:rPr>
              <a:t> and every iteration </a:t>
            </a:r>
            <a:r>
              <a:rPr lang="en-US" i="1" dirty="0">
                <a:sym typeface="Symbol"/>
              </a:rPr>
              <a:t>i</a:t>
            </a:r>
            <a:r>
              <a:rPr lang="en-US" dirty="0">
                <a:sym typeface="Symbol"/>
              </a:rPr>
              <a:t>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373617" y="2319263"/>
            <a:ext cx="6438743" cy="1253753"/>
            <a:chOff x="1373617" y="5373216"/>
            <a:chExt cx="6438743" cy="1253753"/>
          </a:xfrm>
        </p:grpSpPr>
        <p:sp>
          <p:nvSpPr>
            <p:cNvPr id="7" name="TextBox 6"/>
            <p:cNvSpPr txBox="1"/>
            <p:nvPr/>
          </p:nvSpPr>
          <p:spPr>
            <a:xfrm>
              <a:off x="1598415" y="5373216"/>
              <a:ext cx="621394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f</a:t>
              </a:r>
              <a:r>
                <a:rPr lang="en-US" sz="2400" dirty="0" smtClean="0"/>
                <a:t>(</a:t>
              </a:r>
              <a:r>
                <a:rPr lang="en-US" sz="2400" i="1" dirty="0" smtClean="0"/>
                <a:t>OPT</a:t>
              </a:r>
              <a:r>
                <a:rPr lang="en-US" sz="2400" i="1" baseline="-25000" dirty="0" smtClean="0"/>
                <a:t>i-1</a:t>
              </a:r>
              <a:r>
                <a:rPr lang="en-US" sz="2400" dirty="0" smtClean="0"/>
                <a:t>) - </a:t>
              </a:r>
              <a:r>
                <a:rPr lang="en-US" sz="2400" i="1" dirty="0"/>
                <a:t>f</a:t>
              </a:r>
              <a:r>
                <a:rPr lang="en-US" sz="2400" dirty="0"/>
                <a:t>(</a:t>
              </a:r>
              <a:r>
                <a:rPr lang="en-US" sz="2400" i="1" dirty="0" err="1"/>
                <a:t>OPT</a:t>
              </a:r>
              <a:r>
                <a:rPr lang="en-US" sz="2400" i="1" baseline="-25000" dirty="0" err="1"/>
                <a:t>i</a:t>
              </a:r>
              <a:r>
                <a:rPr lang="en-US" sz="2400" dirty="0" smtClean="0"/>
                <a:t>) </a:t>
              </a:r>
              <a:r>
                <a:rPr lang="en-US" sz="2400" dirty="0">
                  <a:sym typeface="Symbol"/>
                </a:rPr>
                <a:t></a:t>
              </a:r>
              <a:r>
                <a:rPr lang="en-US" sz="2400" dirty="0" smtClean="0"/>
                <a:t> </a:t>
              </a:r>
              <a:r>
                <a:rPr lang="en-US" sz="2400" i="1" dirty="0" smtClean="0"/>
                <a:t>c ∙ </a:t>
              </a:r>
              <a:r>
                <a:rPr lang="en-US" sz="2400" dirty="0" smtClean="0"/>
                <a:t>[</a:t>
              </a:r>
              <a:r>
                <a:rPr lang="en-US" sz="2400" i="1" dirty="0" smtClean="0"/>
                <a:t>f</a:t>
              </a:r>
              <a:r>
                <a:rPr lang="en-US" sz="2400" dirty="0" smtClean="0"/>
                <a:t>(</a:t>
              </a:r>
              <a:r>
                <a:rPr lang="en-US" sz="2400" i="1" dirty="0" smtClean="0"/>
                <a:t>X</a:t>
              </a:r>
              <a:r>
                <a:rPr lang="en-US" sz="2400" i="1" baseline="-25000" dirty="0" smtClean="0"/>
                <a:t>i</a:t>
              </a:r>
              <a:r>
                <a:rPr lang="en-US" sz="2400" dirty="0" smtClean="0"/>
                <a:t>) – </a:t>
              </a:r>
              <a:r>
                <a:rPr lang="en-US" sz="2400" i="1" dirty="0" smtClean="0"/>
                <a:t>f</a:t>
              </a:r>
              <a:r>
                <a:rPr lang="en-US" sz="2400" dirty="0" smtClean="0"/>
                <a:t>(</a:t>
              </a:r>
              <a:r>
                <a:rPr lang="en-US" sz="2400" i="1" dirty="0" smtClean="0"/>
                <a:t>X</a:t>
              </a:r>
              <a:r>
                <a:rPr lang="en-US" sz="2400" i="1" baseline="-25000" dirty="0" smtClean="0"/>
                <a:t>i</a:t>
              </a:r>
              <a:r>
                <a:rPr lang="en-US" sz="2400" baseline="-25000" dirty="0" smtClean="0"/>
                <a:t>-1</a:t>
              </a:r>
              <a:r>
                <a:rPr lang="en-US" sz="2400" dirty="0" smtClean="0"/>
                <a:t>) + </a:t>
              </a:r>
              <a:r>
                <a:rPr lang="en-US" sz="2400" i="1" dirty="0" smtClean="0"/>
                <a:t>f</a:t>
              </a:r>
              <a:r>
                <a:rPr lang="en-US" sz="2400" dirty="0" smtClean="0"/>
                <a:t>(</a:t>
              </a:r>
              <a:r>
                <a:rPr lang="en-US" sz="2400" i="1" dirty="0" smtClean="0"/>
                <a:t>Y</a:t>
              </a:r>
              <a:r>
                <a:rPr lang="en-US" sz="2400" i="1" baseline="-25000" dirty="0" smtClean="0"/>
                <a:t>i</a:t>
              </a:r>
              <a:r>
                <a:rPr lang="en-US" sz="2400" dirty="0" smtClean="0"/>
                <a:t>) </a:t>
              </a:r>
              <a:r>
                <a:rPr lang="en-US" sz="2400" dirty="0"/>
                <a:t>– </a:t>
              </a:r>
              <a:r>
                <a:rPr lang="en-US" sz="2400" i="1" dirty="0" smtClean="0"/>
                <a:t>f</a:t>
              </a:r>
              <a:r>
                <a:rPr lang="en-US" sz="2400" dirty="0" smtClean="0"/>
                <a:t>(</a:t>
              </a:r>
              <a:r>
                <a:rPr lang="en-US" sz="2400" i="1" dirty="0" smtClean="0"/>
                <a:t>Y</a:t>
              </a:r>
              <a:r>
                <a:rPr lang="en-US" sz="2400" i="1" baseline="-25000" dirty="0" smtClean="0"/>
                <a:t>i</a:t>
              </a:r>
              <a:r>
                <a:rPr lang="en-US" sz="2400" baseline="-25000" dirty="0"/>
                <a:t>-1</a:t>
              </a:r>
              <a:r>
                <a:rPr lang="en-US" sz="2400" dirty="0" smtClean="0"/>
                <a:t>)]</a:t>
              </a:r>
              <a:endParaRPr lang="en-US" sz="2400" i="1" dirty="0"/>
            </a:p>
            <a:p>
              <a:endParaRPr lang="en-US" sz="2400" i="1" dirty="0"/>
            </a:p>
          </p:txBody>
        </p:sp>
        <p:sp>
          <p:nvSpPr>
            <p:cNvPr id="8" name="Right Brace 7"/>
            <p:cNvSpPr/>
            <p:nvPr/>
          </p:nvSpPr>
          <p:spPr>
            <a:xfrm rot="5400000">
              <a:off x="2547362" y="5001696"/>
              <a:ext cx="324035" cy="2081000"/>
            </a:xfrm>
            <a:prstGeom prst="rightBrac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73617" y="6165304"/>
              <a:ext cx="27663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Deterioration of </a:t>
              </a:r>
              <a:r>
                <a:rPr lang="en-US" sz="2400" i="1" dirty="0" smtClean="0"/>
                <a:t>OPT</a:t>
              </a:r>
              <a:endParaRPr lang="en-US" sz="2400" i="1" dirty="0"/>
            </a:p>
          </p:txBody>
        </p:sp>
        <p:sp>
          <p:nvSpPr>
            <p:cNvPr id="10" name="Right Brace 9"/>
            <p:cNvSpPr/>
            <p:nvPr/>
          </p:nvSpPr>
          <p:spPr>
            <a:xfrm rot="5400000">
              <a:off x="5891317" y="4424285"/>
              <a:ext cx="324037" cy="3230016"/>
            </a:xfrm>
            <a:prstGeom prst="rightBrac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88668" y="6165304"/>
              <a:ext cx="34169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Improvement in </a:t>
              </a:r>
              <a:r>
                <a:rPr lang="en-US" sz="2400" i="1" dirty="0" smtClean="0"/>
                <a:t>f</a:t>
              </a:r>
              <a:r>
                <a:rPr lang="en-US" sz="2400" dirty="0" smtClean="0"/>
                <a:t>(</a:t>
              </a:r>
              <a:r>
                <a:rPr lang="en-US" sz="2400" i="1" dirty="0" smtClean="0"/>
                <a:t>X</a:t>
              </a:r>
              <a:r>
                <a:rPr lang="en-US" sz="2400" dirty="0" smtClean="0"/>
                <a:t>) + </a:t>
              </a:r>
              <a:r>
                <a:rPr lang="en-US" sz="2400" i="1" dirty="0" smtClean="0"/>
                <a:t>f</a:t>
              </a:r>
              <a:r>
                <a:rPr lang="en-US" sz="2400" dirty="0" smtClean="0"/>
                <a:t>(</a:t>
              </a:r>
              <a:r>
                <a:rPr lang="en-US" sz="2400" i="1" dirty="0" smtClean="0"/>
                <a:t>Y</a:t>
              </a:r>
              <a:r>
                <a:rPr lang="en-US" sz="2400" dirty="0" smtClean="0"/>
                <a:t>)</a:t>
              </a:r>
              <a:endParaRPr lang="en-US" sz="2400" i="1" dirty="0"/>
            </a:p>
          </p:txBody>
        </p:sp>
      </p:grpSp>
      <p:pic>
        <p:nvPicPr>
          <p:cNvPr id="142338" name="Picture 2" descr="C:\Users\t-moranf\AppData\Local\Microsoft\Windows\Temporary Internet Files\Content.IE5\V2E7Z4RA\MC9002149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48242"/>
            <a:ext cx="964461" cy="103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467544" y="3688434"/>
            <a:ext cx="8229600" cy="418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ym typeface="Symbol"/>
              </a:rPr>
              <a:t>Summing over all the iterations, we get: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400506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Deterioration in OPT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31840" y="4005064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</a:t>
            </a:r>
            <a:r>
              <a:rPr lang="en-US" sz="2400" dirty="0" smtClean="0"/>
              <a:t> </a:t>
            </a:r>
            <a:r>
              <a:rPr lang="en-US" sz="2400" i="1" dirty="0"/>
              <a:t>c </a:t>
            </a:r>
            <a:r>
              <a:rPr lang="en-US" sz="2400" i="1" dirty="0" smtClean="0"/>
              <a:t>∙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3747327" y="4005064"/>
            <a:ext cx="3416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Improvement in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+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Y</a:t>
            </a:r>
            <a:r>
              <a:rPr lang="en-US" sz="2400" dirty="0"/>
              <a:t>)</a:t>
            </a:r>
            <a:endParaRPr lang="en-US" sz="24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87624" y="4005064"/>
            <a:ext cx="1382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OPT</a:t>
            </a:r>
            <a:r>
              <a:rPr lang="en-US" sz="2400" dirty="0" smtClean="0"/>
              <a:t>) - </a:t>
            </a:r>
            <a:r>
              <a:rPr lang="en-US" sz="2400" i="1" dirty="0" smtClean="0"/>
              <a:t>V</a:t>
            </a:r>
            <a:endParaRPr lang="en-US" sz="2400" i="1" dirty="0"/>
          </a:p>
        </p:txBody>
      </p:sp>
      <p:sp>
        <p:nvSpPr>
          <p:cNvPr id="18" name="Rectangle 17"/>
          <p:cNvSpPr/>
          <p:nvPr/>
        </p:nvSpPr>
        <p:spPr>
          <a:xfrm>
            <a:off x="7020272" y="4005064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/>
              </a:rPr>
              <a:t></a:t>
            </a:r>
            <a:r>
              <a:rPr lang="en-US" sz="2400" dirty="0" smtClean="0"/>
              <a:t> 2</a:t>
            </a:r>
            <a:r>
              <a:rPr lang="en-US" sz="2400" i="1" dirty="0" smtClean="0"/>
              <a:t>c ∙</a:t>
            </a:r>
            <a:r>
              <a:rPr lang="en-US" sz="2400" dirty="0" smtClean="0"/>
              <a:t> V</a:t>
            </a:r>
            <a:endParaRPr lang="en-US" sz="2400" dirty="0"/>
          </a:p>
        </p:txBody>
      </p:sp>
      <p:sp>
        <p:nvSpPr>
          <p:cNvPr id="19" name="Down Arrow 18"/>
          <p:cNvSpPr/>
          <p:nvPr/>
        </p:nvSpPr>
        <p:spPr>
          <a:xfrm>
            <a:off x="3991236" y="4610745"/>
            <a:ext cx="652772" cy="6904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14155" y="5343599"/>
            <a:ext cx="2709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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OPT</a:t>
            </a:r>
            <a:r>
              <a:rPr lang="en-US" sz="2400" dirty="0" smtClean="0">
                <a:sym typeface="Symbol"/>
              </a:rPr>
              <a:t>) / [1 + 2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]</a:t>
            </a:r>
            <a:endParaRPr lang="en-US" sz="2400" i="1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67544" y="5891064"/>
            <a:ext cx="8229600" cy="706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ym typeface="Symbol"/>
              </a:rPr>
              <a:t>The value of 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depends on how the algorithm decides whether to add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to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or remove it from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.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100392" y="2319263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(*)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81736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2" grpId="0"/>
      <p:bldP spid="12" grpId="1"/>
      <p:bldP spid="14" grpId="0"/>
      <p:bldP spid="16" grpId="0"/>
      <p:bldP spid="17" grpId="0"/>
      <p:bldP spid="18" grpId="0"/>
      <p:bldP spid="19" grpId="0" animBg="1"/>
      <p:bldP spid="20" grpId="0"/>
      <p:bldP spid="23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</a:t>
            </a:r>
            <a:r>
              <a:rPr lang="en-US" i="1" dirty="0" smtClean="0">
                <a:sym typeface="Symbol"/>
              </a:rPr>
              <a:t> b</a:t>
            </a:r>
            <a:r>
              <a:rPr lang="en-US" i="1" baseline="-25000" dirty="0" smtClean="0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then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dd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dirty="0" smtClean="0"/>
              <a:t> to </a:t>
            </a:r>
            <a:r>
              <a:rPr lang="en-US" i="1" dirty="0" smtClean="0"/>
              <a:t>X</a:t>
            </a:r>
            <a:r>
              <a:rPr lang="en-US" dirty="0"/>
              <a:t>,</a:t>
            </a:r>
            <a:endParaRPr lang="en-US" dirty="0" smtClean="0"/>
          </a:p>
          <a:p>
            <a:r>
              <a:rPr lang="en-US" dirty="0" smtClean="0"/>
              <a:t>else remove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dirty="0" smtClean="0"/>
              <a:t> from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Lemma</a:t>
            </a:r>
          </a:p>
          <a:p>
            <a:pPr marL="0" indent="0">
              <a:buNone/>
            </a:pPr>
            <a:r>
              <a:rPr lang="en-US" dirty="0" smtClean="0"/>
              <a:t>Always,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dirty="0"/>
              <a:t> </a:t>
            </a:r>
            <a:r>
              <a:rPr lang="en-US" dirty="0" smtClean="0">
                <a:sym typeface="Symbol"/>
              </a:rPr>
              <a:t> 0</a:t>
            </a:r>
            <a:r>
              <a:rPr lang="en-US" i="1" dirty="0" smtClean="0">
                <a:sym typeface="Symbol"/>
              </a:rPr>
              <a:t>.</a:t>
            </a:r>
          </a:p>
          <a:p>
            <a:pPr marL="0" indent="0">
              <a:buNone/>
            </a:pPr>
            <a:endParaRPr lang="en-US" i="1" dirty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Lemma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If the algorithm adds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to X</a:t>
            </a:r>
            <a:r>
              <a:rPr lang="en-US" dirty="0" smtClean="0">
                <a:sym typeface="Symbol"/>
              </a:rPr>
              <a:t> (</a:t>
            </a:r>
            <a:r>
              <a:rPr lang="en-US" dirty="0">
                <a:sym typeface="Symbol"/>
              </a:rPr>
              <a:t>respectively, </a:t>
            </a:r>
            <a:r>
              <a:rPr lang="en-US" dirty="0" smtClean="0">
                <a:sym typeface="Symbol"/>
              </a:rPr>
              <a:t>removes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from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), and </a:t>
            </a:r>
            <a:r>
              <a:rPr lang="en-US" i="1" dirty="0" smtClean="0"/>
              <a:t>OPT</a:t>
            </a:r>
            <a:r>
              <a:rPr lang="en-US" i="1" baseline="-25000" dirty="0" smtClean="0"/>
              <a:t>i-1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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OPT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, then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the deterioration in 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 is at most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(respectively, 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).</a:t>
            </a: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Proof</a:t>
            </a:r>
          </a:p>
          <a:p>
            <a:pPr marL="0" indent="0">
              <a:buNone/>
            </a:pPr>
            <a:r>
              <a:rPr lang="en-US" dirty="0"/>
              <a:t>Since </a:t>
            </a:r>
            <a:r>
              <a:rPr lang="en-US" i="1" dirty="0"/>
              <a:t>OPT</a:t>
            </a:r>
            <a:r>
              <a:rPr lang="en-US" i="1" baseline="-25000" dirty="0"/>
              <a:t>i-1</a:t>
            </a:r>
            <a:r>
              <a:rPr lang="en-US" i="1" dirty="0"/>
              <a:t> </a:t>
            </a:r>
            <a:r>
              <a:rPr lang="en-US" dirty="0">
                <a:sym typeface="Symbol"/>
              </a:rPr>
              <a:t></a:t>
            </a:r>
            <a:r>
              <a:rPr lang="en-US" i="1" dirty="0">
                <a:sym typeface="Symbol"/>
              </a:rPr>
              <a:t> </a:t>
            </a:r>
            <a:r>
              <a:rPr lang="en-US" i="1" dirty="0" err="1">
                <a:sym typeface="Symbol"/>
              </a:rPr>
              <a:t>OPT</a:t>
            </a:r>
            <a:r>
              <a:rPr lang="en-US" i="1" baseline="-25000" dirty="0" err="1">
                <a:sym typeface="Symbol"/>
              </a:rPr>
              <a:t>i</a:t>
            </a:r>
            <a:r>
              <a:rPr lang="en-US" i="1" baseline="-25000" dirty="0">
                <a:sym typeface="Symbol"/>
              </a:rPr>
              <a:t> </a:t>
            </a:r>
            <a:r>
              <a:rPr lang="en-US" i="1" dirty="0">
                <a:sym typeface="Symbol"/>
              </a:rPr>
              <a:t>,</a:t>
            </a:r>
            <a:r>
              <a:rPr lang="en-US" dirty="0">
                <a:sym typeface="Symbol"/>
              </a:rPr>
              <a:t> we know that</a:t>
            </a:r>
            <a:r>
              <a:rPr lang="en-US" dirty="0"/>
              <a:t>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 </a:t>
            </a:r>
            <a:r>
              <a:rPr lang="en-US" i="1" dirty="0">
                <a:sym typeface="Symbol"/>
              </a:rPr>
              <a:t>OPT</a:t>
            </a:r>
            <a:r>
              <a:rPr lang="en-US" i="1" baseline="-25000" dirty="0">
                <a:sym typeface="Symbol"/>
              </a:rPr>
              <a:t>i</a:t>
            </a:r>
            <a:r>
              <a:rPr lang="en-US" baseline="-25000" dirty="0">
                <a:sym typeface="Symbol"/>
              </a:rPr>
              <a:t>-1</a:t>
            </a:r>
            <a:r>
              <a:rPr lang="en-US" dirty="0">
                <a:sym typeface="Symbol"/>
              </a:rPr>
              <a:t>. </a:t>
            </a:r>
          </a:p>
          <a:p>
            <a:pPr marL="0" indent="0">
              <a:buNone/>
            </a:pPr>
            <a:endParaRPr lang="en-US" b="1" u="sng" dirty="0" smtClean="0">
              <a:sym typeface="Symbol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4355976" y="1556792"/>
            <a:ext cx="1008112" cy="6480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08104" y="1484784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Non-standard greedy algorithm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60194" y="6197242"/>
            <a:ext cx="69681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OPT</a:t>
            </a:r>
            <a:r>
              <a:rPr lang="en-US" sz="2000" i="1" baseline="-25000" dirty="0" smtClean="0"/>
              <a:t>i</a:t>
            </a:r>
            <a:r>
              <a:rPr lang="en-US" sz="2000" baseline="-25000" dirty="0" smtClean="0"/>
              <a:t>-1</a:t>
            </a:r>
            <a:r>
              <a:rPr lang="en-US" sz="2000" dirty="0" smtClean="0"/>
              <a:t>) –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err="1" smtClean="0"/>
              <a:t>OPT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) </a:t>
            </a:r>
            <a:r>
              <a:rPr lang="en-US" sz="2000" dirty="0" smtClean="0">
                <a:sym typeface="Symbol"/>
              </a:rPr>
              <a:t> </a:t>
            </a:r>
            <a:r>
              <a:rPr lang="en-US" sz="2000" i="1" dirty="0"/>
              <a:t>f</a:t>
            </a:r>
            <a:r>
              <a:rPr lang="en-US" sz="2000" dirty="0"/>
              <a:t>(</a:t>
            </a:r>
            <a:r>
              <a:rPr lang="en-US" sz="2000" i="1" dirty="0"/>
              <a:t>OPT</a:t>
            </a:r>
            <a:r>
              <a:rPr lang="en-US" sz="2000" i="1" baseline="-25000" dirty="0"/>
              <a:t>i</a:t>
            </a:r>
            <a:r>
              <a:rPr lang="en-US" sz="2000" baseline="-25000" dirty="0"/>
              <a:t>-1</a:t>
            </a:r>
            <a:r>
              <a:rPr lang="en-US" sz="2000" dirty="0"/>
              <a:t>) –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OPT</a:t>
            </a:r>
            <a:r>
              <a:rPr lang="en-US" sz="2000" i="1" baseline="-25000" dirty="0" smtClean="0"/>
              <a:t>i-1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 {</a:t>
            </a:r>
            <a:r>
              <a:rPr lang="en-US" sz="2000" i="1" dirty="0" err="1" smtClean="0">
                <a:sym typeface="Symbol"/>
              </a:rPr>
              <a:t>u</a:t>
            </a:r>
            <a:r>
              <a:rPr lang="en-US" sz="2000" i="1" baseline="-25000" dirty="0" err="1" smtClean="0">
                <a:sym typeface="Symbol"/>
              </a:rPr>
              <a:t>i</a:t>
            </a:r>
            <a:r>
              <a:rPr lang="en-US" sz="2000" dirty="0" smtClean="0">
                <a:sym typeface="Symbol"/>
              </a:rPr>
              <a:t>}</a:t>
            </a:r>
            <a:r>
              <a:rPr lang="en-US" sz="2000" dirty="0" smtClean="0"/>
              <a:t>) </a:t>
            </a:r>
            <a:r>
              <a:rPr lang="en-US" sz="2000" dirty="0" smtClean="0">
                <a:sym typeface="Symbol"/>
              </a:rPr>
              <a:t>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Y</a:t>
            </a:r>
            <a:r>
              <a:rPr lang="en-US" sz="2000" dirty="0" smtClean="0">
                <a:sym typeface="Symbol"/>
              </a:rPr>
              <a:t> \ {</a:t>
            </a:r>
            <a:r>
              <a:rPr lang="en-US" sz="2000" i="1" dirty="0" err="1" smtClean="0">
                <a:sym typeface="Symbol"/>
              </a:rPr>
              <a:t>u</a:t>
            </a:r>
            <a:r>
              <a:rPr lang="en-US" sz="2000" i="1" baseline="-25000" dirty="0" err="1" smtClean="0">
                <a:sym typeface="Symbol"/>
              </a:rPr>
              <a:t>i</a:t>
            </a:r>
            <a:r>
              <a:rPr lang="en-US" sz="2000" dirty="0" smtClean="0">
                <a:sym typeface="Symbol"/>
              </a:rPr>
              <a:t>}) –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Y</a:t>
            </a:r>
            <a:r>
              <a:rPr lang="en-US" sz="2000" dirty="0" smtClean="0">
                <a:sym typeface="Symbol"/>
              </a:rPr>
              <a:t>) =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i="1" baseline="-25000" dirty="0" smtClean="0">
                <a:sym typeface="Symbol"/>
              </a:rPr>
              <a:t>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8868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</a:t>
            </a:r>
            <a:r>
              <a:rPr lang="en-US" dirty="0" smtClean="0"/>
              <a:t>Rule -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92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Assume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>
                <a:sym typeface="Symbol"/>
              </a:rPr>
              <a:t> </a:t>
            </a:r>
            <a:r>
              <a:rPr lang="en-US" i="1" dirty="0">
                <a:sym typeface="Symbol"/>
              </a:rPr>
              <a:t>b</a:t>
            </a:r>
            <a:r>
              <a:rPr lang="en-US" i="1" baseline="-25000" dirty="0">
                <a:sym typeface="Symbol"/>
              </a:rPr>
              <a:t>i </a:t>
            </a:r>
            <a:r>
              <a:rPr lang="en-US" dirty="0">
                <a:sym typeface="Symbol"/>
              </a:rPr>
              <a:t>, and the algorithm </a:t>
            </a:r>
            <a:r>
              <a:rPr lang="en-US" dirty="0"/>
              <a:t>adds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 to </a:t>
            </a:r>
            <a:r>
              <a:rPr lang="en-US" i="1" dirty="0"/>
              <a:t>X</a:t>
            </a:r>
            <a:r>
              <a:rPr lang="en-US" dirty="0"/>
              <a:t> (the other case is analogues</a:t>
            </a:r>
            <a:r>
              <a:rPr lang="en-US" dirty="0">
                <a:sym typeface="Symbol"/>
              </a:rPr>
              <a:t>).</a:t>
            </a:r>
          </a:p>
          <a:p>
            <a:r>
              <a:rPr lang="en-US" dirty="0" smtClean="0"/>
              <a:t>Cleary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/>
              <a:t> </a:t>
            </a:r>
            <a:r>
              <a:rPr lang="en-US" dirty="0" smtClean="0">
                <a:sym typeface="Symbol"/>
              </a:rPr>
              <a:t> 0 since 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 0.</a:t>
            </a:r>
          </a:p>
          <a:p>
            <a:r>
              <a:rPr lang="en-US" dirty="0" smtClean="0">
                <a:sym typeface="Symbol"/>
              </a:rPr>
              <a:t>If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 </a:t>
            </a:r>
            <a:r>
              <a:rPr lang="en-US" i="1" dirty="0" smtClean="0">
                <a:sym typeface="Symbol"/>
              </a:rPr>
              <a:t>OPT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-1 </a:t>
            </a:r>
            <a:r>
              <a:rPr lang="en-US" dirty="0" smtClean="0">
                <a:sym typeface="Symbol"/>
              </a:rPr>
              <a:t>, then:</a:t>
            </a:r>
          </a:p>
          <a:p>
            <a:pPr lvl="1"/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OPT</a:t>
            </a:r>
            <a:r>
              <a:rPr lang="en-US" i="1" baseline="-25000" dirty="0" smtClean="0"/>
              <a:t>i-1</a:t>
            </a:r>
            <a:r>
              <a:rPr lang="en-US" dirty="0"/>
              <a:t>) -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 err="1"/>
              <a:t>OPT</a:t>
            </a:r>
            <a:r>
              <a:rPr lang="en-US" i="1" baseline="-25000" dirty="0" err="1"/>
              <a:t>i</a:t>
            </a:r>
            <a:r>
              <a:rPr lang="en-US" dirty="0" smtClean="0"/>
              <a:t>) = 0</a:t>
            </a:r>
          </a:p>
          <a:p>
            <a:pPr lvl="1"/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) –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-1</a:t>
            </a:r>
            <a:r>
              <a:rPr lang="en-US" dirty="0" smtClean="0"/>
              <a:t>) +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dirty="0" smtClean="0"/>
              <a:t>) –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-1</a:t>
            </a:r>
            <a:r>
              <a:rPr lang="en-US" dirty="0" smtClean="0"/>
              <a:t>) =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0</a:t>
            </a:r>
          </a:p>
          <a:p>
            <a:pPr lvl="1"/>
            <a:r>
              <a:rPr lang="en-US" dirty="0" smtClean="0">
                <a:sym typeface="Symbol"/>
              </a:rPr>
              <a:t>Inequality (*) holds for every non-negative 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If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 </a:t>
            </a:r>
            <a:r>
              <a:rPr lang="en-US" i="1" dirty="0" smtClean="0">
                <a:sym typeface="Symbol"/>
              </a:rPr>
              <a:t>OPT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-1</a:t>
            </a:r>
            <a:r>
              <a:rPr lang="en-US" dirty="0" smtClean="0">
                <a:sym typeface="Symbol"/>
              </a:rPr>
              <a:t> , then:</a:t>
            </a:r>
          </a:p>
          <a:p>
            <a:pPr lvl="1"/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OPT</a:t>
            </a:r>
            <a:r>
              <a:rPr lang="en-US" i="1" baseline="-25000" dirty="0"/>
              <a:t>i-1</a:t>
            </a:r>
            <a:r>
              <a:rPr lang="en-US" dirty="0"/>
              <a:t>) -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 err="1"/>
              <a:t>OPT</a:t>
            </a:r>
            <a:r>
              <a:rPr lang="en-US" i="1" baseline="-25000" dirty="0" err="1"/>
              <a:t>i</a:t>
            </a:r>
            <a:r>
              <a:rPr lang="en-US" dirty="0"/>
              <a:t>) </a:t>
            </a:r>
            <a:r>
              <a:rPr lang="en-US" dirty="0" smtClean="0">
                <a:sym typeface="Symbol"/>
              </a:rPr>
              <a:t>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endParaRPr lang="en-US" dirty="0" smtClean="0">
              <a:sym typeface="Symbol"/>
            </a:endParaRPr>
          </a:p>
          <a:p>
            <a:pPr lvl="1"/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) –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baseline="-25000" dirty="0"/>
              <a:t>-1</a:t>
            </a:r>
            <a:r>
              <a:rPr lang="en-US" dirty="0"/>
              <a:t>) +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i="1" baseline="-25000" dirty="0"/>
              <a:t>i</a:t>
            </a:r>
            <a:r>
              <a:rPr lang="en-US" dirty="0"/>
              <a:t>) –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i="1" baseline="-25000" dirty="0"/>
              <a:t>i</a:t>
            </a:r>
            <a:r>
              <a:rPr lang="en-US" baseline="-25000" dirty="0"/>
              <a:t>-1</a:t>
            </a:r>
            <a:r>
              <a:rPr lang="en-US" dirty="0"/>
              <a:t>) =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/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</a:p>
          <a:p>
            <a:pPr lvl="1"/>
            <a:r>
              <a:rPr lang="en-US" dirty="0" smtClean="0">
                <a:sym typeface="Symbol"/>
              </a:rPr>
              <a:t>Inequality (*) holds for 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= 1.</a:t>
            </a:r>
          </a:p>
          <a:p>
            <a:r>
              <a:rPr lang="en-US" dirty="0" smtClean="0"/>
              <a:t>The approximation ratio is: 1 / </a:t>
            </a:r>
            <a:r>
              <a:rPr lang="en-US" dirty="0">
                <a:sym typeface="Symbol"/>
              </a:rPr>
              <a:t>[1 + 2</a:t>
            </a:r>
            <a:r>
              <a:rPr lang="en-US" i="1" dirty="0">
                <a:sym typeface="Symbol"/>
              </a:rPr>
              <a:t>c</a:t>
            </a:r>
            <a:r>
              <a:rPr lang="en-US" dirty="0" smtClean="0">
                <a:sym typeface="Symbol"/>
              </a:rPr>
              <a:t>] = 1/3.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500042"/>
            <a:ext cx="1442923" cy="1027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372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 0, then add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to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and quit.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 0, then </a:t>
            </a:r>
            <a:r>
              <a:rPr lang="en-US" dirty="0" smtClean="0">
                <a:sym typeface="Symbol"/>
              </a:rPr>
              <a:t>remove </a:t>
            </a:r>
            <a:r>
              <a:rPr lang="en-US" i="1" dirty="0" err="1">
                <a:sym typeface="Symbol"/>
              </a:rPr>
              <a:t>u</a:t>
            </a:r>
            <a:r>
              <a:rPr lang="en-US" i="1" baseline="-25000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from </a:t>
            </a:r>
            <a:r>
              <a:rPr lang="en-US" i="1" dirty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and </a:t>
            </a:r>
            <a:r>
              <a:rPr lang="en-US" dirty="0" smtClean="0">
                <a:sym typeface="Symbol"/>
              </a:rPr>
              <a:t>quit.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With probability 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/ (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add </a:t>
            </a:r>
            <a:r>
              <a:rPr lang="en-US" i="1" dirty="0" err="1" smtClean="0">
                <a:sym typeface="Symbol"/>
              </a:rPr>
              <a:t>u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to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, otherwise (with probability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/ </a:t>
            </a:r>
            <a:r>
              <a:rPr lang="en-US" dirty="0">
                <a:sym typeface="Symbol"/>
              </a:rPr>
              <a:t>(</a:t>
            </a:r>
            <a:r>
              <a:rPr lang="en-US" i="1" dirty="0" err="1">
                <a:sym typeface="Symbol"/>
              </a:rPr>
              <a:t>a</a:t>
            </a:r>
            <a:r>
              <a:rPr lang="en-US" i="1" baseline="-25000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+ </a:t>
            </a:r>
            <a:r>
              <a:rPr lang="en-US" i="1" dirty="0">
                <a:sym typeface="Symbol"/>
              </a:rPr>
              <a:t>b</a:t>
            </a:r>
            <a:r>
              <a:rPr lang="en-US" i="1" baseline="-25000" dirty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)), remove </a:t>
            </a:r>
            <a:r>
              <a:rPr lang="en-US" i="1" dirty="0" err="1">
                <a:sym typeface="Symbol"/>
              </a:rPr>
              <a:t>u</a:t>
            </a:r>
            <a:r>
              <a:rPr lang="en-US" i="1" baseline="-25000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from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.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Three cases: one for each line of the algorithm.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Case 1 (</a:t>
            </a:r>
            <a:r>
              <a:rPr lang="en-US" b="1" i="1" u="sng" dirty="0" smtClean="0">
                <a:sym typeface="Symbol"/>
              </a:rPr>
              <a:t>b</a:t>
            </a:r>
            <a:r>
              <a:rPr lang="en-US" b="1" i="1" u="sng" baseline="-25000" dirty="0" smtClean="0">
                <a:sym typeface="Symbol"/>
              </a:rPr>
              <a:t>i</a:t>
            </a:r>
            <a:r>
              <a:rPr lang="en-US" b="1" u="sng" dirty="0" smtClean="0">
                <a:sym typeface="Symbol"/>
              </a:rPr>
              <a:t> </a:t>
            </a:r>
            <a:r>
              <a:rPr lang="en-US" b="1" u="sng" dirty="0">
                <a:sym typeface="Symbol"/>
              </a:rPr>
              <a:t> </a:t>
            </a:r>
            <a:r>
              <a:rPr lang="en-US" b="1" u="sng" dirty="0" smtClean="0">
                <a:sym typeface="Symbol"/>
              </a:rPr>
              <a:t>0)</a:t>
            </a:r>
          </a:p>
          <a:p>
            <a:r>
              <a:rPr lang="en-US" dirty="0"/>
              <a:t>Cleary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0 since </a:t>
            </a:r>
            <a:r>
              <a:rPr lang="en-US" i="1" dirty="0" err="1">
                <a:sym typeface="Symbol"/>
              </a:rPr>
              <a:t>a</a:t>
            </a:r>
            <a:r>
              <a:rPr lang="en-US" i="1" baseline="-25000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+ </a:t>
            </a:r>
            <a:r>
              <a:rPr lang="en-US" i="1" dirty="0">
                <a:sym typeface="Symbol"/>
              </a:rPr>
              <a:t>b</a:t>
            </a:r>
            <a:r>
              <a:rPr lang="en-US" i="1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 </a:t>
            </a:r>
            <a:r>
              <a:rPr lang="en-US" dirty="0" smtClean="0">
                <a:sym typeface="Symbol"/>
              </a:rPr>
              <a:t>0.</a:t>
            </a:r>
          </a:p>
          <a:p>
            <a:r>
              <a:rPr lang="en-US" dirty="0" smtClean="0">
                <a:sym typeface="Symbol"/>
              </a:rPr>
              <a:t>Thus,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) –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-1</a:t>
            </a:r>
            <a:r>
              <a:rPr lang="en-US" dirty="0" smtClean="0"/>
              <a:t>) +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dirty="0" smtClean="0"/>
              <a:t>) –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-1</a:t>
            </a:r>
            <a:r>
              <a:rPr lang="en-US" dirty="0" smtClean="0"/>
              <a:t>) </a:t>
            </a:r>
            <a:r>
              <a:rPr lang="en-US" dirty="0"/>
              <a:t>=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</a:t>
            </a:r>
            <a:r>
              <a:rPr lang="en-US" dirty="0" smtClean="0">
                <a:sym typeface="Symbol"/>
              </a:rPr>
              <a:t>0.</a:t>
            </a:r>
          </a:p>
          <a:p>
            <a:r>
              <a:rPr lang="en-US" dirty="0" smtClean="0">
                <a:sym typeface="Symbol"/>
              </a:rPr>
              <a:t>If </a:t>
            </a:r>
            <a:r>
              <a:rPr lang="en-US" i="1" dirty="0" err="1">
                <a:sym typeface="Symbol"/>
              </a:rPr>
              <a:t>u</a:t>
            </a:r>
            <a:r>
              <a:rPr lang="en-US" i="1" baseline="-25000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 </a:t>
            </a:r>
            <a:r>
              <a:rPr lang="en-US" i="1" dirty="0">
                <a:sym typeface="Symbol"/>
              </a:rPr>
              <a:t>OPT</a:t>
            </a:r>
            <a:r>
              <a:rPr lang="en-US" i="1" baseline="-25000" dirty="0">
                <a:sym typeface="Symbol"/>
              </a:rPr>
              <a:t>i</a:t>
            </a:r>
            <a:r>
              <a:rPr lang="en-US" baseline="-25000" dirty="0">
                <a:sym typeface="Symbol"/>
              </a:rPr>
              <a:t>-1 </a:t>
            </a:r>
            <a:r>
              <a:rPr lang="en-US" dirty="0">
                <a:sym typeface="Symbol"/>
              </a:rPr>
              <a:t>, </a:t>
            </a:r>
            <a:r>
              <a:rPr lang="en-US" dirty="0" smtClean="0">
                <a:sym typeface="Symbol"/>
              </a:rPr>
              <a:t>then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OPT</a:t>
            </a:r>
            <a:r>
              <a:rPr lang="en-US" i="1" baseline="-25000" dirty="0" smtClean="0"/>
              <a:t>i-1</a:t>
            </a:r>
            <a:r>
              <a:rPr lang="en-US" dirty="0"/>
              <a:t>) -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 err="1"/>
              <a:t>OPT</a:t>
            </a:r>
            <a:r>
              <a:rPr lang="en-US" i="1" baseline="-25000" dirty="0" err="1"/>
              <a:t>i</a:t>
            </a:r>
            <a:r>
              <a:rPr lang="en-US" dirty="0"/>
              <a:t>) = </a:t>
            </a:r>
            <a:r>
              <a:rPr lang="en-US" dirty="0" smtClean="0"/>
              <a:t>0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</a:t>
            </a:r>
            <a:r>
              <a:rPr lang="en-US" i="1" dirty="0" err="1">
                <a:sym typeface="Symbol"/>
              </a:rPr>
              <a:t>u</a:t>
            </a:r>
            <a:r>
              <a:rPr lang="en-US" i="1" baseline="-25000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 </a:t>
            </a:r>
            <a:r>
              <a:rPr lang="en-US" i="1" dirty="0">
                <a:sym typeface="Symbol"/>
              </a:rPr>
              <a:t>OPT</a:t>
            </a:r>
            <a:r>
              <a:rPr lang="en-US" i="1" baseline="-25000" dirty="0">
                <a:sym typeface="Symbol"/>
              </a:rPr>
              <a:t>i</a:t>
            </a:r>
            <a:r>
              <a:rPr lang="en-US" baseline="-25000" dirty="0">
                <a:sym typeface="Symbol"/>
              </a:rPr>
              <a:t>-1</a:t>
            </a:r>
            <a:r>
              <a:rPr lang="en-US" dirty="0">
                <a:sym typeface="Symbol"/>
              </a:rPr>
              <a:t> , </a:t>
            </a:r>
            <a:r>
              <a:rPr lang="en-US" dirty="0" smtClean="0">
                <a:sym typeface="Symbol"/>
              </a:rPr>
              <a:t>then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OPT</a:t>
            </a:r>
            <a:r>
              <a:rPr lang="en-US" i="1" baseline="-25000" dirty="0" smtClean="0"/>
              <a:t>i-1</a:t>
            </a:r>
            <a:r>
              <a:rPr lang="en-US" dirty="0"/>
              <a:t>) -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 err="1"/>
              <a:t>OPT</a:t>
            </a:r>
            <a:r>
              <a:rPr lang="en-US" i="1" baseline="-25000" dirty="0" err="1"/>
              <a:t>i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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 0</a:t>
            </a:r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Inequality </a:t>
            </a:r>
            <a:r>
              <a:rPr lang="en-US" dirty="0">
                <a:sym typeface="Symbol"/>
              </a:rPr>
              <a:t>(*) </a:t>
            </a:r>
            <a:r>
              <a:rPr lang="en-US" dirty="0" smtClean="0">
                <a:sym typeface="Symbol"/>
              </a:rPr>
              <a:t>holds </a:t>
            </a:r>
            <a:r>
              <a:rPr lang="en-US" dirty="0">
                <a:sym typeface="Symbol"/>
              </a:rPr>
              <a:t>for every non-negative </a:t>
            </a:r>
            <a:r>
              <a:rPr lang="en-US" i="1" dirty="0">
                <a:sym typeface="Symbol"/>
              </a:rPr>
              <a:t>c</a:t>
            </a:r>
            <a:r>
              <a:rPr lang="en-US" dirty="0">
                <a:sym typeface="Symbol"/>
              </a:rPr>
              <a:t>.</a:t>
            </a:r>
            <a:endParaRPr lang="en-US" i="1" baseline="-25000" dirty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9895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Rule -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>
                <a:sym typeface="Symbol"/>
              </a:rPr>
              <a:t>Case </a:t>
            </a:r>
            <a:r>
              <a:rPr lang="en-US" b="1" u="sng" dirty="0" smtClean="0">
                <a:sym typeface="Symbol"/>
              </a:rPr>
              <a:t>2 (</a:t>
            </a:r>
            <a:r>
              <a:rPr lang="en-US" b="1" i="1" u="sng" dirty="0" err="1" smtClean="0">
                <a:sym typeface="Symbol"/>
              </a:rPr>
              <a:t>a</a:t>
            </a:r>
            <a:r>
              <a:rPr lang="en-US" b="1" i="1" u="sng" baseline="-25000" dirty="0" err="1" smtClean="0">
                <a:sym typeface="Symbol"/>
              </a:rPr>
              <a:t>i</a:t>
            </a:r>
            <a:r>
              <a:rPr lang="en-US" b="1" u="sng" dirty="0" smtClean="0">
                <a:sym typeface="Symbol"/>
              </a:rPr>
              <a:t> </a:t>
            </a:r>
            <a:r>
              <a:rPr lang="en-US" b="1" u="sng" dirty="0">
                <a:sym typeface="Symbol"/>
              </a:rPr>
              <a:t> 0</a:t>
            </a:r>
            <a:r>
              <a:rPr lang="en-US" b="1" u="sng" dirty="0" smtClean="0">
                <a:sym typeface="Symbol"/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Analogues to the previous case.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Case 3 (</a:t>
            </a:r>
            <a:r>
              <a:rPr lang="en-US" b="1" i="1" u="sng" dirty="0" err="1" smtClean="0"/>
              <a:t>a</a:t>
            </a:r>
            <a:r>
              <a:rPr lang="en-US" b="1" i="1" u="sng" baseline="-25000" dirty="0" err="1" smtClean="0"/>
              <a:t>i</a:t>
            </a:r>
            <a:r>
              <a:rPr lang="en-US" b="1" i="1" u="sng" baseline="-25000" dirty="0" smtClean="0"/>
              <a:t> </a:t>
            </a:r>
            <a:r>
              <a:rPr lang="en-US" b="1" u="sng" dirty="0" smtClean="0"/>
              <a:t>, </a:t>
            </a:r>
            <a:r>
              <a:rPr lang="en-US" b="1" i="1" u="sng" dirty="0" smtClean="0"/>
              <a:t>b</a:t>
            </a:r>
            <a:r>
              <a:rPr lang="en-US" b="1" i="1" u="sng" baseline="-25000" dirty="0" smtClean="0"/>
              <a:t>i</a:t>
            </a:r>
            <a:r>
              <a:rPr lang="en-US" b="1" u="sng" dirty="0" smtClean="0"/>
              <a:t> </a:t>
            </a:r>
            <a:r>
              <a:rPr lang="en-US" b="1" u="sng" dirty="0">
                <a:sym typeface="Symbol"/>
              </a:rPr>
              <a:t>&gt;</a:t>
            </a:r>
            <a:r>
              <a:rPr lang="en-US" b="1" u="sng" dirty="0" smtClean="0">
                <a:sym typeface="Symbol"/>
              </a:rPr>
              <a:t> 0)</a:t>
            </a:r>
          </a:p>
          <a:p>
            <a:pPr marL="0" indent="0">
              <a:buNone/>
            </a:pPr>
            <a:r>
              <a:rPr lang="en-US" dirty="0" smtClean="0"/>
              <a:t>The improvement is: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Assume, </a:t>
            </a:r>
            <a:r>
              <a:rPr lang="en-US" dirty="0" err="1" smtClean="0"/>
              <a:t>w.l.o.g</a:t>
            </a:r>
            <a:r>
              <a:rPr lang="en-US" dirty="0" smtClean="0"/>
              <a:t>.,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OPT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-1</a:t>
            </a:r>
            <a:r>
              <a:rPr lang="en-US" dirty="0" smtClean="0">
                <a:sym typeface="Symbol"/>
              </a:rPr>
              <a:t>, t</a:t>
            </a:r>
            <a:r>
              <a:rPr lang="en-US" dirty="0" smtClean="0"/>
              <a:t>he deterioration in OPT is: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Inequality (*) holds for </a:t>
            </a:r>
            <a:r>
              <a:rPr lang="en-US" i="1" dirty="0" smtClean="0"/>
              <a:t>c</a:t>
            </a:r>
            <a:r>
              <a:rPr lang="en-US" dirty="0" smtClean="0"/>
              <a:t> = 0.5, since: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approximation ratio is: 1 / </a:t>
            </a:r>
            <a:r>
              <a:rPr lang="en-US" dirty="0">
                <a:sym typeface="Symbol"/>
              </a:rPr>
              <a:t>[1 + 2</a:t>
            </a:r>
            <a:r>
              <a:rPr lang="en-US" i="1" dirty="0">
                <a:sym typeface="Symbol"/>
              </a:rPr>
              <a:t>c</a:t>
            </a:r>
            <a:r>
              <a:rPr lang="en-US" dirty="0">
                <a:sym typeface="Symbol"/>
              </a:rPr>
              <a:t>] = </a:t>
            </a:r>
            <a:r>
              <a:rPr lang="en-US" dirty="0" smtClean="0">
                <a:sym typeface="Symbol"/>
              </a:rPr>
              <a:t>1/2.</a:t>
            </a:r>
            <a:endParaRPr lang="en-US" i="1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3533" y="500042"/>
            <a:ext cx="1442923" cy="1027786"/>
          </a:xfrm>
          <a:prstGeom prst="rect">
            <a:avLst/>
          </a:prstGeom>
          <a:noFill/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77763115"/>
              </p:ext>
            </p:extLst>
          </p:nvPr>
        </p:nvGraphicFramePr>
        <p:xfrm>
          <a:off x="899592" y="3051448"/>
          <a:ext cx="7359650" cy="838200"/>
        </p:xfrm>
        <a:graphic>
          <a:graphicData uri="http://schemas.openxmlformats.org/presentationml/2006/ole">
            <p:oleObj spid="_x0000_s143780" name="Equation" r:id="rId4" imgW="4012920" imgH="457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28032637"/>
              </p:ext>
            </p:extLst>
          </p:nvPr>
        </p:nvGraphicFramePr>
        <p:xfrm>
          <a:off x="1535113" y="4226273"/>
          <a:ext cx="6684962" cy="887412"/>
        </p:xfrm>
        <a:graphic>
          <a:graphicData uri="http://schemas.openxmlformats.org/presentationml/2006/ole">
            <p:oleObj spid="_x0000_s143781" name="Equation" r:id="rId5" imgW="3251160" imgH="431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19937653"/>
              </p:ext>
            </p:extLst>
          </p:nvPr>
        </p:nvGraphicFramePr>
        <p:xfrm>
          <a:off x="3707904" y="5473824"/>
          <a:ext cx="1674987" cy="448236"/>
        </p:xfrm>
        <a:graphic>
          <a:graphicData uri="http://schemas.openxmlformats.org/presentationml/2006/ole">
            <p:oleObj spid="_x0000_s143782" name="Equation" r:id="rId6" imgW="901440" imgH="241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5842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1484784"/>
            <a:ext cx="8424936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Inflate">
              <a:avLst/>
            </a:prstTxWarp>
            <a:spAutoFit/>
          </a:bodyPr>
          <a:lstStyle/>
          <a:p>
            <a:pPr algn="ctr"/>
            <a:r>
              <a:rPr lang="en-US" sz="11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bit more preliminaries</a:t>
            </a:r>
            <a:endParaRPr lang="en-US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2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Polytope</a:t>
            </a:r>
            <a:r>
              <a:rPr lang="en-US" dirty="0" smtClean="0"/>
              <a:t>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abuse notation and identify a set </a:t>
            </a:r>
            <a:r>
              <a:rPr lang="en-US" i="1" dirty="0" smtClean="0"/>
              <a:t>S</a:t>
            </a:r>
            <a:r>
              <a:rPr lang="en-US" dirty="0" smtClean="0"/>
              <a:t> with its characteristic vector in [0, 1]</a:t>
            </a:r>
            <a:r>
              <a:rPr lang="en-US" i="1" baseline="30000" dirty="0" smtClean="0"/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Given a set </a:t>
            </a:r>
            <a:r>
              <a:rPr lang="en-US" i="1" dirty="0" smtClean="0"/>
              <a:t>S</a:t>
            </a:r>
            <a:r>
              <a:rPr lang="en-US" dirty="0" smtClean="0"/>
              <a:t>, we use </a:t>
            </a:r>
            <a:r>
              <a:rPr lang="en-US" i="1" dirty="0" smtClean="0"/>
              <a:t>S</a:t>
            </a:r>
            <a:r>
              <a:rPr lang="en-US" dirty="0" smtClean="0"/>
              <a:t> also to denote its characteristic vector.</a:t>
            </a:r>
          </a:p>
          <a:p>
            <a:pPr lvl="1"/>
            <a:r>
              <a:rPr lang="en-US" dirty="0" smtClean="0"/>
              <a:t>Given a vector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{0, 1}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we denote by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also the set whose characteristic vector is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62636088"/>
              </p:ext>
            </p:extLst>
          </p:nvPr>
        </p:nvGraphicFramePr>
        <p:xfrm>
          <a:off x="5278438" y="5732463"/>
          <a:ext cx="2376487" cy="792162"/>
        </p:xfrm>
        <a:graphic>
          <a:graphicData uri="http://schemas.openxmlformats.org/presentationml/2006/ole">
            <p:oleObj spid="_x0000_s120254" name="Equation" r:id="rId3" imgW="1295280" imgH="431640" progId="Equation.3">
              <p:embed/>
            </p:oleObj>
          </a:graphicData>
        </a:graphic>
      </p:graphicFrame>
      <p:graphicFrame>
        <p:nvGraphicFramePr>
          <p:cNvPr id="1198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09783247"/>
              </p:ext>
            </p:extLst>
          </p:nvPr>
        </p:nvGraphicFramePr>
        <p:xfrm>
          <a:off x="949325" y="5084763"/>
          <a:ext cx="3140075" cy="1439862"/>
        </p:xfrm>
        <a:graphic>
          <a:graphicData uri="http://schemas.openxmlformats.org/presentationml/2006/ole">
            <p:oleObj spid="_x0000_s120255" name="Equation" r:id="rId4" imgW="1562040" imgH="888840" progId="Equation.3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4005065"/>
            <a:ext cx="3528392" cy="1080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Using this notation, we can define LP like problems: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139952" y="4005065"/>
            <a:ext cx="4680520" cy="18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More generally, maximizing 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submodular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functrion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subject to 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polytope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constraint is the problem:</a:t>
            </a:r>
          </a:p>
        </p:txBody>
      </p:sp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332656"/>
            <a:ext cx="1584176" cy="118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last program:</a:t>
            </a:r>
          </a:p>
          <a:p>
            <a:pPr lvl="1"/>
            <a:r>
              <a:rPr lang="en-US" dirty="0" smtClean="0"/>
              <a:t>requires integer solutions.</a:t>
            </a:r>
          </a:p>
          <a:p>
            <a:pPr lvl="1"/>
            <a:r>
              <a:rPr lang="en-US" dirty="0" smtClean="0"/>
              <a:t>generalizes “integer programming”.</a:t>
            </a:r>
          </a:p>
          <a:p>
            <a:pPr lvl="1"/>
            <a:r>
              <a:rPr lang="en-US" dirty="0" smtClean="0"/>
              <a:t>is unlikely to have a reasonable approximation.</a:t>
            </a:r>
          </a:p>
          <a:p>
            <a:r>
              <a:rPr lang="en-US" dirty="0" smtClean="0"/>
              <a:t>We need to relax it.</a:t>
            </a:r>
          </a:p>
          <a:p>
            <a:pPr lvl="1"/>
            <a:r>
              <a:rPr lang="en-US" dirty="0" smtClean="0"/>
              <a:t>We replace the constraint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{0,1}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with x  [0,1]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.</a:t>
            </a:r>
          </a:p>
          <a:p>
            <a:pPr lvl="1"/>
            <a:r>
              <a:rPr lang="en-US" dirty="0" smtClean="0">
                <a:sym typeface="Symbol"/>
              </a:rPr>
              <a:t>The difficulty is to extend the objective function to fractional vectors.</a:t>
            </a:r>
          </a:p>
          <a:p>
            <a:r>
              <a:rPr lang="en-US" dirty="0" smtClean="0">
                <a:sym typeface="Symbol"/>
              </a:rPr>
              <a:t>The </a:t>
            </a:r>
            <a:r>
              <a:rPr lang="en-US" dirty="0" err="1" smtClean="0">
                <a:sym typeface="Symbol"/>
              </a:rPr>
              <a:t>multilinear</a:t>
            </a:r>
            <a:r>
              <a:rPr lang="en-US" dirty="0" smtClean="0">
                <a:sym typeface="Symbol"/>
              </a:rPr>
              <a:t> extension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 (a.k.a. extension by expectation) [</a:t>
            </a:r>
            <a:r>
              <a:rPr lang="en-US" dirty="0" err="1" smtClean="0">
                <a:sym typeface="Symbol"/>
              </a:rPr>
              <a:t>Calinescu</a:t>
            </a:r>
            <a:r>
              <a:rPr lang="en-US" dirty="0" smtClean="0">
                <a:sym typeface="Symbol"/>
              </a:rPr>
              <a:t> et al. 07].</a:t>
            </a:r>
          </a:p>
          <a:p>
            <a:pPr lvl="1"/>
            <a:r>
              <a:rPr lang="en-US" dirty="0" smtClean="0"/>
              <a:t>Given a vector </a:t>
            </a:r>
            <a:r>
              <a:rPr lang="en-US" i="1" dirty="0" smtClean="0"/>
              <a:t>x </a:t>
            </a:r>
            <a:r>
              <a:rPr lang="en-US" dirty="0" smtClean="0">
                <a:sym typeface="Symbol"/>
              </a:rPr>
              <a:t> [0, 1]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baseline="30000" dirty="0" smtClean="0"/>
              <a:t>,</a:t>
            </a:r>
            <a:r>
              <a:rPr lang="en-US" dirty="0" smtClean="0"/>
              <a:t> let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denote a random set containing every element 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with probability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>
                <a:sym typeface="Symbol"/>
              </a:rPr>
              <a:t>u</a:t>
            </a:r>
            <a:r>
              <a:rPr lang="en-US" dirty="0" smtClean="0">
                <a:sym typeface="Symbol"/>
              </a:rPr>
              <a:t> independently.</a:t>
            </a:r>
          </a:p>
          <a:p>
            <a:pPr lvl="1"/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E[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))].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28001" name="Picture 1" descr="C:\Documents and Settings\moranfe\Local Settings\Temporary Internet Files\Content.IE5\A530W8KT\MC9002305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37" y="332656"/>
            <a:ext cx="1763511" cy="1518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r>
              <a:rPr lang="en-US" dirty="0" smtClean="0"/>
              <a:t>Preliminaries</a:t>
            </a:r>
          </a:p>
          <a:p>
            <a:pPr lvl="1"/>
            <a:r>
              <a:rPr lang="en-US" dirty="0" smtClean="0"/>
              <a:t>What is a </a:t>
            </a:r>
            <a:r>
              <a:rPr lang="en-US" dirty="0" err="1" smtClean="0"/>
              <a:t>submodular</a:t>
            </a:r>
            <a:r>
              <a:rPr lang="en-US" dirty="0" smtClean="0"/>
              <a:t> function?</a:t>
            </a:r>
          </a:p>
          <a:p>
            <a:r>
              <a:rPr lang="en-US" dirty="0" smtClean="0"/>
              <a:t>Unconstrained </a:t>
            </a:r>
            <a:r>
              <a:rPr lang="en-US" dirty="0" err="1" smtClean="0"/>
              <a:t>Submodular</a:t>
            </a:r>
            <a:r>
              <a:rPr lang="en-US" dirty="0" smtClean="0"/>
              <a:t> Maximization</a:t>
            </a:r>
          </a:p>
          <a:p>
            <a:r>
              <a:rPr lang="en-US" dirty="0" smtClean="0"/>
              <a:t>More Preliminaries</a:t>
            </a:r>
          </a:p>
          <a:p>
            <a:r>
              <a:rPr lang="en-US" dirty="0" err="1" smtClean="0"/>
              <a:t>Maximizining</a:t>
            </a:r>
            <a:r>
              <a:rPr lang="en-US" dirty="0" smtClean="0"/>
              <a:t> a </a:t>
            </a:r>
            <a:r>
              <a:rPr lang="en-US" dirty="0" err="1" smtClean="0"/>
              <a:t>Submodular</a:t>
            </a:r>
            <a:r>
              <a:rPr lang="en-US" dirty="0" smtClean="0"/>
              <a:t> Function over a </a:t>
            </a:r>
            <a:r>
              <a:rPr lang="en-US" dirty="0" err="1" smtClean="0"/>
              <a:t>Polytope</a:t>
            </a:r>
            <a:r>
              <a:rPr lang="en-US" dirty="0" smtClean="0"/>
              <a:t> Constraint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err="1" smtClean="0"/>
              <a:t>Maximizining</a:t>
            </a:r>
            <a:r>
              <a:rPr lang="en-US" b="1" u="sng" dirty="0" smtClean="0"/>
              <a:t> </a:t>
            </a:r>
            <a:r>
              <a:rPr lang="en-US" b="1" u="sng" dirty="0"/>
              <a:t>a </a:t>
            </a:r>
            <a:r>
              <a:rPr lang="en-US" b="1" u="sng" dirty="0" err="1"/>
              <a:t>Submodular</a:t>
            </a:r>
            <a:r>
              <a:rPr lang="en-US" b="1" u="sng" dirty="0"/>
              <a:t> Function over a </a:t>
            </a:r>
            <a:r>
              <a:rPr lang="en-US" b="1" u="sng" dirty="0" err="1"/>
              <a:t>Polytope</a:t>
            </a:r>
            <a:r>
              <a:rPr lang="en-US" b="1" u="sng" dirty="0"/>
              <a:t> </a:t>
            </a:r>
            <a:r>
              <a:rPr lang="en-US" b="1" u="sng" dirty="0" smtClean="0"/>
              <a:t>Constraint</a:t>
            </a:r>
          </a:p>
          <a:p>
            <a:r>
              <a:rPr lang="en-US" dirty="0" smtClean="0"/>
              <a:t>Asks to find (or approximate) the optimal solution for a relaxation of the form presented.</a:t>
            </a:r>
          </a:p>
          <a:p>
            <a:r>
              <a:rPr lang="en-US" dirty="0" smtClean="0"/>
              <a:t>Formally for as large a constant </a:t>
            </a:r>
            <a:r>
              <a:rPr lang="en-US" i="1" dirty="0" smtClean="0"/>
              <a:t>c</a:t>
            </a:r>
            <a:r>
              <a:rPr lang="en-US" dirty="0" smtClean="0"/>
              <a:t> as possible: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Given                                    , find a feasible </a:t>
            </a:r>
            <a:r>
              <a:rPr lang="en-US" i="1" dirty="0" smtClean="0"/>
              <a:t>x</a:t>
            </a:r>
            <a:r>
              <a:rPr lang="en-US" dirty="0" smtClean="0"/>
              <a:t> such that: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c ∙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).</a:t>
            </a:r>
          </a:p>
          <a:p>
            <a:pPr>
              <a:lnSpc>
                <a:spcPct val="150000"/>
              </a:lnSpc>
            </a:pPr>
            <a:endParaRPr lang="en-US" i="1" dirty="0" smtClean="0"/>
          </a:p>
          <a:p>
            <a:pPr>
              <a:buNone/>
            </a:pPr>
            <a:r>
              <a:rPr lang="en-US" b="1" u="sng" dirty="0" smtClean="0"/>
              <a:t>Motivation</a:t>
            </a:r>
          </a:p>
          <a:p>
            <a:r>
              <a:rPr lang="en-US" dirty="0" smtClean="0"/>
              <a:t>For many </a:t>
            </a:r>
            <a:r>
              <a:rPr lang="en-US" dirty="0" err="1" smtClean="0"/>
              <a:t>polytopes</a:t>
            </a:r>
            <a:r>
              <a:rPr lang="en-US" dirty="0" smtClean="0"/>
              <a:t>, a fractional solution can be rounded without losing too much in the objective.</a:t>
            </a:r>
          </a:p>
          <a:p>
            <a:pPr lvl="1"/>
            <a:r>
              <a:rPr lang="en-US" dirty="0" err="1" smtClean="0"/>
              <a:t>Matroid</a:t>
            </a:r>
            <a:r>
              <a:rPr lang="en-US" dirty="0" smtClean="0"/>
              <a:t> </a:t>
            </a:r>
            <a:r>
              <a:rPr lang="en-US" dirty="0" err="1" smtClean="0"/>
              <a:t>Polytopes</a:t>
            </a:r>
            <a:r>
              <a:rPr lang="en-US" dirty="0" smtClean="0"/>
              <a:t> – no loss 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Calinescu</a:t>
            </a:r>
            <a:r>
              <a:rPr lang="en-US" dirty="0" smtClean="0">
                <a:sym typeface="Symbol"/>
              </a:rPr>
              <a:t> et al. 11].</a:t>
            </a:r>
          </a:p>
          <a:p>
            <a:pPr lvl="1"/>
            <a:r>
              <a:rPr lang="en-US" dirty="0" smtClean="0">
                <a:sym typeface="Symbol"/>
              </a:rPr>
              <a:t>Constant number of knapsacks – (1 – </a:t>
            </a:r>
            <a:r>
              <a:rPr lang="el-GR" i="1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) loss [</a:t>
            </a:r>
            <a:r>
              <a:rPr lang="en-US" dirty="0" err="1" smtClean="0">
                <a:sym typeface="Symbol"/>
              </a:rPr>
              <a:t>Kulik</a:t>
            </a:r>
            <a:r>
              <a:rPr lang="en-US" dirty="0" smtClean="0">
                <a:sym typeface="Symbol"/>
              </a:rPr>
              <a:t> et al. 09].</a:t>
            </a:r>
          </a:p>
          <a:p>
            <a:pPr lvl="1"/>
            <a:r>
              <a:rPr lang="en-US" dirty="0" err="1" smtClean="0">
                <a:sym typeface="Symbol"/>
              </a:rPr>
              <a:t>Unsplittable</a:t>
            </a:r>
            <a:r>
              <a:rPr lang="en-US" dirty="0" smtClean="0">
                <a:sym typeface="Symbol"/>
              </a:rPr>
              <a:t> flow in trees – O(1) loss [</a:t>
            </a:r>
            <a:r>
              <a:rPr lang="en-US" dirty="0" err="1" smtClean="0"/>
              <a:t>Chekuri</a:t>
            </a:r>
            <a:r>
              <a:rPr lang="en-US" dirty="0" smtClean="0"/>
              <a:t> et al. 11].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1208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23356768"/>
              </p:ext>
            </p:extLst>
          </p:nvPr>
        </p:nvGraphicFramePr>
        <p:xfrm>
          <a:off x="2224088" y="2781300"/>
          <a:ext cx="1957387" cy="736600"/>
        </p:xfrm>
        <a:graphic>
          <a:graphicData uri="http://schemas.openxmlformats.org/presentationml/2006/ole">
            <p:oleObj spid="_x0000_s121056" name="Equation" r:id="rId3" imgW="1269720" imgH="431640" progId="Equation.3">
              <p:embed/>
            </p:oleObj>
          </a:graphicData>
        </a:graphic>
      </p:graphicFrame>
      <p:pic>
        <p:nvPicPr>
          <p:cNvPr id="120836" name="Picture 4" descr="C:\Documents and Settings\moranfe\Local Settings\Temporary Internet Files\Content.IE5\DGEVV4J9\MC90007862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260648"/>
            <a:ext cx="504056" cy="1084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Continuous Greedy Algorithm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The Algorithm [</a:t>
            </a:r>
            <a:r>
              <a:rPr lang="en-US" b="1" u="sng" dirty="0" err="1" smtClean="0"/>
              <a:t>Vondrak</a:t>
            </a:r>
            <a:r>
              <a:rPr lang="en-US" b="1" u="sng" dirty="0" smtClean="0"/>
              <a:t> 08]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δ</a:t>
            </a:r>
            <a:r>
              <a:rPr lang="en-US" dirty="0" smtClean="0"/>
              <a:t> &gt; 0 be a small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Initialize: </a:t>
            </a:r>
            <a:r>
              <a:rPr lang="en-US" i="1" dirty="0" smtClean="0"/>
              <a:t>y</a:t>
            </a:r>
            <a:r>
              <a:rPr lang="en-US" dirty="0" smtClean="0"/>
              <a:t>(0)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ym typeface="Symbol"/>
              </a:rPr>
              <a:t> and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itchFamily="2" charset="2"/>
              </a:rPr>
              <a:t> 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While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&lt; 1 do: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For every 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let </a:t>
            </a:r>
            <a:r>
              <a:rPr lang="en-US" i="1" dirty="0" err="1" smtClean="0">
                <a:sym typeface="Symbol"/>
              </a:rPr>
              <a:t>w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 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Find a solution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in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 [0, 1]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maximizing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smtClean="0"/>
              <a:t>δ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i="1" dirty="0" smtClean="0"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 + </a:t>
            </a:r>
            <a:r>
              <a:rPr lang="el-GR" i="1" dirty="0" smtClean="0">
                <a:sym typeface="Wingdings" pitchFamily="2" charset="2"/>
              </a:rPr>
              <a:t>δ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∙ </a:t>
            </a:r>
            <a:r>
              <a:rPr lang="en-US" i="1" dirty="0" smtClean="0">
                <a:sym typeface="Symbol"/>
              </a:rPr>
              <a:t>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Set </a:t>
            </a:r>
            <a:r>
              <a:rPr lang="en-US" i="1" dirty="0" smtClean="0">
                <a:sym typeface="Symbol"/>
              </a:rPr>
              <a:t>t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i="1" dirty="0" smtClean="0">
                <a:sym typeface="Wingdings" pitchFamily="2" charset="2"/>
              </a:rPr>
              <a:t> t </a:t>
            </a:r>
            <a:r>
              <a:rPr lang="en-US" dirty="0" smtClean="0">
                <a:sym typeface="Wingdings" pitchFamily="2" charset="2"/>
              </a:rPr>
              <a:t>+</a:t>
            </a:r>
            <a:r>
              <a:rPr lang="en-US" i="1" dirty="0" smtClean="0"/>
              <a:t> δ</a:t>
            </a:r>
            <a:r>
              <a:rPr lang="en-US" i="1" dirty="0" smtClean="0">
                <a:sym typeface="Wingdings" pitchFamily="2" charset="2"/>
              </a:rPr>
              <a:t> </a:t>
            </a:r>
            <a:endParaRPr lang="en-US" i="1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b="1" u="sng" dirty="0" smtClean="0"/>
              <a:t>Remark</a:t>
            </a:r>
          </a:p>
          <a:p>
            <a:r>
              <a:rPr lang="en-US" dirty="0" smtClean="0"/>
              <a:t>Calculation of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u</a:t>
            </a:r>
            <a:r>
              <a:rPr lang="en-US" dirty="0" smtClean="0"/>
              <a:t> can be tricky for some functions.</a:t>
            </a:r>
          </a:p>
          <a:p>
            <a:pPr marL="361950" indent="-361950"/>
            <a:r>
              <a:rPr lang="en-US" dirty="0" smtClean="0"/>
              <a:t>Assuming one can evaluate </a:t>
            </a:r>
            <a:r>
              <a:rPr lang="en-US" i="1" dirty="0" smtClean="0"/>
              <a:t>f</a:t>
            </a:r>
            <a:r>
              <a:rPr lang="en-US" dirty="0" smtClean="0"/>
              <a:t>, the value of </a:t>
            </a:r>
            <a:r>
              <a:rPr lang="en-US" i="1" dirty="0" err="1" smtClean="0"/>
              <a:t>w</a:t>
            </a:r>
            <a:r>
              <a:rPr lang="en-US" i="1" baseline="-25000" dirty="0" err="1"/>
              <a:t>u</a:t>
            </a:r>
            <a:r>
              <a:rPr lang="en-US" dirty="0" smtClean="0"/>
              <a:t> can be approximated via sampling.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8054-0FD1-40E2-8054-37339F5D5FAF}" type="slidenum">
              <a:rPr lang="he-IL"/>
              <a:pPr/>
              <a:t>22</a:t>
            </a:fld>
            <a:endParaRPr lang="en-US"/>
          </a:p>
        </p:txBody>
      </p:sp>
      <p:sp>
        <p:nvSpPr>
          <p:cNvPr id="129056" name="Line 32"/>
          <p:cNvSpPr>
            <a:spLocks noChangeShapeType="1"/>
          </p:cNvSpPr>
          <p:nvPr/>
        </p:nvSpPr>
        <p:spPr bwMode="auto">
          <a:xfrm flipV="1">
            <a:off x="4643438" y="2133600"/>
            <a:ext cx="1441450" cy="1655763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41" name="Line 17"/>
          <p:cNvSpPr>
            <a:spLocks noChangeShapeType="1"/>
          </p:cNvSpPr>
          <p:nvPr/>
        </p:nvSpPr>
        <p:spPr bwMode="auto">
          <a:xfrm flipV="1">
            <a:off x="3779838" y="2852738"/>
            <a:ext cx="1296987" cy="1512887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50" name="Line 26"/>
          <p:cNvSpPr>
            <a:spLocks noChangeShapeType="1"/>
          </p:cNvSpPr>
          <p:nvPr/>
        </p:nvSpPr>
        <p:spPr bwMode="auto">
          <a:xfrm flipV="1">
            <a:off x="4138613" y="3429000"/>
            <a:ext cx="1728787" cy="504825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 flipV="1">
            <a:off x="3779838" y="2492375"/>
            <a:ext cx="0" cy="2449513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Continuous Greedy Algorithm - Demonstration</a:t>
            </a:r>
            <a:endParaRPr lang="en-US" sz="2800" dirty="0"/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467544" y="5300663"/>
            <a:ext cx="8291512" cy="136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4013" indent="-354013" algn="l" rtl="0">
              <a:lnSpc>
                <a:spcPct val="80000"/>
              </a:lnSpc>
              <a:spcBef>
                <a:spcPct val="20000"/>
              </a:spcBef>
            </a:pPr>
            <a:r>
              <a:rPr lang="en-US" sz="2400" b="1" u="sng" dirty="0" smtClean="0">
                <a:sym typeface="Symbol" pitchFamily="18" charset="2"/>
              </a:rPr>
              <a:t>Observations</a:t>
            </a:r>
            <a:endParaRPr lang="en-US" sz="2400" b="1" u="sng" dirty="0">
              <a:sym typeface="Symbol" pitchFamily="18" charset="2"/>
            </a:endParaRPr>
          </a:p>
          <a:p>
            <a:pPr marL="354013" indent="-354013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ym typeface="Symbol" pitchFamily="18" charset="2"/>
              </a:rPr>
              <a:t>The algorithm is somewhat like gradient </a:t>
            </a:r>
            <a:r>
              <a:rPr lang="en-US" sz="2400" dirty="0">
                <a:sym typeface="Symbol" pitchFamily="18" charset="2"/>
              </a:rPr>
              <a:t>descent.</a:t>
            </a:r>
          </a:p>
          <a:p>
            <a:pPr marL="354013" indent="-354013" algn="l" rtl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ym typeface="Symbol" pitchFamily="18" charset="2"/>
              </a:rPr>
              <a:t>The algorithm moves only in positive directions because the extension </a:t>
            </a:r>
            <a:r>
              <a:rPr lang="en-US" sz="2400" i="1" dirty="0" smtClean="0">
                <a:sym typeface="Symbol" pitchFamily="18" charset="2"/>
              </a:rPr>
              <a:t>F</a:t>
            </a:r>
            <a:r>
              <a:rPr lang="en-US" sz="2400" dirty="0" smtClean="0">
                <a:sym typeface="Symbol" pitchFamily="18" charset="2"/>
              </a:rPr>
              <a:t> is guaranteed to be concave in such directions.</a:t>
            </a:r>
            <a:endParaRPr lang="el-GR" sz="2400" dirty="0">
              <a:sym typeface="Symbol" pitchFamily="18" charset="2"/>
            </a:endParaRPr>
          </a:p>
        </p:txBody>
      </p:sp>
      <p:sp>
        <p:nvSpPr>
          <p:cNvPr id="129030" name="Oval 6"/>
          <p:cNvSpPr>
            <a:spLocks noChangeArrowheads="1"/>
          </p:cNvSpPr>
          <p:nvPr/>
        </p:nvSpPr>
        <p:spPr bwMode="auto">
          <a:xfrm>
            <a:off x="3708400" y="486886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2771775" y="1484313"/>
            <a:ext cx="3887788" cy="37449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3201988" y="4745038"/>
            <a:ext cx="57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(0)</a:t>
            </a:r>
          </a:p>
        </p:txBody>
      </p:sp>
      <p:sp>
        <p:nvSpPr>
          <p:cNvPr id="129037" name="Line 13"/>
          <p:cNvSpPr>
            <a:spLocks noChangeShapeType="1"/>
          </p:cNvSpPr>
          <p:nvPr/>
        </p:nvSpPr>
        <p:spPr bwMode="auto">
          <a:xfrm flipV="1">
            <a:off x="3779838" y="4365625"/>
            <a:ext cx="0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38" name="Oval 14"/>
          <p:cNvSpPr>
            <a:spLocks noChangeArrowheads="1"/>
          </p:cNvSpPr>
          <p:nvPr/>
        </p:nvSpPr>
        <p:spPr bwMode="auto">
          <a:xfrm>
            <a:off x="3708400" y="42926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2843213" y="4149725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(0.01)</a:t>
            </a:r>
          </a:p>
        </p:txBody>
      </p:sp>
      <p:sp>
        <p:nvSpPr>
          <p:cNvPr id="129040" name="Line 16"/>
          <p:cNvSpPr>
            <a:spLocks noChangeShapeType="1"/>
          </p:cNvSpPr>
          <p:nvPr/>
        </p:nvSpPr>
        <p:spPr bwMode="auto">
          <a:xfrm flipV="1">
            <a:off x="3779838" y="3933825"/>
            <a:ext cx="360362" cy="431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47" name="Oval 23"/>
          <p:cNvSpPr>
            <a:spLocks noChangeArrowheads="1"/>
          </p:cNvSpPr>
          <p:nvPr/>
        </p:nvSpPr>
        <p:spPr bwMode="auto">
          <a:xfrm>
            <a:off x="4068763" y="3860800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4035425" y="3933825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(0.02)</a:t>
            </a:r>
          </a:p>
        </p:txBody>
      </p:sp>
      <p:sp>
        <p:nvSpPr>
          <p:cNvPr id="129049" name="Line 25"/>
          <p:cNvSpPr>
            <a:spLocks noChangeShapeType="1"/>
          </p:cNvSpPr>
          <p:nvPr/>
        </p:nvSpPr>
        <p:spPr bwMode="auto">
          <a:xfrm flipV="1">
            <a:off x="4138613" y="3789363"/>
            <a:ext cx="504825" cy="1444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54" name="Oval 30"/>
          <p:cNvSpPr>
            <a:spLocks noChangeArrowheads="1"/>
          </p:cNvSpPr>
          <p:nvPr/>
        </p:nvSpPr>
        <p:spPr bwMode="auto">
          <a:xfrm>
            <a:off x="4570413" y="3716338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55" name="Text Box 31"/>
          <p:cNvSpPr txBox="1">
            <a:spLocks noChangeArrowheads="1"/>
          </p:cNvSpPr>
          <p:nvPr/>
        </p:nvSpPr>
        <p:spPr bwMode="auto">
          <a:xfrm>
            <a:off x="4652963" y="3662363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(0.03)</a:t>
            </a:r>
          </a:p>
        </p:txBody>
      </p:sp>
      <p:sp>
        <p:nvSpPr>
          <p:cNvPr id="129060" name="Line 36"/>
          <p:cNvSpPr>
            <a:spLocks noChangeShapeType="1"/>
          </p:cNvSpPr>
          <p:nvPr/>
        </p:nvSpPr>
        <p:spPr bwMode="auto">
          <a:xfrm flipV="1">
            <a:off x="4643438" y="3213100"/>
            <a:ext cx="504825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1" name="Oval 37"/>
          <p:cNvSpPr>
            <a:spLocks noChangeArrowheads="1"/>
          </p:cNvSpPr>
          <p:nvPr/>
        </p:nvSpPr>
        <p:spPr bwMode="auto">
          <a:xfrm>
            <a:off x="5075238" y="3141663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62" name="Text Box 38"/>
          <p:cNvSpPr txBox="1">
            <a:spLocks noChangeArrowheads="1"/>
          </p:cNvSpPr>
          <p:nvPr/>
        </p:nvSpPr>
        <p:spPr bwMode="auto">
          <a:xfrm>
            <a:off x="5189538" y="29972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(0.04)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563888" y="2060848"/>
          <a:ext cx="432048" cy="540060"/>
        </p:xfrm>
        <a:graphic>
          <a:graphicData uri="http://schemas.openxmlformats.org/presentationml/2006/ole">
            <p:oleObj spid="_x0000_s122747" name="Equation" r:id="rId3" imgW="152268" imgH="215713" progId="Equation.3">
              <p:embed/>
            </p:oleObj>
          </a:graphicData>
        </a:graphic>
      </p:graphicFrame>
      <p:graphicFrame>
        <p:nvGraphicFramePr>
          <p:cNvPr id="121864" name="Object 8"/>
          <p:cNvGraphicFramePr>
            <a:graphicFrameLocks noChangeAspect="1"/>
          </p:cNvGraphicFramePr>
          <p:nvPr/>
        </p:nvGraphicFramePr>
        <p:xfrm>
          <a:off x="4897438" y="2384425"/>
          <a:ext cx="503237" cy="539750"/>
        </p:xfrm>
        <a:graphic>
          <a:graphicData uri="http://schemas.openxmlformats.org/presentationml/2006/ole">
            <p:oleObj spid="_x0000_s122748" name="Equation" r:id="rId4" imgW="177569" imgH="215619" progId="Equation.3">
              <p:embed/>
            </p:oleObj>
          </a:graphicData>
        </a:graphic>
      </p:graphicFrame>
      <p:graphicFrame>
        <p:nvGraphicFramePr>
          <p:cNvPr id="121865" name="Object 9"/>
          <p:cNvGraphicFramePr>
            <a:graphicFrameLocks noChangeAspect="1"/>
          </p:cNvGraphicFramePr>
          <p:nvPr/>
        </p:nvGraphicFramePr>
        <p:xfrm>
          <a:off x="5813425" y="3125788"/>
          <a:ext cx="468313" cy="571500"/>
        </p:xfrm>
        <a:graphic>
          <a:graphicData uri="http://schemas.openxmlformats.org/presentationml/2006/ole">
            <p:oleObj spid="_x0000_s122749" name="Equation" r:id="rId5" imgW="165028" imgH="228501" progId="Equation.3">
              <p:embed/>
            </p:oleObj>
          </a:graphicData>
        </a:graphic>
      </p:graphicFrame>
      <p:graphicFrame>
        <p:nvGraphicFramePr>
          <p:cNvPr id="121866" name="Object 10"/>
          <p:cNvGraphicFramePr>
            <a:graphicFrameLocks noChangeAspect="1"/>
          </p:cNvGraphicFramePr>
          <p:nvPr/>
        </p:nvGraphicFramePr>
        <p:xfrm>
          <a:off x="6030913" y="1716088"/>
          <a:ext cx="504825" cy="539750"/>
        </p:xfrm>
        <a:graphic>
          <a:graphicData uri="http://schemas.openxmlformats.org/presentationml/2006/ole">
            <p:oleObj spid="_x0000_s122750" name="Equation" r:id="rId6" imgW="177569" imgH="21561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9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9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9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9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6" grpId="0" animBg="1"/>
      <p:bldP spid="129041" grpId="0" animBg="1"/>
      <p:bldP spid="129050" grpId="0" animBg="1"/>
      <p:bldP spid="129033" grpId="0" animBg="1"/>
      <p:bldP spid="129030" grpId="0" animBg="1"/>
      <p:bldP spid="129032" grpId="0"/>
      <p:bldP spid="129037" grpId="0" animBg="1"/>
      <p:bldP spid="129038" grpId="0" animBg="1"/>
      <p:bldP spid="129039" grpId="0"/>
      <p:bldP spid="129040" grpId="0" animBg="1"/>
      <p:bldP spid="129047" grpId="0" animBg="1"/>
      <p:bldP spid="129048" grpId="0"/>
      <p:bldP spid="129049" grpId="0" animBg="1"/>
      <p:bldP spid="129054" grpId="0" animBg="1"/>
      <p:bldP spid="129055" grpId="0"/>
      <p:bldP spid="129060" grpId="0" animBg="1"/>
      <p:bldP spid="129061" grpId="0" animBg="1"/>
      <p:bldP spid="12906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Continuous Greedy </a:t>
            </a:r>
            <a:r>
              <a:rPr lang="en-US" sz="2800" dirty="0" smtClean="0"/>
              <a:t>Algorithm - Results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/>
              <a:t>Theorem 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Calinescu</a:t>
            </a:r>
            <a:r>
              <a:rPr lang="en-US" dirty="0">
                <a:sym typeface="Symbol"/>
              </a:rPr>
              <a:t> et al. 11]</a:t>
            </a:r>
            <a:endParaRPr lang="en-US" b="1" u="sng" dirty="0"/>
          </a:p>
          <a:p>
            <a:pPr marL="273050" indent="-273050"/>
            <a:r>
              <a:rPr lang="en-US" dirty="0"/>
              <a:t>Assuming,</a:t>
            </a:r>
          </a:p>
          <a:p>
            <a:pPr marL="673100" lvl="1" indent="-273050"/>
            <a:r>
              <a:rPr lang="en-US" i="1" dirty="0"/>
              <a:t>f</a:t>
            </a:r>
            <a:r>
              <a:rPr lang="en-US" dirty="0"/>
              <a:t> is a normalized monotone </a:t>
            </a:r>
            <a:r>
              <a:rPr lang="en-US" dirty="0" err="1"/>
              <a:t>submodular</a:t>
            </a:r>
            <a:r>
              <a:rPr lang="en-US" dirty="0"/>
              <a:t> function.</a:t>
            </a:r>
          </a:p>
          <a:p>
            <a:pPr marL="673100" lvl="1" indent="-273050"/>
            <a:r>
              <a:rPr lang="en-US" i="1" dirty="0"/>
              <a:t>P</a:t>
            </a:r>
            <a:r>
              <a:rPr lang="en-US" dirty="0"/>
              <a:t> is a solvable </a:t>
            </a:r>
            <a:r>
              <a:rPr lang="en-US" dirty="0" err="1"/>
              <a:t>polytope</a:t>
            </a:r>
            <a:r>
              <a:rPr lang="en-US" dirty="0"/>
              <a:t>.</a:t>
            </a:r>
          </a:p>
          <a:p>
            <a:pPr marL="273050" indent="-273050"/>
            <a:r>
              <a:rPr lang="en-US" dirty="0"/>
              <a:t>The continuous greedy algorithm gives 1 – 1/</a:t>
            </a:r>
            <a:r>
              <a:rPr lang="en-US" i="1" dirty="0"/>
              <a:t>e – 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-1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/>
              <a:t>approximation.</a:t>
            </a:r>
          </a:p>
          <a:p>
            <a:r>
              <a:rPr lang="en-US" dirty="0" smtClean="0"/>
              <a:t>By guessing the element of </a:t>
            </a:r>
            <a:r>
              <a:rPr lang="en-US" i="1" dirty="0" smtClean="0"/>
              <a:t>OPT</a:t>
            </a:r>
            <a:r>
              <a:rPr lang="en-US" dirty="0" smtClean="0"/>
              <a:t> with the maximal marginal contribution, one can get an optimal 1 – 1/</a:t>
            </a:r>
            <a:r>
              <a:rPr lang="en-US" i="1" dirty="0" smtClean="0"/>
              <a:t>e</a:t>
            </a:r>
            <a:r>
              <a:rPr lang="en-US" dirty="0" smtClean="0"/>
              <a:t> approximation.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Proof Idea</a:t>
            </a:r>
          </a:p>
          <a:p>
            <a:r>
              <a:rPr lang="en-US" dirty="0" smtClean="0"/>
              <a:t>Show that </a:t>
            </a:r>
            <a:r>
              <a:rPr lang="en-US" i="1" dirty="0" smtClean="0"/>
              <a:t>w ∙ 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OPT</a:t>
            </a:r>
            <a:r>
              <a:rPr lang="en-US" dirty="0" smtClean="0"/>
              <a:t> is large.</a:t>
            </a:r>
          </a:p>
          <a:p>
            <a:r>
              <a:rPr lang="en-US" dirty="0" smtClean="0"/>
              <a:t>Show that the improvement in each iteration </a:t>
            </a:r>
            <a:r>
              <a:rPr lang="en-US" dirty="0">
                <a:sym typeface="Symbol"/>
              </a:rPr>
              <a:t></a:t>
            </a:r>
            <a:r>
              <a:rPr lang="en-US" dirty="0" smtClean="0"/>
              <a:t> </a:t>
            </a:r>
            <a:r>
              <a:rPr lang="el-GR" i="1" dirty="0"/>
              <a:t>δ</a:t>
            </a:r>
            <a:r>
              <a:rPr lang="en-US" i="1" dirty="0"/>
              <a:t> </a:t>
            </a:r>
            <a:r>
              <a:rPr lang="en-US" dirty="0"/>
              <a:t>∙ </a:t>
            </a:r>
            <a:r>
              <a:rPr lang="en-US" i="1" dirty="0"/>
              <a:t>w</a:t>
            </a:r>
            <a:r>
              <a:rPr lang="en-US" dirty="0"/>
              <a:t> </a:t>
            </a:r>
            <a:r>
              <a:rPr lang="en-US" dirty="0" smtClean="0"/>
              <a:t>∙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Sum up the improvements over all the iterations.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3" descr="C:\Users\t-moranf\AppData\Local\Microsoft\Windows\Temporary Internet Files\Content.IE5\0DK23DB5\MC9002908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32080" y="332656"/>
            <a:ext cx="1362547" cy="119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9319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Continuous Greedy Algorithm - Rethinking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10445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123001" name="Picture 121" descr="C:\Users\t-moranf\AppData\Local\Microsoft\Windows\Temporary Internet Files\Content.IE5\0DK23DB5\MC9000890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60648"/>
            <a:ext cx="86598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1277144"/>
            <a:ext cx="8229600" cy="3664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b="1" u="sng" dirty="0" smtClean="0"/>
              <a:t>Question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What is the difference between gradient descent and the continuous greedy?</a:t>
            </a:r>
          </a:p>
          <a:p>
            <a:endParaRPr lang="en-US" dirty="0" smtClean="0">
              <a:sym typeface="Symbol"/>
            </a:endParaRPr>
          </a:p>
          <a:p>
            <a:pPr marL="0" indent="0">
              <a:buNone/>
            </a:pPr>
            <a:r>
              <a:rPr lang="en-US" b="1" u="sng" dirty="0" smtClean="0">
                <a:sym typeface="Symbol"/>
              </a:rPr>
              <a:t>Answer</a:t>
            </a:r>
          </a:p>
          <a:p>
            <a:r>
              <a:rPr lang="en-US" dirty="0" smtClean="0">
                <a:sym typeface="Symbol"/>
              </a:rPr>
              <a:t>In gradient descent the direction chosen is the direction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maximizing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∙ 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In the continuous greedy </a:t>
            </a:r>
            <a:r>
              <a:rPr lang="en-US" dirty="0">
                <a:sym typeface="Symbol"/>
              </a:rPr>
              <a:t>the direction chosen is the direction 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maximizing 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∙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, where </a:t>
            </a:r>
            <a:r>
              <a:rPr lang="en-US" i="1" dirty="0" err="1" smtClean="0">
                <a:sym typeface="Symbol"/>
              </a:rPr>
              <a:t>w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is the marginal contribution of 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.</a:t>
            </a:r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6A4B56-60CD-4619-9AC4-C81993084640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28625" y="4868863"/>
            <a:ext cx="8442325" cy="1008409"/>
            <a:chOff x="428625" y="5660951"/>
            <a:chExt cx="8442325" cy="1008409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827584" y="6381328"/>
              <a:ext cx="57606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15616" y="6381328"/>
              <a:ext cx="712879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7956376" y="6381328"/>
              <a:ext cx="57606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397236400"/>
                </p:ext>
              </p:extLst>
            </p:nvPr>
          </p:nvGraphicFramePr>
          <p:xfrm>
            <a:off x="428625" y="5660951"/>
            <a:ext cx="1887538" cy="396875"/>
          </p:xfrm>
          <a:graphic>
            <a:graphicData uri="http://schemas.openxmlformats.org/presentationml/2006/ole">
              <p:oleObj spid="_x0000_s123493" name="Equation" r:id="rId4" imgW="1028520" imgH="215640" progId="Equation.3">
                <p:embed/>
              </p:oleObj>
            </a:graphicData>
          </a:graphic>
        </p:graphicFrame>
        <p:graphicFrame>
          <p:nvGraphicFramePr>
            <p:cNvPr id="17" name="Object 3"/>
            <p:cNvGraphicFramePr>
              <a:graphicFrameLocks noChangeAspect="1"/>
            </p:cNvGraphicFramePr>
            <p:nvPr/>
          </p:nvGraphicFramePr>
          <p:xfrm>
            <a:off x="5148064" y="5661025"/>
            <a:ext cx="885825" cy="396875"/>
          </p:xfrm>
          <a:graphic>
            <a:graphicData uri="http://schemas.openxmlformats.org/presentationml/2006/ole">
              <p:oleObj spid="_x0000_s123494" name="Equation" r:id="rId5" imgW="482181" imgH="215713" progId="Equation.3">
                <p:embed/>
              </p:oleObj>
            </a:graphicData>
          </a:graphic>
        </p:graphicFrame>
        <p:cxnSp>
          <p:nvCxnSpPr>
            <p:cNvPr id="18" name="Straight Connector 17"/>
            <p:cNvCxnSpPr/>
            <p:nvPr/>
          </p:nvCxnSpPr>
          <p:spPr>
            <a:xfrm rot="5400000">
              <a:off x="5364088" y="6381328"/>
              <a:ext cx="57606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9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075651901"/>
                </p:ext>
              </p:extLst>
            </p:nvPr>
          </p:nvGraphicFramePr>
          <p:xfrm>
            <a:off x="7591425" y="5660951"/>
            <a:ext cx="1279525" cy="396875"/>
          </p:xfrm>
          <a:graphic>
            <a:graphicData uri="http://schemas.openxmlformats.org/presentationml/2006/ole">
              <p:oleObj spid="_x0000_s123495" name="Equation" r:id="rId6" imgW="698400" imgH="215640" progId="Equation.3">
                <p:embed/>
              </p:oleObj>
            </a:graphicData>
          </a:graphic>
        </p:graphicFrame>
      </p:grpSp>
      <p:grpSp>
        <p:nvGrpSpPr>
          <p:cNvPr id="7" name="Group 6"/>
          <p:cNvGrpSpPr/>
          <p:nvPr/>
        </p:nvGrpSpPr>
        <p:grpSpPr>
          <a:xfrm>
            <a:off x="1187624" y="4821238"/>
            <a:ext cx="6984776" cy="768002"/>
            <a:chOff x="1187624" y="5037262"/>
            <a:chExt cx="6984776" cy="768002"/>
          </a:xfrm>
        </p:grpSpPr>
        <p:sp>
          <p:nvSpPr>
            <p:cNvPr id="21" name="Right Brace 20"/>
            <p:cNvSpPr/>
            <p:nvPr/>
          </p:nvSpPr>
          <p:spPr>
            <a:xfrm rot="16200000">
              <a:off x="3239852" y="3392997"/>
              <a:ext cx="288032" cy="4392488"/>
            </a:xfrm>
            <a:prstGeom prst="rightBrac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Brace 21"/>
            <p:cNvSpPr/>
            <p:nvPr/>
          </p:nvSpPr>
          <p:spPr>
            <a:xfrm rot="16200000">
              <a:off x="6768244" y="4401108"/>
              <a:ext cx="360040" cy="2448272"/>
            </a:xfrm>
            <a:prstGeom prst="rightBrac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054350" y="5037262"/>
              <a:ext cx="4357688" cy="420687"/>
              <a:chOff x="3054350" y="5613326"/>
              <a:chExt cx="4357688" cy="420687"/>
            </a:xfrm>
          </p:grpSpPr>
          <p:graphicFrame>
            <p:nvGraphicFramePr>
              <p:cNvPr id="24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07426115"/>
                  </p:ext>
                </p:extLst>
              </p:nvPr>
            </p:nvGraphicFramePr>
            <p:xfrm>
              <a:off x="3054350" y="5613326"/>
              <a:ext cx="606425" cy="420687"/>
            </p:xfrm>
            <a:graphic>
              <a:graphicData uri="http://schemas.openxmlformats.org/presentationml/2006/ole">
                <p:oleObj spid="_x0000_s123496" name="Equation" r:id="rId7" imgW="330120" imgH="228600" progId="Equation.3">
                  <p:embed/>
                </p:oleObj>
              </a:graphicData>
            </a:graphic>
          </p:graphicFrame>
          <p:graphicFrame>
            <p:nvGraphicFramePr>
              <p:cNvPr id="25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583705657"/>
                  </p:ext>
                </p:extLst>
              </p:nvPr>
            </p:nvGraphicFramePr>
            <p:xfrm>
              <a:off x="6454775" y="5613326"/>
              <a:ext cx="957263" cy="420687"/>
            </p:xfrm>
            <a:graphic>
              <a:graphicData uri="http://schemas.openxmlformats.org/presentationml/2006/ole">
                <p:oleObj spid="_x0000_s123497" name="Equation" r:id="rId8" imgW="520560" imgH="228600" progId="Equation.3">
                  <p:embed/>
                </p:oleObj>
              </a:graphicData>
            </a:graphic>
          </p:graphicFrame>
        </p:grpSp>
      </p:grpSp>
      <p:grpSp>
        <p:nvGrpSpPr>
          <p:cNvPr id="27" name="Group 26"/>
          <p:cNvGrpSpPr/>
          <p:nvPr/>
        </p:nvGrpSpPr>
        <p:grpSpPr>
          <a:xfrm>
            <a:off x="5652120" y="5661248"/>
            <a:ext cx="2911310" cy="677689"/>
            <a:chOff x="5652120" y="5661248"/>
            <a:chExt cx="2911310" cy="677689"/>
          </a:xfrm>
        </p:grpSpPr>
        <p:sp>
          <p:nvSpPr>
            <p:cNvPr id="28" name="Right Brace 27"/>
            <p:cNvSpPr/>
            <p:nvPr/>
          </p:nvSpPr>
          <p:spPr>
            <a:xfrm rot="5400000" flipV="1">
              <a:off x="6768244" y="4617132"/>
              <a:ext cx="360040" cy="2448272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52120" y="5877272"/>
              <a:ext cx="29113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Marginal contribution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85987" y="5877273"/>
            <a:ext cx="7158421" cy="677688"/>
            <a:chOff x="1085987" y="5877273"/>
            <a:chExt cx="7158421" cy="677688"/>
          </a:xfrm>
        </p:grpSpPr>
        <p:sp>
          <p:nvSpPr>
            <p:cNvPr id="30" name="Right Brace 29"/>
            <p:cNvSpPr/>
            <p:nvPr/>
          </p:nvSpPr>
          <p:spPr>
            <a:xfrm rot="5400000" flipV="1">
              <a:off x="4485178" y="2478082"/>
              <a:ext cx="360040" cy="7158421"/>
            </a:xfrm>
            <a:prstGeom prst="rightBrac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47864" y="6093296"/>
              <a:ext cx="27458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Derivative (gradient)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Measured Continuous Greedy Algorithm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Idea</a:t>
            </a:r>
          </a:p>
          <a:p>
            <a:pPr marL="0" indent="0">
              <a:buNone/>
            </a:pPr>
            <a:r>
              <a:rPr lang="en-US" dirty="0" smtClean="0"/>
              <a:t>To guarantee a gain of </a:t>
            </a:r>
            <a:r>
              <a:rPr lang="el-GR" i="1" dirty="0"/>
              <a:t>δ</a:t>
            </a:r>
            <a:r>
              <a:rPr lang="en-US" i="1" dirty="0"/>
              <a:t> </a:t>
            </a:r>
            <a:r>
              <a:rPr lang="en-US" dirty="0"/>
              <a:t>∙ </a:t>
            </a:r>
            <a:r>
              <a:rPr lang="en-US" i="1" dirty="0"/>
              <a:t>w</a:t>
            </a:r>
            <a:r>
              <a:rPr lang="en-US" dirty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, it is enough to increase </a:t>
            </a:r>
            <a:r>
              <a:rPr lang="en-US" i="1" dirty="0" err="1" smtClean="0"/>
              <a:t>y</a:t>
            </a:r>
            <a:r>
              <a:rPr lang="en-US" i="1" baseline="-25000" dirty="0" err="1"/>
              <a:t>u</a:t>
            </a:r>
            <a:r>
              <a:rPr lang="en-US" dirty="0" smtClean="0"/>
              <a:t> by: </a:t>
            </a:r>
            <a:r>
              <a:rPr lang="el-GR" i="1" dirty="0">
                <a:sym typeface="Wingdings" pitchFamily="2" charset="2"/>
              </a:rPr>
              <a:t>δ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ym typeface="Symbol"/>
              </a:rPr>
              <a:t>∙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>
                <a:sym typeface="Symbol"/>
              </a:rPr>
              <a:t>∙ </a:t>
            </a:r>
            <a:r>
              <a:rPr lang="en-US" dirty="0">
                <a:sym typeface="Symbol"/>
              </a:rPr>
              <a:t>(1 – </a:t>
            </a:r>
            <a:r>
              <a:rPr lang="en-US" i="1" dirty="0" err="1" smtClean="0">
                <a:sym typeface="Symbol"/>
              </a:rPr>
              <a:t>y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  <a:endParaRPr lang="en-US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The Algorithm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δ</a:t>
            </a:r>
            <a:r>
              <a:rPr lang="en-US" dirty="0" smtClean="0"/>
              <a:t> &gt; 0 be a small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Initialize: </a:t>
            </a:r>
            <a:r>
              <a:rPr lang="en-US" i="1" dirty="0" smtClean="0"/>
              <a:t>y</a:t>
            </a:r>
            <a:r>
              <a:rPr lang="en-US" dirty="0" smtClean="0"/>
              <a:t>(0)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ym typeface="Symbol"/>
              </a:rPr>
              <a:t> and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itchFamily="2" charset="2"/>
              </a:rPr>
              <a:t> 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While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&lt; </a:t>
            </a:r>
            <a:r>
              <a:rPr lang="en-US" b="1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do: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For every </a:t>
            </a:r>
            <a:r>
              <a:rPr lang="en-US" i="1" dirty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let </a:t>
            </a:r>
            <a:r>
              <a:rPr lang="en-US" i="1" dirty="0" err="1" smtClean="0">
                <a:sym typeface="Symbol"/>
              </a:rPr>
              <a:t>w</a:t>
            </a:r>
            <a:r>
              <a:rPr lang="en-US" i="1" baseline="-25000" dirty="0" err="1">
                <a:sym typeface="Symbol"/>
              </a:rPr>
              <a:t>u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 u)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Find a solution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in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 {0, 1}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maximizing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For every </a:t>
            </a:r>
            <a:r>
              <a:rPr lang="en-US" i="1" dirty="0">
                <a:sym typeface="Symbol"/>
              </a:rPr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err="1" smtClean="0">
                <a:sym typeface="Symbol"/>
              </a:rPr>
              <a:t>y</a:t>
            </a:r>
            <a:r>
              <a:rPr lang="en-US" i="1" baseline="-25000" dirty="0" err="1">
                <a:sym typeface="Symbol"/>
              </a:rPr>
              <a:t>u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smtClean="0"/>
              <a:t>δ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i="1" dirty="0" err="1" smtClean="0">
                <a:sym typeface="Wingdings" pitchFamily="2" charset="2"/>
              </a:rPr>
              <a:t>y</a:t>
            </a:r>
            <a:r>
              <a:rPr lang="en-US" i="1" baseline="-25000" dirty="0" err="1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 + </a:t>
            </a:r>
            <a:r>
              <a:rPr lang="el-GR" i="1" dirty="0" smtClean="0">
                <a:sym typeface="Wingdings" pitchFamily="2" charset="2"/>
              </a:rPr>
              <a:t>δ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∙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>
                <a:sym typeface="Symbol"/>
              </a:rPr>
              <a:t>u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Symbol"/>
              </a:rPr>
              <a:t>∙ (1 – </a:t>
            </a:r>
            <a:r>
              <a:rPr lang="en-US" b="1" i="1" dirty="0" err="1" smtClean="0">
                <a:sym typeface="Symbol"/>
              </a:rPr>
              <a:t>y</a:t>
            </a:r>
            <a:r>
              <a:rPr lang="en-US" b="1" i="1" baseline="-25000" dirty="0" err="1">
                <a:sym typeface="Symbol"/>
              </a:rPr>
              <a:t>u</a:t>
            </a:r>
            <a:r>
              <a:rPr lang="en-US" b="1" dirty="0" smtClean="0">
                <a:sym typeface="Symbol"/>
              </a:rPr>
              <a:t>(</a:t>
            </a:r>
            <a:r>
              <a:rPr lang="en-US" b="1" i="1" dirty="0" smtClean="0">
                <a:sym typeface="Symbol"/>
              </a:rPr>
              <a:t>t</a:t>
            </a:r>
            <a:r>
              <a:rPr lang="en-US" b="1" dirty="0" smtClean="0">
                <a:sym typeface="Symbol"/>
              </a:rPr>
              <a:t>))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Set </a:t>
            </a:r>
            <a:r>
              <a:rPr lang="en-US" i="1" dirty="0" smtClean="0">
                <a:sym typeface="Symbol"/>
              </a:rPr>
              <a:t>t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i="1" dirty="0" smtClean="0">
                <a:sym typeface="Wingdings" pitchFamily="2" charset="2"/>
              </a:rPr>
              <a:t> t </a:t>
            </a:r>
            <a:r>
              <a:rPr lang="en-US" dirty="0" smtClean="0">
                <a:sym typeface="Wingdings" pitchFamily="2" charset="2"/>
              </a:rPr>
              <a:t>+</a:t>
            </a:r>
            <a:r>
              <a:rPr lang="en-US" i="1" dirty="0" smtClean="0"/>
              <a:t> δ</a:t>
            </a:r>
            <a:r>
              <a:rPr lang="en-US" i="1" dirty="0" smtClean="0">
                <a:sym typeface="Wingdings" pitchFamily="2" charset="2"/>
              </a:rPr>
              <a:t> </a:t>
            </a:r>
            <a:endParaRPr lang="en-US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Measured Continuous Greedy Algorithm - Results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96752"/>
            <a:ext cx="8337427" cy="55446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Theorem</a:t>
            </a:r>
          </a:p>
          <a:p>
            <a:pPr marL="273050" indent="-273050"/>
            <a:r>
              <a:rPr lang="en-US" dirty="0" smtClean="0"/>
              <a:t>Assuming,</a:t>
            </a:r>
          </a:p>
          <a:p>
            <a:pPr marL="673100" lvl="1" indent="-273050"/>
            <a:r>
              <a:rPr lang="en-US" i="1" dirty="0" smtClean="0"/>
              <a:t>f</a:t>
            </a:r>
            <a:r>
              <a:rPr lang="en-US" dirty="0" smtClean="0"/>
              <a:t> is a non-negative </a:t>
            </a:r>
            <a:r>
              <a:rPr lang="en-US" dirty="0" err="1" smtClean="0"/>
              <a:t>submodular</a:t>
            </a:r>
            <a:r>
              <a:rPr lang="en-US" dirty="0" smtClean="0"/>
              <a:t> function.</a:t>
            </a:r>
          </a:p>
          <a:p>
            <a:pPr marL="673100" lvl="1" indent="-273050"/>
            <a:r>
              <a:rPr lang="en-US" i="1" dirty="0" smtClean="0"/>
              <a:t>P</a:t>
            </a:r>
            <a:r>
              <a:rPr lang="en-US" dirty="0" smtClean="0"/>
              <a:t> is a solvable down-</a:t>
            </a:r>
            <a:r>
              <a:rPr lang="en-US" dirty="0" err="1" smtClean="0"/>
              <a:t>montone</a:t>
            </a:r>
            <a:r>
              <a:rPr lang="en-US" dirty="0" smtClean="0"/>
              <a:t> </a:t>
            </a:r>
            <a:r>
              <a:rPr lang="en-US" dirty="0" err="1" smtClean="0"/>
              <a:t>polytope</a:t>
            </a:r>
            <a:r>
              <a:rPr lang="en-US" dirty="0" smtClean="0"/>
              <a:t>.</a:t>
            </a:r>
          </a:p>
          <a:p>
            <a:pPr marL="273050" indent="-273050"/>
            <a:r>
              <a:rPr lang="en-US" dirty="0" smtClean="0"/>
              <a:t>The approximation ratio of the measured continuous greedy algorithm with </a:t>
            </a:r>
            <a:r>
              <a:rPr lang="en-US" i="1" dirty="0" smtClean="0"/>
              <a:t>T </a:t>
            </a:r>
            <a:r>
              <a:rPr lang="en-US" dirty="0" smtClean="0"/>
              <a:t>= 1</a:t>
            </a:r>
            <a:r>
              <a:rPr lang="en-US" i="1" dirty="0" smtClean="0"/>
              <a:t> </a:t>
            </a:r>
            <a:r>
              <a:rPr lang="en-US" dirty="0" smtClean="0"/>
              <a:t>is 1/</a:t>
            </a:r>
            <a:r>
              <a:rPr lang="en-US" i="1" dirty="0" smtClean="0"/>
              <a:t>e – 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-1</a:t>
            </a:r>
            <a:r>
              <a:rPr lang="en-US" dirty="0" smtClean="0"/>
              <a:t>).</a:t>
            </a:r>
          </a:p>
          <a:p>
            <a:pPr marL="273050" indent="-273050">
              <a:buNone/>
            </a:pPr>
            <a:endParaRPr lang="en-US" b="1" u="sng" dirty="0" smtClean="0"/>
          </a:p>
          <a:p>
            <a:pPr marL="273050" indent="-273050">
              <a:buNone/>
            </a:pPr>
            <a:r>
              <a:rPr lang="en-US" b="1" u="sng" dirty="0" smtClean="0"/>
              <a:t>Remarks</a:t>
            </a:r>
          </a:p>
          <a:p>
            <a:pPr marL="273050" indent="-273050"/>
            <a:r>
              <a:rPr lang="en-US" dirty="0" smtClean="0"/>
              <a:t>For monotone </a:t>
            </a:r>
            <a:r>
              <a:rPr lang="en-US" i="1" dirty="0" smtClean="0"/>
              <a:t>f</a:t>
            </a:r>
            <a:r>
              <a:rPr lang="en-US" dirty="0" smtClean="0"/>
              <a:t>, we get the an approximation ratio of   1-</a:t>
            </a:r>
            <a:r>
              <a:rPr lang="en-US" i="1" dirty="0" smtClean="0"/>
              <a:t>e</a:t>
            </a:r>
            <a:r>
              <a:rPr lang="en-US" baseline="30000" dirty="0" smtClean="0"/>
              <a:t>-</a:t>
            </a:r>
            <a:r>
              <a:rPr lang="en-US" i="1" baseline="30000" dirty="0" smtClean="0"/>
              <a:t>T</a:t>
            </a:r>
            <a:r>
              <a:rPr lang="en-US" dirty="0" smtClean="0"/>
              <a:t>. For </a:t>
            </a:r>
            <a:r>
              <a:rPr lang="en-US" i="1" dirty="0" smtClean="0"/>
              <a:t>T</a:t>
            </a:r>
            <a:r>
              <a:rPr lang="en-US" dirty="0" smtClean="0"/>
              <a:t> = 1, this is the ratio of the continuous greedy.</a:t>
            </a:r>
          </a:p>
          <a:p>
            <a:pPr marL="273050" indent="-273050"/>
            <a:r>
              <a:rPr lang="en-US" dirty="0" smtClean="0"/>
              <a:t>The solution is no longer a convex combination of points of </a:t>
            </a:r>
            <a:r>
              <a:rPr lang="en-US" i="1" dirty="0" smtClean="0"/>
              <a:t>P</a:t>
            </a:r>
            <a:r>
              <a:rPr lang="en-US" dirty="0" smtClean="0"/>
              <a:t>:</a:t>
            </a:r>
          </a:p>
          <a:p>
            <a:pPr marL="673100" lvl="1" indent="-273050"/>
            <a:r>
              <a:rPr lang="en-US" dirty="0" smtClean="0"/>
              <a:t>The sum of the coefficients is at most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pPr marL="673100" lvl="1" indent="-273050"/>
            <a:r>
              <a:rPr lang="en-US" dirty="0" smtClean="0"/>
              <a:t>For </a:t>
            </a:r>
            <a:r>
              <a:rPr lang="en-US" i="1" dirty="0" smtClean="0"/>
              <a:t>T </a:t>
            </a:r>
            <a:r>
              <a:rPr lang="en-US" dirty="0" smtClean="0">
                <a:sym typeface="Symbol"/>
              </a:rPr>
              <a:t> </a:t>
            </a:r>
            <a:r>
              <a:rPr lang="en-US" dirty="0" smtClean="0"/>
              <a:t>1, the output is in </a:t>
            </a:r>
            <a:r>
              <a:rPr lang="en-US" i="1" dirty="0" smtClean="0"/>
              <a:t>P </a:t>
            </a:r>
            <a:r>
              <a:rPr lang="en-US" dirty="0" smtClean="0"/>
              <a:t>since </a:t>
            </a:r>
            <a:r>
              <a:rPr lang="en-US" i="1" dirty="0" smtClean="0"/>
              <a:t>P</a:t>
            </a:r>
            <a:r>
              <a:rPr lang="en-US" dirty="0" smtClean="0"/>
              <a:t> is down-monotone.</a:t>
            </a:r>
          </a:p>
          <a:p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145411" name="Picture 3" descr="C:\Users\t-moranf\AppData\Local\Microsoft\Windows\Temporary Internet Files\Content.IE5\0DK23DB5\MC9002908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32080" y="332656"/>
            <a:ext cx="1362547" cy="119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Measured Continuous Greedy Algorithm - Analysis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>
                <a:sym typeface="Symbol"/>
              </a:rPr>
              <a:t>Helper </a:t>
            </a:r>
            <a:r>
              <a:rPr lang="en-US" b="1" u="sng" dirty="0" smtClean="0">
                <a:sym typeface="Symbol"/>
              </a:rPr>
              <a:t>Lemma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Given 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[0, </a:t>
            </a:r>
            <a:r>
              <a:rPr lang="en-US" dirty="0" smtClean="0">
                <a:sym typeface="Symbol"/>
              </a:rPr>
              <a:t>1]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and </a:t>
            </a:r>
            <a:r>
              <a:rPr lang="en-US" i="1" dirty="0">
                <a:sym typeface="Symbol"/>
              </a:rPr>
              <a:t></a:t>
            </a:r>
            <a:r>
              <a:rPr lang="en-US" dirty="0">
                <a:sym typeface="Symbol"/>
              </a:rPr>
              <a:t>  [0, 1], let </a:t>
            </a:r>
            <a:r>
              <a:rPr lang="en-US" i="1" dirty="0">
                <a:sym typeface="Symbol"/>
              </a:rPr>
              <a:t>T</a:t>
            </a:r>
            <a:r>
              <a:rPr lang="en-US" i="1" baseline="-25000" dirty="0">
                <a:sym typeface="Symbol"/>
              </a:rPr>
              <a:t>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be a set containing every element 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such that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 </a:t>
            </a:r>
            <a:r>
              <a:rPr lang="en-US" i="1" dirty="0">
                <a:sym typeface="Symbol"/>
              </a:rPr>
              <a:t>.</a:t>
            </a:r>
          </a:p>
          <a:p>
            <a:pPr marL="273050" indent="-273050"/>
            <a:r>
              <a:rPr lang="en-US" dirty="0">
                <a:sym typeface="Symbol"/>
              </a:rPr>
              <a:t>For every 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[0, </a:t>
            </a:r>
            <a:r>
              <a:rPr lang="en-US" dirty="0" smtClean="0">
                <a:sym typeface="Symbol"/>
              </a:rPr>
              <a:t>1]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</a:t>
            </a:r>
            <a:endParaRPr lang="en-US" dirty="0">
              <a:sym typeface="Symbol"/>
            </a:endParaRPr>
          </a:p>
          <a:p>
            <a:pPr marL="273050" indent="-273050">
              <a:buNone/>
            </a:pPr>
            <a:r>
              <a:rPr lang="en-US" b="1" u="sng" dirty="0">
                <a:sym typeface="Symbol"/>
              </a:rPr>
              <a:t>Proof</a:t>
            </a:r>
          </a:p>
          <a:p>
            <a:pPr marL="95250" indent="-95250">
              <a:buNone/>
            </a:pPr>
            <a:r>
              <a:rPr lang="en-US" dirty="0">
                <a:sym typeface="Symbol"/>
              </a:rPr>
              <a:t>Omitted due to time constraints</a:t>
            </a:r>
            <a:r>
              <a:rPr lang="en-US" dirty="0" smtClean="0">
                <a:sym typeface="Symbol"/>
              </a:rPr>
              <a:t>.</a:t>
            </a:r>
          </a:p>
          <a:p>
            <a:pPr marL="95250" indent="-95250"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Lemma 1</a:t>
            </a:r>
          </a:p>
          <a:p>
            <a:pPr marL="0" indent="0">
              <a:buNone/>
            </a:pPr>
            <a:r>
              <a:rPr lang="en-US" dirty="0" smtClean="0"/>
              <a:t>There is a good direction, </a:t>
            </a:r>
            <a:r>
              <a:rPr lang="en-US" i="1" dirty="0" smtClean="0"/>
              <a:t>i.e.</a:t>
            </a:r>
            <a:r>
              <a:rPr lang="en-US" dirty="0" smtClean="0"/>
              <a:t>, </a:t>
            </a:r>
            <a:r>
              <a:rPr lang="en-US" i="1" dirty="0"/>
              <a:t>w</a:t>
            </a:r>
            <a:r>
              <a:rPr lang="en-US" dirty="0"/>
              <a:t> ∙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 </a:t>
            </a:r>
            <a:r>
              <a:rPr lang="en-US" i="1" dirty="0">
                <a:sym typeface="Symbol"/>
              </a:rPr>
              <a:t>e</a:t>
            </a:r>
            <a:r>
              <a:rPr lang="en-US" baseline="30000" dirty="0">
                <a:sym typeface="Symbol"/>
              </a:rPr>
              <a:t>-</a:t>
            </a:r>
            <a:r>
              <a:rPr lang="en-US" i="1" baseline="30000" dirty="0">
                <a:sym typeface="Symbol"/>
              </a:rPr>
              <a:t>t</a:t>
            </a:r>
            <a:r>
              <a:rPr lang="en-US" dirty="0">
                <a:sym typeface="Symbol"/>
              </a:rPr>
              <a:t> ∙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OPT</a:t>
            </a:r>
            <a:r>
              <a:rPr lang="en-US" dirty="0">
                <a:sym typeface="Symbol"/>
              </a:rPr>
              <a:t>) –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y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t</a:t>
            </a:r>
            <a:r>
              <a:rPr lang="en-US" dirty="0">
                <a:sym typeface="Symbol"/>
              </a:rPr>
              <a:t>))</a:t>
            </a:r>
            <a:r>
              <a:rPr lang="en-US" i="1" dirty="0">
                <a:sym typeface="Symbol"/>
              </a:rPr>
              <a:t>.</a:t>
            </a:r>
            <a:endParaRPr lang="en-US" i="1" dirty="0" smtClean="0">
              <a:sym typeface="Symbol"/>
            </a:endParaRPr>
          </a:p>
          <a:p>
            <a:pPr>
              <a:buNone/>
            </a:pPr>
            <a:r>
              <a:rPr lang="en-US" b="1" u="sng" dirty="0" smtClean="0">
                <a:sym typeface="Symbol"/>
              </a:rPr>
              <a:t>Proof</a:t>
            </a:r>
          </a:p>
          <a:p>
            <a:r>
              <a:rPr lang="en-US" dirty="0" smtClean="0">
                <a:sym typeface="Symbol"/>
              </a:rPr>
              <a:t>Notice that the increase in </a:t>
            </a:r>
            <a:r>
              <a:rPr lang="en-US" i="1" dirty="0" err="1" smtClean="0">
                <a:sym typeface="Symbol"/>
              </a:rPr>
              <a:t>y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is at most </a:t>
            </a:r>
            <a:r>
              <a:rPr lang="el-GR" i="1" dirty="0" smtClean="0">
                <a:sym typeface="Symbol"/>
              </a:rPr>
              <a:t>δ</a:t>
            </a:r>
            <a:r>
              <a:rPr lang="en-US" i="1" dirty="0" smtClean="0">
                <a:sym typeface="Symbol"/>
              </a:rPr>
              <a:t> ∙ </a:t>
            </a:r>
            <a:r>
              <a:rPr lang="en-US" dirty="0" smtClean="0">
                <a:sym typeface="Symbol"/>
              </a:rPr>
              <a:t>(1 – </a:t>
            </a:r>
            <a:r>
              <a:rPr lang="en-US" i="1" dirty="0" err="1" smtClean="0">
                <a:sym typeface="Symbol"/>
              </a:rPr>
              <a:t>y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r>
              <a:rPr lang="en-US" dirty="0" smtClean="0">
                <a:sym typeface="Symbol"/>
              </a:rPr>
              <a:t>If </a:t>
            </a:r>
            <a:r>
              <a:rPr lang="el-GR" i="1" dirty="0" smtClean="0">
                <a:sym typeface="Symbol"/>
              </a:rPr>
              <a:t>δ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infinitely small, </a:t>
            </a:r>
            <a:r>
              <a:rPr lang="en-US" i="1" dirty="0" err="1">
                <a:sym typeface="Symbol"/>
              </a:rPr>
              <a:t>y</a:t>
            </a:r>
            <a:r>
              <a:rPr lang="en-US" i="1" baseline="-25000" dirty="0" err="1">
                <a:sym typeface="Symbol"/>
              </a:rPr>
              <a:t>u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is upper bounded by the solution of the following differential equation.</a:t>
            </a:r>
          </a:p>
          <a:p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For </a:t>
            </a:r>
            <a:r>
              <a:rPr lang="en-US" dirty="0">
                <a:sym typeface="Symbol"/>
              </a:rPr>
              <a:t>small </a:t>
            </a:r>
            <a:r>
              <a:rPr lang="el-GR" i="1" dirty="0">
                <a:sym typeface="Symbol"/>
              </a:rPr>
              <a:t>δ</a:t>
            </a:r>
            <a:r>
              <a:rPr lang="en-US" dirty="0">
                <a:sym typeface="Symbol"/>
              </a:rPr>
              <a:t>, </a:t>
            </a:r>
            <a:r>
              <a:rPr lang="en-US" i="1" dirty="0" err="1" smtClean="0">
                <a:sym typeface="Symbol"/>
              </a:rPr>
              <a:t>y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>
                <a:sym typeface="Symbol"/>
              </a:rPr>
              <a:t>) is </a:t>
            </a:r>
            <a:r>
              <a:rPr lang="en-US" u="sng" dirty="0" smtClean="0">
                <a:sym typeface="Symbol"/>
              </a:rPr>
              <a:t>almost</a:t>
            </a:r>
            <a:r>
              <a:rPr lang="en-US" dirty="0" smtClean="0">
                <a:sym typeface="Symbol"/>
              </a:rPr>
              <a:t> upper </a:t>
            </a:r>
            <a:r>
              <a:rPr lang="en-US" dirty="0">
                <a:sym typeface="Symbol"/>
              </a:rPr>
              <a:t>bounded by 1 – </a:t>
            </a:r>
            <a:r>
              <a:rPr lang="en-US" i="1" dirty="0">
                <a:sym typeface="Symbol"/>
              </a:rPr>
              <a:t>e</a:t>
            </a:r>
            <a:r>
              <a:rPr lang="en-US" i="1" baseline="30000" dirty="0">
                <a:sym typeface="Symbol"/>
              </a:rPr>
              <a:t>-t</a:t>
            </a:r>
            <a:r>
              <a:rPr lang="en-US" dirty="0" smtClean="0">
                <a:sym typeface="Symbol"/>
              </a:rPr>
              <a:t>.</a:t>
            </a: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6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7549" y="404664"/>
            <a:ext cx="1442923" cy="1027786"/>
          </a:xfrm>
          <a:prstGeom prst="rect">
            <a:avLst/>
          </a:prstGeom>
          <a:noFill/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06400889"/>
              </p:ext>
            </p:extLst>
          </p:nvPr>
        </p:nvGraphicFramePr>
        <p:xfrm>
          <a:off x="3196133" y="2204666"/>
          <a:ext cx="2239963" cy="576262"/>
        </p:xfrm>
        <a:graphic>
          <a:graphicData uri="http://schemas.openxmlformats.org/presentationml/2006/ole">
            <p:oleObj spid="_x0000_s144655" name="Equation" r:id="rId4" imgW="1282680" imgH="33012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27348934"/>
              </p:ext>
            </p:extLst>
          </p:nvPr>
        </p:nvGraphicFramePr>
        <p:xfrm>
          <a:off x="1187624" y="5692775"/>
          <a:ext cx="2946400" cy="412750"/>
        </p:xfrm>
        <a:graphic>
          <a:graphicData uri="http://schemas.openxmlformats.org/presentationml/2006/ole">
            <p:oleObj spid="_x0000_s144656" name="Equation" r:id="rId5" imgW="1536480" imgH="215640" progId="Equation.3">
              <p:embed/>
            </p:oleObj>
          </a:graphicData>
        </a:graphic>
      </p:graphicFrame>
      <p:sp>
        <p:nvSpPr>
          <p:cNvPr id="10" name="Right Arrow 9"/>
          <p:cNvSpPr/>
          <p:nvPr/>
        </p:nvSpPr>
        <p:spPr>
          <a:xfrm>
            <a:off x="4788024" y="5589240"/>
            <a:ext cx="1152128" cy="57606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1011216"/>
              </p:ext>
            </p:extLst>
          </p:nvPr>
        </p:nvGraphicFramePr>
        <p:xfrm>
          <a:off x="6374656" y="5631656"/>
          <a:ext cx="1509712" cy="436562"/>
        </p:xfrm>
        <a:graphic>
          <a:graphicData uri="http://schemas.openxmlformats.org/presentationml/2006/ole">
            <p:oleObj spid="_x0000_s144657" name="Equation" r:id="rId6" imgW="78732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4126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Continuous Greedy Algorithm – Analysis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8164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ym typeface="Symbol"/>
              </a:rPr>
              <a:t>OPT </a:t>
            </a:r>
            <a:r>
              <a:rPr lang="en-US" dirty="0">
                <a:sym typeface="Symbol"/>
              </a:rPr>
              <a:t>itself is a feasible direction. Its </a:t>
            </a:r>
            <a:r>
              <a:rPr lang="en-US" dirty="0" smtClean="0">
                <a:sym typeface="Symbol"/>
              </a:rPr>
              <a:t>weight is</a:t>
            </a:r>
            <a:r>
              <a:rPr lang="en-US" dirty="0">
                <a:sym typeface="Symbol"/>
              </a:rPr>
              <a:t>:</a:t>
            </a:r>
          </a:p>
          <a:p>
            <a:pPr>
              <a:buNone/>
            </a:pPr>
            <a:endParaRPr lang="en-US" b="1" u="sng" dirty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b="1" u="sng" dirty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Lemma 2</a:t>
            </a:r>
          </a:p>
          <a:p>
            <a:pPr marL="0" indent="0">
              <a:buNone/>
            </a:pPr>
            <a:r>
              <a:rPr lang="en-US" dirty="0" smtClean="0"/>
              <a:t>The improvement is related to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i.e.</a:t>
            </a:r>
            <a:r>
              <a:rPr lang="en-US" dirty="0" smtClean="0"/>
              <a:t>,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 + </a:t>
            </a:r>
            <a:r>
              <a:rPr lang="el-GR" i="1" dirty="0" smtClean="0"/>
              <a:t>δ</a:t>
            </a:r>
            <a:r>
              <a:rPr lang="en-US" dirty="0" smtClean="0"/>
              <a:t>)) </a:t>
            </a:r>
            <a:r>
              <a:rPr lang="en-US" dirty="0" smtClean="0">
                <a:sym typeface="Symbol"/>
              </a:rPr>
              <a:t>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+ </a:t>
            </a:r>
            <a:r>
              <a:rPr lang="el-GR" i="1" dirty="0" smtClean="0"/>
              <a:t>δ</a:t>
            </a:r>
            <a:r>
              <a:rPr lang="en-US" i="1" dirty="0" smtClean="0"/>
              <a:t> </a:t>
            </a:r>
            <a:r>
              <a:rPr lang="en-US" dirty="0" smtClean="0"/>
              <a:t>∙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u="sng" dirty="0" smtClean="0"/>
              <a:t>Proof</a:t>
            </a:r>
          </a:p>
          <a:p>
            <a:r>
              <a:rPr lang="en-US" dirty="0" smtClean="0"/>
              <a:t>For small </a:t>
            </a:r>
            <a:r>
              <a:rPr lang="el-GR" i="1" dirty="0" smtClean="0"/>
              <a:t>δ</a:t>
            </a:r>
            <a:r>
              <a:rPr lang="en-US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22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7549" y="404664"/>
            <a:ext cx="1442923" cy="1027786"/>
          </a:xfrm>
          <a:prstGeom prst="rect">
            <a:avLst/>
          </a:prstGeom>
          <a:noFill/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0096482"/>
              </p:ext>
            </p:extLst>
          </p:nvPr>
        </p:nvGraphicFramePr>
        <p:xfrm>
          <a:off x="1547664" y="5179613"/>
          <a:ext cx="6408712" cy="1345731"/>
        </p:xfrm>
        <a:graphic>
          <a:graphicData uri="http://schemas.openxmlformats.org/presentationml/2006/ole">
            <p:oleObj spid="_x0000_s124787" name="Equation" r:id="rId4" imgW="3263760" imgH="685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69685105"/>
              </p:ext>
            </p:extLst>
          </p:nvPr>
        </p:nvGraphicFramePr>
        <p:xfrm>
          <a:off x="915690" y="1784796"/>
          <a:ext cx="6824662" cy="1500188"/>
        </p:xfrm>
        <a:graphic>
          <a:graphicData uri="http://schemas.openxmlformats.org/presentationml/2006/ole">
            <p:oleObj spid="_x0000_s124788" name="Equation" r:id="rId5" imgW="3822480" imgH="838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the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805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Combining the last two </a:t>
            </a:r>
            <a:r>
              <a:rPr lang="en-US" dirty="0" err="1" smtClean="0"/>
              <a:t>lemmata</a:t>
            </a:r>
            <a:r>
              <a:rPr lang="en-US" dirty="0" smtClean="0"/>
              <a:t> gives:</a:t>
            </a:r>
          </a:p>
          <a:p>
            <a:pPr algn="ctr">
              <a:buNone/>
            </a:pP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+ </a:t>
            </a:r>
            <a:r>
              <a:rPr lang="el-GR" i="1" dirty="0" smtClean="0"/>
              <a:t>δ</a:t>
            </a:r>
            <a:r>
              <a:rPr lang="en-US" dirty="0" smtClean="0">
                <a:sym typeface="Symbol"/>
              </a:rPr>
              <a:t>)) -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 </a:t>
            </a:r>
            <a:r>
              <a:rPr lang="el-GR" i="1" dirty="0" smtClean="0"/>
              <a:t>δ</a:t>
            </a:r>
            <a:r>
              <a:rPr lang="en-US" i="1" dirty="0" smtClean="0"/>
              <a:t> ∙ </a:t>
            </a:r>
            <a:r>
              <a:rPr lang="en-US" dirty="0" smtClean="0"/>
              <a:t>[</a:t>
            </a:r>
            <a:r>
              <a:rPr lang="en-US" i="1" dirty="0" smtClean="0"/>
              <a:t>e</a:t>
            </a:r>
            <a:r>
              <a:rPr lang="en-US" baseline="30000" dirty="0" smtClean="0"/>
              <a:t>-</a:t>
            </a:r>
            <a:r>
              <a:rPr lang="en-US" i="1" baseline="30000" dirty="0" smtClean="0"/>
              <a:t>t</a:t>
            </a:r>
            <a:r>
              <a:rPr lang="en-US" dirty="0" smtClean="0"/>
              <a:t> ∙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))]</a:t>
            </a:r>
          </a:p>
          <a:p>
            <a:pPr algn="ctr">
              <a:buNone/>
            </a:pPr>
            <a:endParaRPr lang="en-US" dirty="0" smtClean="0">
              <a:sym typeface="Symbol"/>
            </a:endParaRPr>
          </a:p>
          <a:p>
            <a:pPr algn="just"/>
            <a:r>
              <a:rPr lang="en-US" dirty="0" smtClean="0">
                <a:sym typeface="Symbol"/>
              </a:rPr>
              <a:t>Let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 For small </a:t>
            </a:r>
            <a:r>
              <a:rPr lang="el-GR" i="1" dirty="0" smtClean="0"/>
              <a:t>δ</a:t>
            </a:r>
            <a:r>
              <a:rPr lang="en-US" dirty="0" smtClean="0"/>
              <a:t> the last equation becomes the differential equation:</a:t>
            </a:r>
          </a:p>
          <a:p>
            <a:pPr algn="ctr">
              <a:buNone/>
            </a:pPr>
            <a:r>
              <a:rPr lang="en-US" i="1" dirty="0" smtClean="0"/>
              <a:t>dg</a:t>
            </a:r>
            <a:r>
              <a:rPr lang="en-US" dirty="0" smtClean="0"/>
              <a:t>/</a:t>
            </a:r>
            <a:r>
              <a:rPr lang="en-US" i="1" dirty="0" err="1" smtClean="0"/>
              <a:t>dt</a:t>
            </a:r>
            <a:r>
              <a:rPr lang="en-US" dirty="0" smtClean="0"/>
              <a:t> = </a:t>
            </a:r>
            <a:r>
              <a:rPr lang="en-US" i="1" dirty="0" smtClean="0"/>
              <a:t>e</a:t>
            </a:r>
            <a:r>
              <a:rPr lang="en-US" baseline="30000" dirty="0" smtClean="0"/>
              <a:t>-</a:t>
            </a:r>
            <a:r>
              <a:rPr lang="en-US" i="1" baseline="30000" dirty="0" smtClean="0"/>
              <a:t>t</a:t>
            </a:r>
            <a:r>
              <a:rPr lang="en-US" dirty="0" smtClean="0"/>
              <a:t> ∙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OPT</a:t>
            </a:r>
            <a:r>
              <a:rPr lang="en-US" dirty="0" smtClean="0"/>
              <a:t>) –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), </a:t>
            </a:r>
            <a:r>
              <a:rPr lang="en-US" i="1" dirty="0" smtClean="0"/>
              <a:t>g</a:t>
            </a:r>
            <a:r>
              <a:rPr lang="en-US" dirty="0" smtClean="0"/>
              <a:t>(0) = 0</a:t>
            </a:r>
          </a:p>
          <a:p>
            <a:pPr algn="ctr">
              <a:buNone/>
            </a:pPr>
            <a:endParaRPr lang="en-US" dirty="0" smtClean="0"/>
          </a:p>
          <a:p>
            <a:pPr algn="just"/>
            <a:r>
              <a:rPr lang="en-US" dirty="0" smtClean="0"/>
              <a:t>The solution of this equation is:</a:t>
            </a:r>
          </a:p>
          <a:p>
            <a:pPr algn="ctr">
              <a:buNone/>
            </a:pP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= </a:t>
            </a:r>
            <a:r>
              <a:rPr lang="en-US" i="1" dirty="0" smtClean="0"/>
              <a:t>t </a:t>
            </a:r>
            <a:r>
              <a:rPr lang="en-US" dirty="0" smtClean="0"/>
              <a:t>∙ </a:t>
            </a:r>
            <a:r>
              <a:rPr lang="en-US" i="1" dirty="0" smtClean="0"/>
              <a:t>e</a:t>
            </a:r>
            <a:r>
              <a:rPr lang="en-US" baseline="30000" dirty="0" smtClean="0"/>
              <a:t>-</a:t>
            </a:r>
            <a:r>
              <a:rPr lang="en-US" i="1" baseline="30000" dirty="0" smtClean="0"/>
              <a:t>t</a:t>
            </a:r>
            <a:r>
              <a:rPr lang="en-US" dirty="0" smtClean="0"/>
              <a:t> ∙ </a:t>
            </a:r>
            <a:r>
              <a:rPr lang="en-US" i="1" dirty="0" smtClean="0"/>
              <a:t>f</a:t>
            </a:r>
            <a:r>
              <a:rPr lang="en-US" dirty="0" smtClean="0"/>
              <a:t>(OPT)</a:t>
            </a:r>
          </a:p>
          <a:p>
            <a:pPr algn="ctr">
              <a:buNone/>
            </a:pPr>
            <a:endParaRPr lang="en-US" i="1" baseline="30000" dirty="0" smtClean="0"/>
          </a:p>
          <a:p>
            <a:pPr algn="just"/>
            <a:r>
              <a:rPr lang="en-US" dirty="0" smtClean="0">
                <a:sym typeface="Symbol"/>
              </a:rPr>
              <a:t>Hence, at time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= 1, the value of the solution is at least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(1) = 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 ∙ </a:t>
            </a:r>
            <a:r>
              <a:rPr lang="en-US" i="1" dirty="0" smtClean="0"/>
              <a:t>f</a:t>
            </a:r>
            <a:r>
              <a:rPr lang="en-US" dirty="0" smtClean="0"/>
              <a:t>(OPT)</a:t>
            </a:r>
            <a:r>
              <a:rPr lang="en-US" dirty="0" smtClean="0">
                <a:sym typeface="Symbol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7549" y="529006"/>
            <a:ext cx="1442923" cy="10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Definition</a:t>
            </a:r>
          </a:p>
          <a:p>
            <a:pPr marL="0" indent="0">
              <a:buNone/>
            </a:pPr>
            <a:r>
              <a:rPr lang="en-US" dirty="0" smtClean="0"/>
              <a:t>Given a ground set </a:t>
            </a:r>
            <a:r>
              <a:rPr lang="en-US" i="1" dirty="0" smtClean="0"/>
              <a:t>N</a:t>
            </a:r>
            <a:r>
              <a:rPr lang="en-US" dirty="0" smtClean="0"/>
              <a:t>, a set function </a:t>
            </a:r>
            <a:r>
              <a:rPr lang="en-US" i="1" dirty="0" smtClean="0"/>
              <a:t>f </a:t>
            </a:r>
            <a:r>
              <a:rPr lang="en-US" dirty="0" smtClean="0"/>
              <a:t>: 2</a:t>
            </a:r>
            <a:r>
              <a:rPr lang="en-US" i="1" baseline="30000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Wingdings" pitchFamily="2" charset="2"/>
              </a:rPr>
              <a:t> assigns a number to every subset of the ground set.</a:t>
            </a:r>
          </a:p>
          <a:p>
            <a:pPr marL="0" indent="0">
              <a:buNone/>
            </a:pPr>
            <a:endParaRPr lang="en-US" i="1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b="1" u="sng" dirty="0" smtClean="0">
                <a:sym typeface="Wingdings" pitchFamily="2" charset="2"/>
              </a:rPr>
              <a:t>Intuition</a:t>
            </a: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Consider a player participating in an auction on a set </a:t>
            </a:r>
            <a:r>
              <a:rPr lang="en-US" i="1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 of elements.</a:t>
            </a:r>
          </a:p>
          <a:p>
            <a:pPr marL="514350" indent="-514350"/>
            <a:r>
              <a:rPr lang="en-US" dirty="0" smtClean="0"/>
              <a:t>The utility of the player from buying a subset </a:t>
            </a:r>
            <a:r>
              <a:rPr lang="en-US" i="1" dirty="0" smtClean="0"/>
              <a:t>N</a:t>
            </a:r>
            <a:r>
              <a:rPr lang="en-US" dirty="0" smtClean="0"/>
              <a:t>’ </a:t>
            </a:r>
            <a:r>
              <a:rPr lang="en-US" dirty="0" smtClean="0">
                <a:sym typeface="Symbol"/>
              </a:rPr>
              <a:t>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of elements is given by a set function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/>
            <a:endParaRPr lang="en-US" dirty="0" smtClean="0">
              <a:sym typeface="Symbol"/>
            </a:endParaRPr>
          </a:p>
          <a:p>
            <a:pPr marL="514350" indent="-514350">
              <a:buNone/>
            </a:pPr>
            <a:r>
              <a:rPr lang="en-US" b="1" u="sng" dirty="0" smtClean="0">
                <a:sym typeface="Symbol"/>
              </a:rPr>
              <a:t>Modular Functions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A set function is modular (linear) if there is a fixed utility </a:t>
            </a:r>
            <a:r>
              <a:rPr lang="en-US" i="1" dirty="0" smtClean="0">
                <a:sym typeface="Symbol"/>
              </a:rPr>
              <a:t>v</a:t>
            </a:r>
            <a:r>
              <a:rPr lang="en-US" i="1" baseline="-25000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for every element 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and the utility of a subset </a:t>
            </a:r>
            <a:r>
              <a:rPr lang="en-US" i="1" dirty="0" smtClean="0">
                <a:sym typeface="Symbol"/>
              </a:rPr>
              <a:t>N’</a:t>
            </a:r>
            <a:r>
              <a:rPr lang="en-US" dirty="0" smtClean="0">
                <a:sym typeface="Symbol"/>
              </a:rPr>
              <a:t> 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is given by: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37143209"/>
              </p:ext>
            </p:extLst>
          </p:nvPr>
        </p:nvGraphicFramePr>
        <p:xfrm>
          <a:off x="3995936" y="5805264"/>
          <a:ext cx="728663" cy="677862"/>
        </p:xfrm>
        <a:graphic>
          <a:graphicData uri="http://schemas.openxmlformats.org/presentationml/2006/ole">
            <p:oleObj spid="_x0000_s79072" name="Equation" r:id="rId3" imgW="368280" imgH="342720" progId="Equation.3">
              <p:embed/>
            </p:oleObj>
          </a:graphicData>
        </a:graphic>
      </p:graphicFrame>
      <p:pic>
        <p:nvPicPr>
          <p:cNvPr id="6" name="Picture 4" descr="auction-hamm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260648"/>
            <a:ext cx="1624012" cy="1298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Result for Monotone Functions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 non-monotone functions, the approximation ratio is </a:t>
            </a:r>
            <a:r>
              <a:rPr lang="en-US" i="1" dirty="0" smtClean="0"/>
              <a:t>T</a:t>
            </a:r>
            <a:r>
              <a:rPr lang="en-US" dirty="0" smtClean="0"/>
              <a:t> ∙ </a:t>
            </a:r>
            <a:r>
              <a:rPr lang="en-US" i="1" dirty="0" smtClean="0"/>
              <a:t>e</a:t>
            </a:r>
            <a:r>
              <a:rPr lang="en-US" i="1" baseline="30000" dirty="0" smtClean="0"/>
              <a:t>-T</a:t>
            </a:r>
            <a:r>
              <a:rPr lang="en-US" dirty="0" smtClean="0"/>
              <a:t>, which is maximized for </a:t>
            </a:r>
            <a:r>
              <a:rPr lang="en-US" i="1" dirty="0" smtClean="0"/>
              <a:t>T</a:t>
            </a:r>
            <a:r>
              <a:rPr lang="en-US" dirty="0" smtClean="0"/>
              <a:t> = 1.</a:t>
            </a:r>
          </a:p>
          <a:p>
            <a:r>
              <a:rPr lang="en-US" dirty="0" smtClean="0"/>
              <a:t>For monotone functions, the approximation ratio is 1 – </a:t>
            </a:r>
            <a:r>
              <a:rPr lang="en-US" i="1" dirty="0" smtClean="0"/>
              <a:t>e</a:t>
            </a:r>
            <a:r>
              <a:rPr lang="en-US" baseline="30000" dirty="0" smtClean="0"/>
              <a:t>-</a:t>
            </a:r>
            <a:r>
              <a:rPr lang="en-US" i="1" baseline="30000" dirty="0" smtClean="0"/>
              <a:t>T</a:t>
            </a:r>
            <a:r>
              <a:rPr lang="en-US" dirty="0" smtClean="0"/>
              <a:t>, which improves as </a:t>
            </a:r>
            <a:r>
              <a:rPr lang="en-US" i="1" dirty="0" smtClean="0"/>
              <a:t>T</a:t>
            </a:r>
            <a:r>
              <a:rPr lang="en-US" dirty="0" smtClean="0"/>
              <a:t> increases.</a:t>
            </a:r>
          </a:p>
          <a:p>
            <a:r>
              <a:rPr lang="en-US" dirty="0" smtClean="0"/>
              <a:t>In general, the solution produced for </a:t>
            </a:r>
            <a:r>
              <a:rPr lang="en-US" i="1" dirty="0" smtClean="0"/>
              <a:t>T</a:t>
            </a:r>
            <a:r>
              <a:rPr lang="en-US" dirty="0" smtClean="0"/>
              <a:t> &gt; 1:</a:t>
            </a:r>
          </a:p>
          <a:p>
            <a:pPr lvl="1"/>
            <a:r>
              <a:rPr lang="en-US" dirty="0" smtClean="0"/>
              <a:t>Is always within the cube [0, 1]</a:t>
            </a:r>
            <a:r>
              <a:rPr lang="en-US" i="1" baseline="30000" dirty="0" smtClean="0"/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Might be outside the </a:t>
            </a:r>
            <a:r>
              <a:rPr lang="en-US" dirty="0" err="1" smtClean="0"/>
              <a:t>polytope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However, for some </a:t>
            </a:r>
            <a:r>
              <a:rPr lang="en-US" dirty="0" err="1" smtClean="0"/>
              <a:t>polytopes</a:t>
            </a:r>
            <a:r>
              <a:rPr lang="en-US" dirty="0" smtClean="0"/>
              <a:t>, somewhat larger values of </a:t>
            </a:r>
            <a:r>
              <a:rPr lang="en-US" i="1" dirty="0" smtClean="0"/>
              <a:t>T</a:t>
            </a:r>
            <a:r>
              <a:rPr lang="en-US" dirty="0" smtClean="0"/>
              <a:t> can be used.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7380312" y="547092"/>
            <a:ext cx="1368152" cy="649660"/>
            <a:chOff x="6299398" y="1988840"/>
            <a:chExt cx="2161034" cy="1225724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5687330" y="2600908"/>
              <a:ext cx="1224930" cy="794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6300192" y="3212976"/>
              <a:ext cx="2160240" cy="158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25"/>
            <p:cNvGrpSpPr/>
            <p:nvPr/>
          </p:nvGrpSpPr>
          <p:grpSpPr>
            <a:xfrm>
              <a:off x="6300192" y="2276872"/>
              <a:ext cx="1944216" cy="936104"/>
              <a:chOff x="6012160" y="2636912"/>
              <a:chExt cx="1944216" cy="936104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flipV="1">
                <a:off x="6012160" y="3068960"/>
                <a:ext cx="576064" cy="50405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6588224" y="2780928"/>
                <a:ext cx="648072" cy="28803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V="1">
                <a:off x="7236296" y="2636912"/>
                <a:ext cx="720080" cy="144016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43E5-7317-4B59-8627-859E0C1F23C7}" type="slidenum">
              <a:rPr lang="he-IL"/>
              <a:pPr/>
              <a:t>31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Submodular</a:t>
            </a:r>
            <a:r>
              <a:rPr lang="en-US" dirty="0" smtClean="0"/>
              <a:t> Welfare Problem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u="sng" dirty="0"/>
              <a:t>Instance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set </a:t>
            </a:r>
            <a:r>
              <a:rPr lang="en-US" sz="2400" i="1" dirty="0"/>
              <a:t>P</a:t>
            </a:r>
            <a:r>
              <a:rPr lang="en-US" sz="2400" dirty="0"/>
              <a:t> of </a:t>
            </a:r>
            <a:r>
              <a:rPr lang="en-US" sz="2400" i="1" dirty="0"/>
              <a:t>n</a:t>
            </a:r>
            <a:r>
              <a:rPr lang="en-US" sz="2400" dirty="0"/>
              <a:t> players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set </a:t>
            </a:r>
            <a:r>
              <a:rPr lang="en-US" sz="2400" i="1" dirty="0"/>
              <a:t>Q</a:t>
            </a:r>
            <a:r>
              <a:rPr lang="en-US" sz="2400" dirty="0"/>
              <a:t> of </a:t>
            </a:r>
            <a:r>
              <a:rPr lang="en-US" sz="2400" i="1" dirty="0"/>
              <a:t>m</a:t>
            </a:r>
            <a:r>
              <a:rPr lang="en-US" sz="2400" dirty="0"/>
              <a:t> items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Normalized monotone </a:t>
            </a:r>
            <a:r>
              <a:rPr lang="en-US" sz="2400" dirty="0" err="1" smtClean="0"/>
              <a:t>submodular</a:t>
            </a:r>
            <a:r>
              <a:rPr lang="en-US" sz="2400" dirty="0" smtClean="0"/>
              <a:t> utility function      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j</a:t>
            </a:r>
            <a:r>
              <a:rPr lang="en-US" sz="2400" dirty="0"/>
              <a:t>: 2</a:t>
            </a:r>
            <a:r>
              <a:rPr lang="en-US" sz="2400" i="1" baseline="30000" dirty="0"/>
              <a:t>Q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i="1" dirty="0" smtClean="0">
                <a:sym typeface="Symbol" pitchFamily="18" charset="2"/>
              </a:rPr>
              <a:t>R</a:t>
            </a:r>
            <a:r>
              <a:rPr lang="en-US" sz="2400" baseline="30000" dirty="0" smtClean="0">
                <a:sym typeface="Symbol" pitchFamily="18" charset="2"/>
              </a:rPr>
              <a:t>+</a:t>
            </a:r>
            <a:r>
              <a:rPr lang="en-US" sz="2400" dirty="0" smtClean="0"/>
              <a:t> </a:t>
            </a:r>
            <a:r>
              <a:rPr lang="en-US" sz="2400" dirty="0"/>
              <a:t>for each player.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u="sng" dirty="0"/>
              <a:t>Objective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Let </a:t>
            </a:r>
            <a:r>
              <a:rPr lang="en-US" sz="2400" i="1" dirty="0" err="1"/>
              <a:t>Q</a:t>
            </a:r>
            <a:r>
              <a:rPr lang="en-US" sz="2400" i="1" baseline="-25000" dirty="0" err="1"/>
              <a:t>j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 </a:t>
            </a:r>
            <a:r>
              <a:rPr lang="en-US" sz="2400" i="1" dirty="0">
                <a:sym typeface="Symbol" pitchFamily="18" charset="2"/>
              </a:rPr>
              <a:t>Q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/>
              <a:t>denote the set of items the </a:t>
            </a:r>
            <a:r>
              <a:rPr lang="en-US" sz="2400" i="1" dirty="0" err="1"/>
              <a:t>j</a:t>
            </a:r>
            <a:r>
              <a:rPr lang="en-US" sz="2400" i="1" baseline="30000" dirty="0" err="1"/>
              <a:t>th</a:t>
            </a:r>
            <a:r>
              <a:rPr lang="en-US" sz="2400" dirty="0"/>
              <a:t> player gets.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utility of the </a:t>
            </a:r>
            <a:r>
              <a:rPr lang="en-US" sz="2400" i="1" dirty="0" err="1"/>
              <a:t>j</a:t>
            </a:r>
            <a:r>
              <a:rPr lang="en-US" sz="2400" i="1" baseline="30000" dirty="0" err="1"/>
              <a:t>th</a:t>
            </a:r>
            <a:r>
              <a:rPr lang="en-US" sz="2400" dirty="0"/>
              <a:t> player is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j</a:t>
            </a:r>
            <a:r>
              <a:rPr lang="en-US" sz="2400" dirty="0"/>
              <a:t>(</a:t>
            </a:r>
            <a:r>
              <a:rPr lang="en-US" sz="2400" i="1" dirty="0" err="1"/>
              <a:t>Q</a:t>
            </a:r>
            <a:r>
              <a:rPr lang="en-US" sz="2400" i="1" baseline="-25000" dirty="0" err="1"/>
              <a:t>j</a:t>
            </a:r>
            <a:r>
              <a:rPr lang="en-US" sz="2400" dirty="0"/>
              <a:t>).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Distribute the items among the players, maximizing the sum of utilities.</a:t>
            </a:r>
          </a:p>
          <a:p>
            <a:pPr>
              <a:lnSpc>
                <a:spcPct val="90000"/>
              </a:lnSpc>
            </a:pPr>
            <a:endParaRPr lang="en-US" sz="2400" i="1" dirty="0"/>
          </a:p>
        </p:txBody>
      </p:sp>
      <p:pic>
        <p:nvPicPr>
          <p:cNvPr id="16388" name="Picture 4" descr="auction-hamme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1482725"/>
            <a:ext cx="1624012" cy="1298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Polytope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Problem Representation</a:t>
            </a:r>
          </a:p>
          <a:p>
            <a:r>
              <a:rPr lang="en-US" dirty="0" smtClean="0"/>
              <a:t>Each item is represented by </a:t>
            </a:r>
            <a:r>
              <a:rPr lang="en-US" i="1" dirty="0" smtClean="0"/>
              <a:t>n</a:t>
            </a:r>
            <a:r>
              <a:rPr lang="en-US" dirty="0" smtClean="0"/>
              <a:t> elements in the ground set (each one corresponding to its assignment to a different player).</a:t>
            </a:r>
          </a:p>
          <a:p>
            <a:r>
              <a:rPr lang="en-US" dirty="0" smtClean="0"/>
              <a:t>The objective is the sum of the utility functions of the players, each applied to the items allocated to it.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polytope</a:t>
            </a:r>
            <a:r>
              <a:rPr lang="en-US" dirty="0" smtClean="0"/>
              <a:t> requires that every item will be allocated to at most one player.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Analyzing a Single Constraint</a:t>
            </a:r>
          </a:p>
          <a:p>
            <a:r>
              <a:rPr lang="en-US" dirty="0" smtClean="0"/>
              <a:t>All constraints are of the form:</a:t>
            </a:r>
          </a:p>
          <a:p>
            <a:r>
              <a:rPr lang="en-US" dirty="0" smtClean="0"/>
              <a:t>Let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 be the amount of time in which the algorithm increases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. Notice that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 = 1 – </a:t>
            </a:r>
            <a:r>
              <a:rPr lang="en-US" i="1" dirty="0" smtClean="0"/>
              <a:t>e</a:t>
            </a:r>
            <a:r>
              <a:rPr lang="en-US" i="1" baseline="30000" dirty="0" smtClean="0"/>
              <a:t>-</a:t>
            </a:r>
            <a:r>
              <a:rPr lang="en-US" i="1" baseline="30000" dirty="0" err="1" smtClean="0"/>
              <a:t>t</a:t>
            </a:r>
            <a:r>
              <a:rPr lang="en-US" sz="2800" i="1" baseline="20000" dirty="0" err="1" smtClean="0"/>
              <a:t>i</a:t>
            </a:r>
            <a:r>
              <a:rPr lang="en-US" i="1" dirty="0" smtClean="0"/>
              <a:t>.</a:t>
            </a:r>
            <a:endParaRPr lang="en-US" dirty="0" smtClean="0"/>
          </a:p>
          <a:p>
            <a:r>
              <a:rPr lang="en-US" dirty="0" smtClean="0"/>
              <a:t>By definition,                 , and it can be shown that </a:t>
            </a:r>
            <a:r>
              <a:rPr lang="en-US" dirty="0"/>
              <a:t>for 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 </a:t>
            </a:r>
            <a:r>
              <a:rPr lang="en-US" dirty="0" smtClean="0">
                <a:sym typeface="Symbol"/>
              </a:rPr>
              <a:t>-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∙ </a:t>
            </a:r>
            <a:r>
              <a:rPr lang="en-US" dirty="0" err="1">
                <a:sym typeface="Symbol"/>
              </a:rPr>
              <a:t>ln</a:t>
            </a:r>
            <a:r>
              <a:rPr lang="en-US" dirty="0">
                <a:sym typeface="Symbol"/>
              </a:rPr>
              <a:t> (</a:t>
            </a:r>
            <a:r>
              <a:rPr lang="en-US" dirty="0" smtClean="0">
                <a:sym typeface="Symbol"/>
              </a:rPr>
              <a:t>1–n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dirty="0" smtClean="0">
                <a:sym typeface="Symbol"/>
              </a:rPr>
              <a:t>) </a:t>
            </a:r>
            <a:r>
              <a:rPr lang="en-US" dirty="0" smtClean="0"/>
              <a:t>it always holds that: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27984" y="4244253"/>
          <a:ext cx="1008112" cy="437483"/>
        </p:xfrm>
        <a:graphic>
          <a:graphicData uri="http://schemas.openxmlformats.org/presentationml/2006/ole">
            <p:oleObj spid="_x0000_s133788" name="Equation" r:id="rId3" imgW="672808" imgH="291973" progId="Equation.3">
              <p:embed/>
            </p:oleObj>
          </a:graphicData>
        </a:graphic>
      </p:graphicFrame>
      <p:graphicFrame>
        <p:nvGraphicFramePr>
          <p:cNvPr id="133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8609706"/>
              </p:ext>
            </p:extLst>
          </p:nvPr>
        </p:nvGraphicFramePr>
        <p:xfrm>
          <a:off x="2465388" y="5157788"/>
          <a:ext cx="1008062" cy="436562"/>
        </p:xfrm>
        <a:graphic>
          <a:graphicData uri="http://schemas.openxmlformats.org/presentationml/2006/ole">
            <p:oleObj spid="_x0000_s133789" name="Equation" r:id="rId4" imgW="672840" imgH="29196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34383802"/>
              </p:ext>
            </p:extLst>
          </p:nvPr>
        </p:nvGraphicFramePr>
        <p:xfrm>
          <a:off x="3216371" y="5805264"/>
          <a:ext cx="2651773" cy="504056"/>
        </p:xfrm>
        <a:graphic>
          <a:graphicData uri="http://schemas.openxmlformats.org/presentationml/2006/ole">
            <p:oleObj spid="_x0000_s133790" name="Equation" r:id="rId5" imgW="1536700" imgH="292100" progId="Equation.3">
              <p:embed/>
            </p:oleObj>
          </a:graphicData>
        </a:graphic>
      </p:graphicFrame>
      <p:pic>
        <p:nvPicPr>
          <p:cNvPr id="8" name="Picture 2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332656"/>
            <a:ext cx="1584176" cy="118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Approximating the </a:t>
            </a:r>
            <a:r>
              <a:rPr lang="en-US" sz="2800" dirty="0" err="1" smtClean="0"/>
              <a:t>Submodular</a:t>
            </a:r>
            <a:r>
              <a:rPr lang="en-US" sz="2800" dirty="0" smtClean="0"/>
              <a:t> Welfare Problem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Apply the measured continuous greedy till time:</a:t>
            </a:r>
          </a:p>
          <a:p>
            <a:pPr marL="0" indent="0" algn="ctr">
              <a:buNone/>
            </a:pP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= -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∙ </a:t>
            </a:r>
            <a:r>
              <a:rPr lang="en-US" dirty="0" err="1" smtClean="0">
                <a:sym typeface="Symbol"/>
              </a:rPr>
              <a:t>ln</a:t>
            </a:r>
            <a:r>
              <a:rPr lang="en-US" dirty="0" smtClean="0">
                <a:sym typeface="Symbol"/>
              </a:rPr>
              <a:t> (1 – 1/n)</a:t>
            </a:r>
          </a:p>
          <a:p>
            <a:r>
              <a:rPr lang="en-US" dirty="0" smtClean="0">
                <a:sym typeface="Symbol"/>
              </a:rPr>
              <a:t>By the previous analysis, the solution produced will be in the </a:t>
            </a:r>
            <a:r>
              <a:rPr lang="en-US" dirty="0" err="1" smtClean="0">
                <a:sym typeface="Symbol"/>
              </a:rPr>
              <a:t>polytope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The expected value of the solution is at least: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Round the solution using the natural rounding:</a:t>
            </a:r>
          </a:p>
          <a:p>
            <a:pPr lvl="1"/>
            <a:r>
              <a:rPr lang="en-US" dirty="0" smtClean="0">
                <a:sym typeface="Symbol"/>
              </a:rPr>
              <a:t>Assign an item to each player with probability equal to the corresponding variable.</a:t>
            </a:r>
          </a:p>
          <a:p>
            <a:r>
              <a:rPr lang="en-US" dirty="0" smtClean="0">
                <a:sym typeface="Symbol"/>
              </a:rPr>
              <a:t>This approximation ratio is tight for every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. [</a:t>
            </a:r>
            <a:r>
              <a:rPr lang="en-US" dirty="0" err="1" smtClean="0">
                <a:sym typeface="Symbol"/>
              </a:rPr>
              <a:t>Vondrak</a:t>
            </a:r>
            <a:r>
              <a:rPr lang="en-US" dirty="0" smtClean="0">
                <a:sym typeface="Symbol"/>
              </a:rPr>
              <a:t> 06]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44291" y="3645024"/>
          <a:ext cx="4027909" cy="580459"/>
        </p:xfrm>
        <a:graphic>
          <a:graphicData uri="http://schemas.openxmlformats.org/presentationml/2006/ole">
            <p:oleObj spid="_x0000_s134369" name="Equation" r:id="rId3" imgW="1676400" imgH="241300" progId="Equation.3">
              <p:embed/>
            </p:oleObj>
          </a:graphicData>
        </a:graphic>
      </p:graphicFrame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7703913" y="260648"/>
            <a:ext cx="1044551" cy="1008112"/>
            <a:chOff x="4327" y="2115"/>
            <a:chExt cx="980" cy="940"/>
          </a:xfrm>
        </p:grpSpPr>
        <p:sp>
          <p:nvSpPr>
            <p:cNvPr id="7" name="Freeform 14"/>
            <p:cNvSpPr>
              <a:spLocks/>
            </p:cNvSpPr>
            <p:nvPr/>
          </p:nvSpPr>
          <p:spPr bwMode="auto">
            <a:xfrm>
              <a:off x="4637" y="2619"/>
              <a:ext cx="158" cy="170"/>
            </a:xfrm>
            <a:custGeom>
              <a:avLst/>
              <a:gdLst/>
              <a:ahLst/>
              <a:cxnLst>
                <a:cxn ang="0">
                  <a:pos x="6" y="98"/>
                </a:cxn>
                <a:cxn ang="0">
                  <a:pos x="6" y="98"/>
                </a:cxn>
                <a:cxn ang="0">
                  <a:pos x="6" y="98"/>
                </a:cxn>
                <a:cxn ang="0">
                  <a:pos x="16" y="94"/>
                </a:cxn>
                <a:cxn ang="0">
                  <a:pos x="26" y="88"/>
                </a:cxn>
                <a:cxn ang="0">
                  <a:pos x="38" y="80"/>
                </a:cxn>
                <a:cxn ang="0">
                  <a:pos x="52" y="68"/>
                </a:cxn>
                <a:cxn ang="0">
                  <a:pos x="66" y="52"/>
                </a:cxn>
                <a:cxn ang="0">
                  <a:pos x="80" y="28"/>
                </a:cxn>
                <a:cxn ang="0">
                  <a:pos x="94" y="0"/>
                </a:cxn>
                <a:cxn ang="0">
                  <a:pos x="158" y="30"/>
                </a:cxn>
                <a:cxn ang="0">
                  <a:pos x="158" y="30"/>
                </a:cxn>
                <a:cxn ang="0">
                  <a:pos x="148" y="50"/>
                </a:cxn>
                <a:cxn ang="0">
                  <a:pos x="138" y="70"/>
                </a:cxn>
                <a:cxn ang="0">
                  <a:pos x="126" y="88"/>
                </a:cxn>
                <a:cxn ang="0">
                  <a:pos x="112" y="102"/>
                </a:cxn>
                <a:cxn ang="0">
                  <a:pos x="100" y="116"/>
                </a:cxn>
                <a:cxn ang="0">
                  <a:pos x="86" y="126"/>
                </a:cxn>
                <a:cxn ang="0">
                  <a:pos x="62" y="144"/>
                </a:cxn>
                <a:cxn ang="0">
                  <a:pos x="38" y="158"/>
                </a:cxn>
                <a:cxn ang="0">
                  <a:pos x="20" y="164"/>
                </a:cxn>
                <a:cxn ang="0">
                  <a:pos x="0" y="170"/>
                </a:cxn>
                <a:cxn ang="0">
                  <a:pos x="6" y="98"/>
                </a:cxn>
              </a:cxnLst>
              <a:rect l="0" t="0" r="r" b="b"/>
              <a:pathLst>
                <a:path w="158" h="170">
                  <a:moveTo>
                    <a:pt x="6" y="98"/>
                  </a:moveTo>
                  <a:lnTo>
                    <a:pt x="6" y="98"/>
                  </a:lnTo>
                  <a:lnTo>
                    <a:pt x="6" y="98"/>
                  </a:lnTo>
                  <a:lnTo>
                    <a:pt x="16" y="94"/>
                  </a:lnTo>
                  <a:lnTo>
                    <a:pt x="26" y="88"/>
                  </a:lnTo>
                  <a:lnTo>
                    <a:pt x="38" y="80"/>
                  </a:lnTo>
                  <a:lnTo>
                    <a:pt x="52" y="68"/>
                  </a:lnTo>
                  <a:lnTo>
                    <a:pt x="66" y="52"/>
                  </a:lnTo>
                  <a:lnTo>
                    <a:pt x="80" y="28"/>
                  </a:lnTo>
                  <a:lnTo>
                    <a:pt x="94" y="0"/>
                  </a:lnTo>
                  <a:lnTo>
                    <a:pt x="158" y="30"/>
                  </a:lnTo>
                  <a:lnTo>
                    <a:pt x="158" y="30"/>
                  </a:lnTo>
                  <a:lnTo>
                    <a:pt x="148" y="50"/>
                  </a:lnTo>
                  <a:lnTo>
                    <a:pt x="138" y="70"/>
                  </a:lnTo>
                  <a:lnTo>
                    <a:pt x="126" y="88"/>
                  </a:lnTo>
                  <a:lnTo>
                    <a:pt x="112" y="102"/>
                  </a:lnTo>
                  <a:lnTo>
                    <a:pt x="100" y="116"/>
                  </a:lnTo>
                  <a:lnTo>
                    <a:pt x="86" y="126"/>
                  </a:lnTo>
                  <a:lnTo>
                    <a:pt x="62" y="144"/>
                  </a:lnTo>
                  <a:lnTo>
                    <a:pt x="38" y="158"/>
                  </a:lnTo>
                  <a:lnTo>
                    <a:pt x="20" y="164"/>
                  </a:lnTo>
                  <a:lnTo>
                    <a:pt x="0" y="170"/>
                  </a:lnTo>
                  <a:lnTo>
                    <a:pt x="6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5"/>
            <p:cNvSpPr>
              <a:spLocks/>
            </p:cNvSpPr>
            <p:nvPr/>
          </p:nvSpPr>
          <p:spPr bwMode="auto">
            <a:xfrm>
              <a:off x="4407" y="2637"/>
              <a:ext cx="266" cy="284"/>
            </a:xfrm>
            <a:custGeom>
              <a:avLst/>
              <a:gdLst/>
              <a:ahLst/>
              <a:cxnLst>
                <a:cxn ang="0">
                  <a:pos x="4" y="274"/>
                </a:cxn>
                <a:cxn ang="0">
                  <a:pos x="4" y="274"/>
                </a:cxn>
                <a:cxn ang="0">
                  <a:pos x="4" y="264"/>
                </a:cxn>
                <a:cxn ang="0">
                  <a:pos x="0" y="232"/>
                </a:cxn>
                <a:cxn ang="0">
                  <a:pos x="0" y="188"/>
                </a:cxn>
                <a:cxn ang="0">
                  <a:pos x="2" y="164"/>
                </a:cxn>
                <a:cxn ang="0">
                  <a:pos x="4" y="138"/>
                </a:cxn>
                <a:cxn ang="0">
                  <a:pos x="10" y="112"/>
                </a:cxn>
                <a:cxn ang="0">
                  <a:pos x="18" y="88"/>
                </a:cxn>
                <a:cxn ang="0">
                  <a:pos x="28" y="64"/>
                </a:cxn>
                <a:cxn ang="0">
                  <a:pos x="42" y="44"/>
                </a:cxn>
                <a:cxn ang="0">
                  <a:pos x="52" y="34"/>
                </a:cxn>
                <a:cxn ang="0">
                  <a:pos x="60" y="26"/>
                </a:cxn>
                <a:cxn ang="0">
                  <a:pos x="70" y="18"/>
                </a:cxn>
                <a:cxn ang="0">
                  <a:pos x="82" y="12"/>
                </a:cxn>
                <a:cxn ang="0">
                  <a:pos x="94" y="8"/>
                </a:cxn>
                <a:cxn ang="0">
                  <a:pos x="108" y="4"/>
                </a:cxn>
                <a:cxn ang="0">
                  <a:pos x="122" y="2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56" y="2"/>
                </a:cxn>
                <a:cxn ang="0">
                  <a:pos x="170" y="4"/>
                </a:cxn>
                <a:cxn ang="0">
                  <a:pos x="184" y="8"/>
                </a:cxn>
                <a:cxn ang="0">
                  <a:pos x="196" y="12"/>
                </a:cxn>
                <a:cxn ang="0">
                  <a:pos x="206" y="18"/>
                </a:cxn>
                <a:cxn ang="0">
                  <a:pos x="216" y="26"/>
                </a:cxn>
                <a:cxn ang="0">
                  <a:pos x="224" y="36"/>
                </a:cxn>
                <a:cxn ang="0">
                  <a:pos x="232" y="44"/>
                </a:cxn>
                <a:cxn ang="0">
                  <a:pos x="246" y="66"/>
                </a:cxn>
                <a:cxn ang="0">
                  <a:pos x="254" y="90"/>
                </a:cxn>
                <a:cxn ang="0">
                  <a:pos x="260" y="116"/>
                </a:cxn>
                <a:cxn ang="0">
                  <a:pos x="264" y="142"/>
                </a:cxn>
                <a:cxn ang="0">
                  <a:pos x="266" y="168"/>
                </a:cxn>
                <a:cxn ang="0">
                  <a:pos x="266" y="194"/>
                </a:cxn>
                <a:cxn ang="0">
                  <a:pos x="264" y="240"/>
                </a:cxn>
                <a:cxn ang="0">
                  <a:pos x="258" y="272"/>
                </a:cxn>
                <a:cxn ang="0">
                  <a:pos x="256" y="284"/>
                </a:cxn>
                <a:cxn ang="0">
                  <a:pos x="4" y="274"/>
                </a:cxn>
              </a:cxnLst>
              <a:rect l="0" t="0" r="r" b="b"/>
              <a:pathLst>
                <a:path w="266" h="284">
                  <a:moveTo>
                    <a:pt x="4" y="274"/>
                  </a:moveTo>
                  <a:lnTo>
                    <a:pt x="4" y="274"/>
                  </a:lnTo>
                  <a:lnTo>
                    <a:pt x="4" y="264"/>
                  </a:lnTo>
                  <a:lnTo>
                    <a:pt x="0" y="232"/>
                  </a:lnTo>
                  <a:lnTo>
                    <a:pt x="0" y="188"/>
                  </a:lnTo>
                  <a:lnTo>
                    <a:pt x="2" y="164"/>
                  </a:lnTo>
                  <a:lnTo>
                    <a:pt x="4" y="138"/>
                  </a:lnTo>
                  <a:lnTo>
                    <a:pt x="10" y="112"/>
                  </a:lnTo>
                  <a:lnTo>
                    <a:pt x="18" y="88"/>
                  </a:lnTo>
                  <a:lnTo>
                    <a:pt x="28" y="64"/>
                  </a:lnTo>
                  <a:lnTo>
                    <a:pt x="42" y="44"/>
                  </a:lnTo>
                  <a:lnTo>
                    <a:pt x="52" y="34"/>
                  </a:lnTo>
                  <a:lnTo>
                    <a:pt x="60" y="26"/>
                  </a:lnTo>
                  <a:lnTo>
                    <a:pt x="70" y="18"/>
                  </a:lnTo>
                  <a:lnTo>
                    <a:pt x="82" y="12"/>
                  </a:lnTo>
                  <a:lnTo>
                    <a:pt x="94" y="8"/>
                  </a:lnTo>
                  <a:lnTo>
                    <a:pt x="108" y="4"/>
                  </a:lnTo>
                  <a:lnTo>
                    <a:pt x="122" y="2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56" y="2"/>
                  </a:lnTo>
                  <a:lnTo>
                    <a:pt x="170" y="4"/>
                  </a:lnTo>
                  <a:lnTo>
                    <a:pt x="184" y="8"/>
                  </a:lnTo>
                  <a:lnTo>
                    <a:pt x="196" y="12"/>
                  </a:lnTo>
                  <a:lnTo>
                    <a:pt x="206" y="18"/>
                  </a:lnTo>
                  <a:lnTo>
                    <a:pt x="216" y="26"/>
                  </a:lnTo>
                  <a:lnTo>
                    <a:pt x="224" y="36"/>
                  </a:lnTo>
                  <a:lnTo>
                    <a:pt x="232" y="44"/>
                  </a:lnTo>
                  <a:lnTo>
                    <a:pt x="246" y="66"/>
                  </a:lnTo>
                  <a:lnTo>
                    <a:pt x="254" y="90"/>
                  </a:lnTo>
                  <a:lnTo>
                    <a:pt x="260" y="116"/>
                  </a:lnTo>
                  <a:lnTo>
                    <a:pt x="264" y="142"/>
                  </a:lnTo>
                  <a:lnTo>
                    <a:pt x="266" y="168"/>
                  </a:lnTo>
                  <a:lnTo>
                    <a:pt x="266" y="194"/>
                  </a:lnTo>
                  <a:lnTo>
                    <a:pt x="264" y="240"/>
                  </a:lnTo>
                  <a:lnTo>
                    <a:pt x="258" y="272"/>
                  </a:lnTo>
                  <a:lnTo>
                    <a:pt x="256" y="284"/>
                  </a:lnTo>
                  <a:lnTo>
                    <a:pt x="4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6"/>
            <p:cNvSpPr>
              <a:spLocks/>
            </p:cNvSpPr>
            <p:nvPr/>
          </p:nvSpPr>
          <p:spPr bwMode="auto">
            <a:xfrm>
              <a:off x="4511" y="2861"/>
              <a:ext cx="140" cy="14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6" y="16"/>
                </a:cxn>
                <a:cxn ang="0">
                  <a:pos x="10" y="28"/>
                </a:cxn>
                <a:cxn ang="0">
                  <a:pos x="14" y="46"/>
                </a:cxn>
                <a:cxn ang="0">
                  <a:pos x="16" y="66"/>
                </a:cxn>
                <a:cxn ang="0">
                  <a:pos x="16" y="88"/>
                </a:cxn>
                <a:cxn ang="0">
                  <a:pos x="10" y="114"/>
                </a:cxn>
                <a:cxn ang="0">
                  <a:pos x="6" y="128"/>
                </a:cxn>
                <a:cxn ang="0">
                  <a:pos x="0" y="140"/>
                </a:cxn>
                <a:cxn ang="0">
                  <a:pos x="116" y="140"/>
                </a:cxn>
                <a:cxn ang="0">
                  <a:pos x="116" y="140"/>
                </a:cxn>
                <a:cxn ang="0">
                  <a:pos x="124" y="126"/>
                </a:cxn>
                <a:cxn ang="0">
                  <a:pos x="130" y="110"/>
                </a:cxn>
                <a:cxn ang="0">
                  <a:pos x="136" y="90"/>
                </a:cxn>
                <a:cxn ang="0">
                  <a:pos x="140" y="68"/>
                </a:cxn>
                <a:cxn ang="0">
                  <a:pos x="140" y="56"/>
                </a:cxn>
                <a:cxn ang="0">
                  <a:pos x="138" y="44"/>
                </a:cxn>
                <a:cxn ang="0">
                  <a:pos x="136" y="34"/>
                </a:cxn>
                <a:cxn ang="0">
                  <a:pos x="132" y="22"/>
                </a:cxn>
                <a:cxn ang="0">
                  <a:pos x="124" y="10"/>
                </a:cxn>
                <a:cxn ang="0">
                  <a:pos x="116" y="0"/>
                </a:cxn>
                <a:cxn ang="0">
                  <a:pos x="0" y="6"/>
                </a:cxn>
              </a:cxnLst>
              <a:rect l="0" t="0" r="r" b="b"/>
              <a:pathLst>
                <a:path w="140" h="140">
                  <a:moveTo>
                    <a:pt x="0" y="6"/>
                  </a:moveTo>
                  <a:lnTo>
                    <a:pt x="0" y="6"/>
                  </a:lnTo>
                  <a:lnTo>
                    <a:pt x="6" y="16"/>
                  </a:lnTo>
                  <a:lnTo>
                    <a:pt x="10" y="28"/>
                  </a:lnTo>
                  <a:lnTo>
                    <a:pt x="14" y="46"/>
                  </a:lnTo>
                  <a:lnTo>
                    <a:pt x="16" y="66"/>
                  </a:lnTo>
                  <a:lnTo>
                    <a:pt x="16" y="88"/>
                  </a:lnTo>
                  <a:lnTo>
                    <a:pt x="10" y="114"/>
                  </a:lnTo>
                  <a:lnTo>
                    <a:pt x="6" y="128"/>
                  </a:lnTo>
                  <a:lnTo>
                    <a:pt x="0" y="140"/>
                  </a:lnTo>
                  <a:lnTo>
                    <a:pt x="116" y="140"/>
                  </a:lnTo>
                  <a:lnTo>
                    <a:pt x="116" y="140"/>
                  </a:lnTo>
                  <a:lnTo>
                    <a:pt x="124" y="126"/>
                  </a:lnTo>
                  <a:lnTo>
                    <a:pt x="130" y="110"/>
                  </a:lnTo>
                  <a:lnTo>
                    <a:pt x="136" y="90"/>
                  </a:lnTo>
                  <a:lnTo>
                    <a:pt x="140" y="68"/>
                  </a:lnTo>
                  <a:lnTo>
                    <a:pt x="140" y="56"/>
                  </a:lnTo>
                  <a:lnTo>
                    <a:pt x="138" y="44"/>
                  </a:lnTo>
                  <a:lnTo>
                    <a:pt x="136" y="34"/>
                  </a:lnTo>
                  <a:lnTo>
                    <a:pt x="132" y="22"/>
                  </a:lnTo>
                  <a:lnTo>
                    <a:pt x="124" y="10"/>
                  </a:lnTo>
                  <a:lnTo>
                    <a:pt x="116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4415" y="2871"/>
              <a:ext cx="138" cy="14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4" y="18"/>
                </a:cxn>
                <a:cxn ang="0">
                  <a:pos x="10" y="30"/>
                </a:cxn>
                <a:cxn ang="0">
                  <a:pos x="14" y="46"/>
                </a:cxn>
                <a:cxn ang="0">
                  <a:pos x="16" y="66"/>
                </a:cxn>
                <a:cxn ang="0">
                  <a:pos x="14" y="90"/>
                </a:cxn>
                <a:cxn ang="0">
                  <a:pos x="10" y="114"/>
                </a:cxn>
                <a:cxn ang="0">
                  <a:pos x="6" y="128"/>
                </a:cxn>
                <a:cxn ang="0">
                  <a:pos x="0" y="142"/>
                </a:cxn>
                <a:cxn ang="0">
                  <a:pos x="116" y="142"/>
                </a:cxn>
                <a:cxn ang="0">
                  <a:pos x="116" y="142"/>
                </a:cxn>
                <a:cxn ang="0">
                  <a:pos x="122" y="128"/>
                </a:cxn>
                <a:cxn ang="0">
                  <a:pos x="130" y="112"/>
                </a:cxn>
                <a:cxn ang="0">
                  <a:pos x="136" y="92"/>
                </a:cxn>
                <a:cxn ang="0">
                  <a:pos x="138" y="70"/>
                </a:cxn>
                <a:cxn ang="0">
                  <a:pos x="138" y="58"/>
                </a:cxn>
                <a:cxn ang="0">
                  <a:pos x="138" y="46"/>
                </a:cxn>
                <a:cxn ang="0">
                  <a:pos x="134" y="34"/>
                </a:cxn>
                <a:cxn ang="0">
                  <a:pos x="130" y="22"/>
                </a:cxn>
                <a:cxn ang="0">
                  <a:pos x="124" y="12"/>
                </a:cxn>
                <a:cxn ang="0">
                  <a:pos x="116" y="0"/>
                </a:cxn>
                <a:cxn ang="0">
                  <a:pos x="0" y="6"/>
                </a:cxn>
              </a:cxnLst>
              <a:rect l="0" t="0" r="r" b="b"/>
              <a:pathLst>
                <a:path w="138" h="142">
                  <a:moveTo>
                    <a:pt x="0" y="6"/>
                  </a:moveTo>
                  <a:lnTo>
                    <a:pt x="0" y="6"/>
                  </a:lnTo>
                  <a:lnTo>
                    <a:pt x="4" y="18"/>
                  </a:lnTo>
                  <a:lnTo>
                    <a:pt x="10" y="30"/>
                  </a:lnTo>
                  <a:lnTo>
                    <a:pt x="14" y="46"/>
                  </a:lnTo>
                  <a:lnTo>
                    <a:pt x="16" y="66"/>
                  </a:lnTo>
                  <a:lnTo>
                    <a:pt x="14" y="90"/>
                  </a:lnTo>
                  <a:lnTo>
                    <a:pt x="10" y="114"/>
                  </a:lnTo>
                  <a:lnTo>
                    <a:pt x="6" y="128"/>
                  </a:lnTo>
                  <a:lnTo>
                    <a:pt x="0" y="142"/>
                  </a:lnTo>
                  <a:lnTo>
                    <a:pt x="116" y="142"/>
                  </a:lnTo>
                  <a:lnTo>
                    <a:pt x="116" y="142"/>
                  </a:lnTo>
                  <a:lnTo>
                    <a:pt x="122" y="128"/>
                  </a:lnTo>
                  <a:lnTo>
                    <a:pt x="130" y="112"/>
                  </a:lnTo>
                  <a:lnTo>
                    <a:pt x="136" y="92"/>
                  </a:lnTo>
                  <a:lnTo>
                    <a:pt x="138" y="70"/>
                  </a:lnTo>
                  <a:lnTo>
                    <a:pt x="138" y="58"/>
                  </a:lnTo>
                  <a:lnTo>
                    <a:pt x="138" y="46"/>
                  </a:lnTo>
                  <a:lnTo>
                    <a:pt x="134" y="34"/>
                  </a:lnTo>
                  <a:lnTo>
                    <a:pt x="130" y="22"/>
                  </a:lnTo>
                  <a:lnTo>
                    <a:pt x="124" y="12"/>
                  </a:lnTo>
                  <a:lnTo>
                    <a:pt x="116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auto">
            <a:xfrm>
              <a:off x="4433" y="3001"/>
              <a:ext cx="96" cy="4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40"/>
                </a:cxn>
                <a:cxn ang="0">
                  <a:pos x="26" y="40"/>
                </a:cxn>
                <a:cxn ang="0">
                  <a:pos x="26" y="30"/>
                </a:cxn>
                <a:cxn ang="0">
                  <a:pos x="50" y="40"/>
                </a:cxn>
                <a:cxn ang="0">
                  <a:pos x="96" y="38"/>
                </a:cxn>
                <a:cxn ang="0">
                  <a:pos x="96" y="24"/>
                </a:cxn>
                <a:cxn ang="0">
                  <a:pos x="54" y="20"/>
                </a:cxn>
                <a:cxn ang="0">
                  <a:pos x="36" y="0"/>
                </a:cxn>
                <a:cxn ang="0">
                  <a:pos x="0" y="6"/>
                </a:cxn>
              </a:cxnLst>
              <a:rect l="0" t="0" r="r" b="b"/>
              <a:pathLst>
                <a:path w="96" h="40">
                  <a:moveTo>
                    <a:pt x="0" y="6"/>
                  </a:moveTo>
                  <a:lnTo>
                    <a:pt x="0" y="40"/>
                  </a:lnTo>
                  <a:lnTo>
                    <a:pt x="26" y="40"/>
                  </a:lnTo>
                  <a:lnTo>
                    <a:pt x="26" y="30"/>
                  </a:lnTo>
                  <a:lnTo>
                    <a:pt x="50" y="40"/>
                  </a:lnTo>
                  <a:lnTo>
                    <a:pt x="96" y="38"/>
                  </a:lnTo>
                  <a:lnTo>
                    <a:pt x="96" y="24"/>
                  </a:lnTo>
                  <a:lnTo>
                    <a:pt x="54" y="20"/>
                  </a:lnTo>
                  <a:lnTo>
                    <a:pt x="36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9"/>
            <p:cNvSpPr>
              <a:spLocks/>
            </p:cNvSpPr>
            <p:nvPr/>
          </p:nvSpPr>
          <p:spPr bwMode="auto">
            <a:xfrm>
              <a:off x="4553" y="2987"/>
              <a:ext cx="94" cy="3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38"/>
                </a:cxn>
                <a:cxn ang="0">
                  <a:pos x="26" y="38"/>
                </a:cxn>
                <a:cxn ang="0">
                  <a:pos x="26" y="30"/>
                </a:cxn>
                <a:cxn ang="0">
                  <a:pos x="52" y="38"/>
                </a:cxn>
                <a:cxn ang="0">
                  <a:pos x="94" y="38"/>
                </a:cxn>
                <a:cxn ang="0">
                  <a:pos x="94" y="26"/>
                </a:cxn>
                <a:cxn ang="0">
                  <a:pos x="56" y="20"/>
                </a:cxn>
                <a:cxn ang="0">
                  <a:pos x="38" y="0"/>
                </a:cxn>
                <a:cxn ang="0">
                  <a:pos x="0" y="6"/>
                </a:cxn>
              </a:cxnLst>
              <a:rect l="0" t="0" r="r" b="b"/>
              <a:pathLst>
                <a:path w="94" h="38">
                  <a:moveTo>
                    <a:pt x="0" y="6"/>
                  </a:moveTo>
                  <a:lnTo>
                    <a:pt x="0" y="38"/>
                  </a:lnTo>
                  <a:lnTo>
                    <a:pt x="26" y="38"/>
                  </a:lnTo>
                  <a:lnTo>
                    <a:pt x="26" y="30"/>
                  </a:lnTo>
                  <a:lnTo>
                    <a:pt x="52" y="38"/>
                  </a:lnTo>
                  <a:lnTo>
                    <a:pt x="94" y="38"/>
                  </a:lnTo>
                  <a:lnTo>
                    <a:pt x="94" y="26"/>
                  </a:lnTo>
                  <a:lnTo>
                    <a:pt x="56" y="20"/>
                  </a:lnTo>
                  <a:lnTo>
                    <a:pt x="38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0"/>
            <p:cNvSpPr>
              <a:spLocks/>
            </p:cNvSpPr>
            <p:nvPr/>
          </p:nvSpPr>
          <p:spPr bwMode="auto">
            <a:xfrm>
              <a:off x="4327" y="2713"/>
              <a:ext cx="144" cy="168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68" y="168"/>
                </a:cxn>
                <a:cxn ang="0">
                  <a:pos x="68" y="168"/>
                </a:cxn>
                <a:cxn ang="0">
                  <a:pos x="76" y="142"/>
                </a:cxn>
                <a:cxn ang="0">
                  <a:pos x="86" y="120"/>
                </a:cxn>
                <a:cxn ang="0">
                  <a:pos x="100" y="102"/>
                </a:cxn>
                <a:cxn ang="0">
                  <a:pos x="112" y="88"/>
                </a:cxn>
                <a:cxn ang="0">
                  <a:pos x="124" y="78"/>
                </a:cxn>
                <a:cxn ang="0">
                  <a:pos x="134" y="70"/>
                </a:cxn>
                <a:cxn ang="0">
                  <a:pos x="144" y="64"/>
                </a:cxn>
                <a:cxn ang="0">
                  <a:pos x="116" y="0"/>
                </a:cxn>
                <a:cxn ang="0">
                  <a:pos x="116" y="0"/>
                </a:cxn>
                <a:cxn ang="0">
                  <a:pos x="100" y="8"/>
                </a:cxn>
                <a:cxn ang="0">
                  <a:pos x="84" y="20"/>
                </a:cxn>
                <a:cxn ang="0">
                  <a:pos x="66" y="36"/>
                </a:cxn>
                <a:cxn ang="0">
                  <a:pos x="46" y="56"/>
                </a:cxn>
                <a:cxn ang="0">
                  <a:pos x="28" y="82"/>
                </a:cxn>
                <a:cxn ang="0">
                  <a:pos x="20" y="98"/>
                </a:cxn>
                <a:cxn ang="0">
                  <a:pos x="12" y="114"/>
                </a:cxn>
                <a:cxn ang="0">
                  <a:pos x="6" y="132"/>
                </a:cxn>
                <a:cxn ang="0">
                  <a:pos x="0" y="152"/>
                </a:cxn>
                <a:cxn ang="0">
                  <a:pos x="0" y="152"/>
                </a:cxn>
              </a:cxnLst>
              <a:rect l="0" t="0" r="r" b="b"/>
              <a:pathLst>
                <a:path w="144" h="168">
                  <a:moveTo>
                    <a:pt x="0" y="152"/>
                  </a:moveTo>
                  <a:lnTo>
                    <a:pt x="68" y="168"/>
                  </a:lnTo>
                  <a:lnTo>
                    <a:pt x="68" y="168"/>
                  </a:lnTo>
                  <a:lnTo>
                    <a:pt x="76" y="142"/>
                  </a:lnTo>
                  <a:lnTo>
                    <a:pt x="86" y="120"/>
                  </a:lnTo>
                  <a:lnTo>
                    <a:pt x="100" y="102"/>
                  </a:lnTo>
                  <a:lnTo>
                    <a:pt x="112" y="88"/>
                  </a:lnTo>
                  <a:lnTo>
                    <a:pt x="124" y="78"/>
                  </a:lnTo>
                  <a:lnTo>
                    <a:pt x="134" y="70"/>
                  </a:lnTo>
                  <a:lnTo>
                    <a:pt x="144" y="64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100" y="8"/>
                  </a:lnTo>
                  <a:lnTo>
                    <a:pt x="84" y="20"/>
                  </a:lnTo>
                  <a:lnTo>
                    <a:pt x="66" y="36"/>
                  </a:lnTo>
                  <a:lnTo>
                    <a:pt x="46" y="56"/>
                  </a:lnTo>
                  <a:lnTo>
                    <a:pt x="28" y="82"/>
                  </a:lnTo>
                  <a:lnTo>
                    <a:pt x="20" y="98"/>
                  </a:lnTo>
                  <a:lnTo>
                    <a:pt x="12" y="114"/>
                  </a:lnTo>
                  <a:lnTo>
                    <a:pt x="6" y="132"/>
                  </a:lnTo>
                  <a:lnTo>
                    <a:pt x="0" y="152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1"/>
            <p:cNvSpPr>
              <a:spLocks/>
            </p:cNvSpPr>
            <p:nvPr/>
          </p:nvSpPr>
          <p:spPr bwMode="auto">
            <a:xfrm>
              <a:off x="4331" y="2843"/>
              <a:ext cx="66" cy="68"/>
            </a:xfrm>
            <a:custGeom>
              <a:avLst/>
              <a:gdLst/>
              <a:ahLst/>
              <a:cxnLst>
                <a:cxn ang="0">
                  <a:pos x="66" y="42"/>
                </a:cxn>
                <a:cxn ang="0">
                  <a:pos x="66" y="42"/>
                </a:cxn>
                <a:cxn ang="0">
                  <a:pos x="64" y="50"/>
                </a:cxn>
                <a:cxn ang="0">
                  <a:pos x="60" y="54"/>
                </a:cxn>
                <a:cxn ang="0">
                  <a:pos x="56" y="60"/>
                </a:cxn>
                <a:cxn ang="0">
                  <a:pos x="50" y="62"/>
                </a:cxn>
                <a:cxn ang="0">
                  <a:pos x="44" y="66"/>
                </a:cxn>
                <a:cxn ang="0">
                  <a:pos x="38" y="68"/>
                </a:cxn>
                <a:cxn ang="0">
                  <a:pos x="32" y="68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18" y="64"/>
                </a:cxn>
                <a:cxn ang="0">
                  <a:pos x="14" y="60"/>
                </a:cxn>
                <a:cxn ang="0">
                  <a:pos x="8" y="56"/>
                </a:cxn>
                <a:cxn ang="0">
                  <a:pos x="6" y="50"/>
                </a:cxn>
                <a:cxn ang="0">
                  <a:pos x="2" y="44"/>
                </a:cxn>
                <a:cxn ang="0">
                  <a:pos x="2" y="38"/>
                </a:cxn>
                <a:cxn ang="0">
                  <a:pos x="0" y="32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2"/>
                </a:cxn>
                <a:cxn ang="0">
                  <a:pos x="12" y="8"/>
                </a:cxn>
                <a:cxn ang="0">
                  <a:pos x="18" y="4"/>
                </a:cxn>
                <a:cxn ang="0">
                  <a:pos x="24" y="2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42" y="2"/>
                </a:cxn>
                <a:cxn ang="0">
                  <a:pos x="42" y="2"/>
                </a:cxn>
                <a:cxn ang="0">
                  <a:pos x="48" y="4"/>
                </a:cxn>
                <a:cxn ang="0">
                  <a:pos x="54" y="8"/>
                </a:cxn>
                <a:cxn ang="0">
                  <a:pos x="58" y="12"/>
                </a:cxn>
                <a:cxn ang="0">
                  <a:pos x="62" y="18"/>
                </a:cxn>
                <a:cxn ang="0">
                  <a:pos x="64" y="22"/>
                </a:cxn>
                <a:cxn ang="0">
                  <a:pos x="66" y="30"/>
                </a:cxn>
                <a:cxn ang="0">
                  <a:pos x="66" y="36"/>
                </a:cxn>
                <a:cxn ang="0">
                  <a:pos x="66" y="42"/>
                </a:cxn>
                <a:cxn ang="0">
                  <a:pos x="66" y="42"/>
                </a:cxn>
              </a:cxnLst>
              <a:rect l="0" t="0" r="r" b="b"/>
              <a:pathLst>
                <a:path w="66" h="68">
                  <a:moveTo>
                    <a:pt x="66" y="42"/>
                  </a:moveTo>
                  <a:lnTo>
                    <a:pt x="66" y="42"/>
                  </a:lnTo>
                  <a:lnTo>
                    <a:pt x="64" y="50"/>
                  </a:lnTo>
                  <a:lnTo>
                    <a:pt x="60" y="54"/>
                  </a:lnTo>
                  <a:lnTo>
                    <a:pt x="56" y="60"/>
                  </a:lnTo>
                  <a:lnTo>
                    <a:pt x="50" y="62"/>
                  </a:lnTo>
                  <a:lnTo>
                    <a:pt x="44" y="66"/>
                  </a:lnTo>
                  <a:lnTo>
                    <a:pt x="38" y="68"/>
                  </a:lnTo>
                  <a:lnTo>
                    <a:pt x="32" y="68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18" y="64"/>
                  </a:lnTo>
                  <a:lnTo>
                    <a:pt x="14" y="60"/>
                  </a:lnTo>
                  <a:lnTo>
                    <a:pt x="8" y="56"/>
                  </a:lnTo>
                  <a:lnTo>
                    <a:pt x="6" y="50"/>
                  </a:lnTo>
                  <a:lnTo>
                    <a:pt x="2" y="44"/>
                  </a:lnTo>
                  <a:lnTo>
                    <a:pt x="2" y="38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2" y="8"/>
                  </a:lnTo>
                  <a:lnTo>
                    <a:pt x="18" y="4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62" y="18"/>
                  </a:lnTo>
                  <a:lnTo>
                    <a:pt x="64" y="22"/>
                  </a:lnTo>
                  <a:lnTo>
                    <a:pt x="66" y="30"/>
                  </a:lnTo>
                  <a:lnTo>
                    <a:pt x="66" y="36"/>
                  </a:lnTo>
                  <a:lnTo>
                    <a:pt x="66" y="42"/>
                  </a:lnTo>
                  <a:lnTo>
                    <a:pt x="66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22"/>
            <p:cNvSpPr>
              <a:spLocks/>
            </p:cNvSpPr>
            <p:nvPr/>
          </p:nvSpPr>
          <p:spPr bwMode="auto">
            <a:xfrm>
              <a:off x="4343" y="2855"/>
              <a:ext cx="42" cy="44"/>
            </a:xfrm>
            <a:custGeom>
              <a:avLst/>
              <a:gdLst/>
              <a:ahLst/>
              <a:cxnLst>
                <a:cxn ang="0">
                  <a:pos x="42" y="28"/>
                </a:cxn>
                <a:cxn ang="0">
                  <a:pos x="42" y="28"/>
                </a:cxn>
                <a:cxn ang="0">
                  <a:pos x="38" y="36"/>
                </a:cxn>
                <a:cxn ang="0">
                  <a:pos x="32" y="40"/>
                </a:cxn>
                <a:cxn ang="0">
                  <a:pos x="24" y="44"/>
                </a:cxn>
                <a:cxn ang="0">
                  <a:pos x="16" y="42"/>
                </a:cxn>
                <a:cxn ang="0">
                  <a:pos x="16" y="42"/>
                </a:cxn>
                <a:cxn ang="0">
                  <a:pos x="8" y="38"/>
                </a:cxn>
                <a:cxn ang="0">
                  <a:pos x="4" y="32"/>
                </a:cxn>
                <a:cxn ang="0">
                  <a:pos x="0" y="24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4" y="8"/>
                </a:cxn>
                <a:cxn ang="0">
                  <a:pos x="12" y="2"/>
                </a:cxn>
                <a:cxn ang="0">
                  <a:pos x="18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4" y="4"/>
                </a:cxn>
                <a:cxn ang="0">
                  <a:pos x="40" y="10"/>
                </a:cxn>
                <a:cxn ang="0">
                  <a:pos x="42" y="18"/>
                </a:cxn>
                <a:cxn ang="0">
                  <a:pos x="42" y="28"/>
                </a:cxn>
                <a:cxn ang="0">
                  <a:pos x="42" y="28"/>
                </a:cxn>
              </a:cxnLst>
              <a:rect l="0" t="0" r="r" b="b"/>
              <a:pathLst>
                <a:path w="42" h="44">
                  <a:moveTo>
                    <a:pt x="42" y="28"/>
                  </a:moveTo>
                  <a:lnTo>
                    <a:pt x="42" y="28"/>
                  </a:lnTo>
                  <a:lnTo>
                    <a:pt x="38" y="36"/>
                  </a:lnTo>
                  <a:lnTo>
                    <a:pt x="32" y="40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8" y="38"/>
                  </a:lnTo>
                  <a:lnTo>
                    <a:pt x="4" y="32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8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4" y="4"/>
                  </a:lnTo>
                  <a:lnTo>
                    <a:pt x="40" y="10"/>
                  </a:lnTo>
                  <a:lnTo>
                    <a:pt x="42" y="18"/>
                  </a:lnTo>
                  <a:lnTo>
                    <a:pt x="42" y="28"/>
                  </a:lnTo>
                  <a:lnTo>
                    <a:pt x="42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3"/>
            <p:cNvSpPr>
              <a:spLocks/>
            </p:cNvSpPr>
            <p:nvPr/>
          </p:nvSpPr>
          <p:spPr bwMode="auto">
            <a:xfrm>
              <a:off x="4735" y="2597"/>
              <a:ext cx="66" cy="66"/>
            </a:xfrm>
            <a:custGeom>
              <a:avLst/>
              <a:gdLst/>
              <a:ahLst/>
              <a:cxnLst>
                <a:cxn ang="0">
                  <a:pos x="64" y="42"/>
                </a:cxn>
                <a:cxn ang="0">
                  <a:pos x="64" y="42"/>
                </a:cxn>
                <a:cxn ang="0">
                  <a:pos x="66" y="34"/>
                </a:cxn>
                <a:cxn ang="0">
                  <a:pos x="66" y="28"/>
                </a:cxn>
                <a:cxn ang="0">
                  <a:pos x="64" y="22"/>
                </a:cxn>
                <a:cxn ang="0">
                  <a:pos x="60" y="16"/>
                </a:cxn>
                <a:cxn ang="0">
                  <a:pos x="56" y="10"/>
                </a:cxn>
                <a:cxn ang="0">
                  <a:pos x="52" y="6"/>
                </a:cxn>
                <a:cxn ang="0">
                  <a:pos x="46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0" y="8"/>
                </a:cxn>
                <a:cxn ang="0">
                  <a:pos x="6" y="14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2" y="44"/>
                </a:cxn>
                <a:cxn ang="0">
                  <a:pos x="4" y="50"/>
                </a:cxn>
                <a:cxn ang="0">
                  <a:pos x="8" y="56"/>
                </a:cxn>
                <a:cxn ang="0">
                  <a:pos x="12" y="60"/>
                </a:cxn>
                <a:cxn ang="0">
                  <a:pos x="18" y="64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32" y="66"/>
                </a:cxn>
                <a:cxn ang="0">
                  <a:pos x="38" y="66"/>
                </a:cxn>
                <a:cxn ang="0">
                  <a:pos x="44" y="64"/>
                </a:cxn>
                <a:cxn ang="0">
                  <a:pos x="50" y="62"/>
                </a:cxn>
                <a:cxn ang="0">
                  <a:pos x="54" y="58"/>
                </a:cxn>
                <a:cxn ang="0">
                  <a:pos x="58" y="54"/>
                </a:cxn>
                <a:cxn ang="0">
                  <a:pos x="62" y="48"/>
                </a:cxn>
                <a:cxn ang="0">
                  <a:pos x="64" y="42"/>
                </a:cxn>
                <a:cxn ang="0">
                  <a:pos x="64" y="42"/>
                </a:cxn>
              </a:cxnLst>
              <a:rect l="0" t="0" r="r" b="b"/>
              <a:pathLst>
                <a:path w="66" h="66">
                  <a:moveTo>
                    <a:pt x="64" y="42"/>
                  </a:moveTo>
                  <a:lnTo>
                    <a:pt x="64" y="42"/>
                  </a:lnTo>
                  <a:lnTo>
                    <a:pt x="66" y="34"/>
                  </a:lnTo>
                  <a:lnTo>
                    <a:pt x="66" y="28"/>
                  </a:lnTo>
                  <a:lnTo>
                    <a:pt x="64" y="22"/>
                  </a:lnTo>
                  <a:lnTo>
                    <a:pt x="60" y="16"/>
                  </a:lnTo>
                  <a:lnTo>
                    <a:pt x="56" y="10"/>
                  </a:lnTo>
                  <a:lnTo>
                    <a:pt x="52" y="6"/>
                  </a:lnTo>
                  <a:lnTo>
                    <a:pt x="46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4" y="50"/>
                  </a:lnTo>
                  <a:lnTo>
                    <a:pt x="8" y="56"/>
                  </a:lnTo>
                  <a:lnTo>
                    <a:pt x="12" y="60"/>
                  </a:lnTo>
                  <a:lnTo>
                    <a:pt x="18" y="64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32" y="66"/>
                  </a:lnTo>
                  <a:lnTo>
                    <a:pt x="38" y="66"/>
                  </a:lnTo>
                  <a:lnTo>
                    <a:pt x="44" y="64"/>
                  </a:lnTo>
                  <a:lnTo>
                    <a:pt x="50" y="62"/>
                  </a:lnTo>
                  <a:lnTo>
                    <a:pt x="54" y="58"/>
                  </a:lnTo>
                  <a:lnTo>
                    <a:pt x="58" y="54"/>
                  </a:lnTo>
                  <a:lnTo>
                    <a:pt x="62" y="48"/>
                  </a:lnTo>
                  <a:lnTo>
                    <a:pt x="64" y="42"/>
                  </a:lnTo>
                  <a:lnTo>
                    <a:pt x="64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4"/>
            <p:cNvSpPr>
              <a:spLocks/>
            </p:cNvSpPr>
            <p:nvPr/>
          </p:nvSpPr>
          <p:spPr bwMode="auto">
            <a:xfrm>
              <a:off x="4747" y="2609"/>
              <a:ext cx="42" cy="42"/>
            </a:xfrm>
            <a:custGeom>
              <a:avLst/>
              <a:gdLst/>
              <a:ahLst/>
              <a:cxnLst>
                <a:cxn ang="0">
                  <a:pos x="42" y="26"/>
                </a:cxn>
                <a:cxn ang="0">
                  <a:pos x="42" y="26"/>
                </a:cxn>
                <a:cxn ang="0">
                  <a:pos x="42" y="18"/>
                </a:cxn>
                <a:cxn ang="0">
                  <a:pos x="38" y="10"/>
                </a:cxn>
                <a:cxn ang="0">
                  <a:pos x="34" y="4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4" y="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4"/>
                </a:cxn>
                <a:cxn ang="0">
                  <a:pos x="2" y="32"/>
                </a:cxn>
                <a:cxn ang="0">
                  <a:pos x="8" y="38"/>
                </a:cxn>
                <a:cxn ang="0">
                  <a:pos x="16" y="42"/>
                </a:cxn>
                <a:cxn ang="0">
                  <a:pos x="16" y="42"/>
                </a:cxn>
                <a:cxn ang="0">
                  <a:pos x="24" y="42"/>
                </a:cxn>
                <a:cxn ang="0">
                  <a:pos x="32" y="40"/>
                </a:cxn>
                <a:cxn ang="0">
                  <a:pos x="38" y="34"/>
                </a:cxn>
                <a:cxn ang="0">
                  <a:pos x="42" y="26"/>
                </a:cxn>
                <a:cxn ang="0">
                  <a:pos x="42" y="26"/>
                </a:cxn>
              </a:cxnLst>
              <a:rect l="0" t="0" r="r" b="b"/>
              <a:pathLst>
                <a:path w="42" h="42">
                  <a:moveTo>
                    <a:pt x="42" y="26"/>
                  </a:moveTo>
                  <a:lnTo>
                    <a:pt x="42" y="26"/>
                  </a:lnTo>
                  <a:lnTo>
                    <a:pt x="42" y="18"/>
                  </a:lnTo>
                  <a:lnTo>
                    <a:pt x="38" y="10"/>
                  </a:lnTo>
                  <a:lnTo>
                    <a:pt x="34" y="4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4" y="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2" y="32"/>
                  </a:lnTo>
                  <a:lnTo>
                    <a:pt x="8" y="38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24" y="42"/>
                  </a:lnTo>
                  <a:lnTo>
                    <a:pt x="32" y="40"/>
                  </a:lnTo>
                  <a:lnTo>
                    <a:pt x="38" y="34"/>
                  </a:lnTo>
                  <a:lnTo>
                    <a:pt x="42" y="26"/>
                  </a:lnTo>
                  <a:lnTo>
                    <a:pt x="42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5"/>
            <p:cNvSpPr>
              <a:spLocks/>
            </p:cNvSpPr>
            <p:nvPr/>
          </p:nvSpPr>
          <p:spPr bwMode="auto">
            <a:xfrm>
              <a:off x="4409" y="2533"/>
              <a:ext cx="248" cy="256"/>
            </a:xfrm>
            <a:custGeom>
              <a:avLst/>
              <a:gdLst/>
              <a:ahLst/>
              <a:cxnLst>
                <a:cxn ang="0">
                  <a:pos x="242" y="168"/>
                </a:cxn>
                <a:cxn ang="0">
                  <a:pos x="242" y="168"/>
                </a:cxn>
                <a:cxn ang="0">
                  <a:pos x="238" y="180"/>
                </a:cxn>
                <a:cxn ang="0">
                  <a:pos x="232" y="190"/>
                </a:cxn>
                <a:cxn ang="0">
                  <a:pos x="226" y="202"/>
                </a:cxn>
                <a:cxn ang="0">
                  <a:pos x="218" y="212"/>
                </a:cxn>
                <a:cxn ang="0">
                  <a:pos x="200" y="228"/>
                </a:cxn>
                <a:cxn ang="0">
                  <a:pos x="180" y="242"/>
                </a:cxn>
                <a:cxn ang="0">
                  <a:pos x="158" y="250"/>
                </a:cxn>
                <a:cxn ang="0">
                  <a:pos x="146" y="254"/>
                </a:cxn>
                <a:cxn ang="0">
                  <a:pos x="134" y="254"/>
                </a:cxn>
                <a:cxn ang="0">
                  <a:pos x="122" y="256"/>
                </a:cxn>
                <a:cxn ang="0">
                  <a:pos x="110" y="254"/>
                </a:cxn>
                <a:cxn ang="0">
                  <a:pos x="98" y="252"/>
                </a:cxn>
                <a:cxn ang="0">
                  <a:pos x="86" y="250"/>
                </a:cxn>
                <a:cxn ang="0">
                  <a:pos x="86" y="250"/>
                </a:cxn>
                <a:cxn ang="0">
                  <a:pos x="74" y="244"/>
                </a:cxn>
                <a:cxn ang="0">
                  <a:pos x="62" y="238"/>
                </a:cxn>
                <a:cxn ang="0">
                  <a:pos x="52" y="232"/>
                </a:cxn>
                <a:cxn ang="0">
                  <a:pos x="42" y="224"/>
                </a:cxn>
                <a:cxn ang="0">
                  <a:pos x="26" y="206"/>
                </a:cxn>
                <a:cxn ang="0">
                  <a:pos x="14" y="186"/>
                </a:cxn>
                <a:cxn ang="0">
                  <a:pos x="4" y="164"/>
                </a:cxn>
                <a:cxn ang="0">
                  <a:pos x="0" y="140"/>
                </a:cxn>
                <a:cxn ang="0">
                  <a:pos x="0" y="126"/>
                </a:cxn>
                <a:cxn ang="0">
                  <a:pos x="0" y="114"/>
                </a:cxn>
                <a:cxn ang="0">
                  <a:pos x="2" y="102"/>
                </a:cxn>
                <a:cxn ang="0">
                  <a:pos x="6" y="88"/>
                </a:cxn>
                <a:cxn ang="0">
                  <a:pos x="6" y="88"/>
                </a:cxn>
                <a:cxn ang="0">
                  <a:pos x="10" y="76"/>
                </a:cxn>
                <a:cxn ang="0">
                  <a:pos x="16" y="66"/>
                </a:cxn>
                <a:cxn ang="0">
                  <a:pos x="22" y="54"/>
                </a:cxn>
                <a:cxn ang="0">
                  <a:pos x="30" y="44"/>
                </a:cxn>
                <a:cxn ang="0">
                  <a:pos x="48" y="28"/>
                </a:cxn>
                <a:cxn ang="0">
                  <a:pos x="68" y="14"/>
                </a:cxn>
                <a:cxn ang="0">
                  <a:pos x="90" y="6"/>
                </a:cxn>
                <a:cxn ang="0">
                  <a:pos x="102" y="2"/>
                </a:cxn>
                <a:cxn ang="0">
                  <a:pos x="114" y="2"/>
                </a:cxn>
                <a:cxn ang="0">
                  <a:pos x="126" y="0"/>
                </a:cxn>
                <a:cxn ang="0">
                  <a:pos x="138" y="2"/>
                </a:cxn>
                <a:cxn ang="0">
                  <a:pos x="150" y="4"/>
                </a:cxn>
                <a:cxn ang="0">
                  <a:pos x="162" y="6"/>
                </a:cxn>
                <a:cxn ang="0">
                  <a:pos x="162" y="6"/>
                </a:cxn>
                <a:cxn ang="0">
                  <a:pos x="174" y="12"/>
                </a:cxn>
                <a:cxn ang="0">
                  <a:pos x="186" y="18"/>
                </a:cxn>
                <a:cxn ang="0">
                  <a:pos x="196" y="24"/>
                </a:cxn>
                <a:cxn ang="0">
                  <a:pos x="206" y="32"/>
                </a:cxn>
                <a:cxn ang="0">
                  <a:pos x="222" y="50"/>
                </a:cxn>
                <a:cxn ang="0">
                  <a:pos x="234" y="70"/>
                </a:cxn>
                <a:cxn ang="0">
                  <a:pos x="244" y="92"/>
                </a:cxn>
                <a:cxn ang="0">
                  <a:pos x="248" y="116"/>
                </a:cxn>
                <a:cxn ang="0">
                  <a:pos x="248" y="130"/>
                </a:cxn>
                <a:cxn ang="0">
                  <a:pos x="248" y="142"/>
                </a:cxn>
                <a:cxn ang="0">
                  <a:pos x="246" y="154"/>
                </a:cxn>
                <a:cxn ang="0">
                  <a:pos x="242" y="168"/>
                </a:cxn>
                <a:cxn ang="0">
                  <a:pos x="242" y="168"/>
                </a:cxn>
              </a:cxnLst>
              <a:rect l="0" t="0" r="r" b="b"/>
              <a:pathLst>
                <a:path w="248" h="256">
                  <a:moveTo>
                    <a:pt x="242" y="168"/>
                  </a:moveTo>
                  <a:lnTo>
                    <a:pt x="242" y="168"/>
                  </a:lnTo>
                  <a:lnTo>
                    <a:pt x="238" y="180"/>
                  </a:lnTo>
                  <a:lnTo>
                    <a:pt x="232" y="190"/>
                  </a:lnTo>
                  <a:lnTo>
                    <a:pt x="226" y="202"/>
                  </a:lnTo>
                  <a:lnTo>
                    <a:pt x="218" y="212"/>
                  </a:lnTo>
                  <a:lnTo>
                    <a:pt x="200" y="228"/>
                  </a:lnTo>
                  <a:lnTo>
                    <a:pt x="180" y="242"/>
                  </a:lnTo>
                  <a:lnTo>
                    <a:pt x="158" y="250"/>
                  </a:lnTo>
                  <a:lnTo>
                    <a:pt x="146" y="254"/>
                  </a:lnTo>
                  <a:lnTo>
                    <a:pt x="134" y="254"/>
                  </a:lnTo>
                  <a:lnTo>
                    <a:pt x="122" y="256"/>
                  </a:lnTo>
                  <a:lnTo>
                    <a:pt x="110" y="254"/>
                  </a:lnTo>
                  <a:lnTo>
                    <a:pt x="98" y="252"/>
                  </a:lnTo>
                  <a:lnTo>
                    <a:pt x="86" y="250"/>
                  </a:lnTo>
                  <a:lnTo>
                    <a:pt x="86" y="250"/>
                  </a:lnTo>
                  <a:lnTo>
                    <a:pt x="74" y="244"/>
                  </a:lnTo>
                  <a:lnTo>
                    <a:pt x="62" y="238"/>
                  </a:lnTo>
                  <a:lnTo>
                    <a:pt x="52" y="232"/>
                  </a:lnTo>
                  <a:lnTo>
                    <a:pt x="42" y="224"/>
                  </a:lnTo>
                  <a:lnTo>
                    <a:pt x="26" y="206"/>
                  </a:lnTo>
                  <a:lnTo>
                    <a:pt x="14" y="186"/>
                  </a:lnTo>
                  <a:lnTo>
                    <a:pt x="4" y="164"/>
                  </a:lnTo>
                  <a:lnTo>
                    <a:pt x="0" y="140"/>
                  </a:lnTo>
                  <a:lnTo>
                    <a:pt x="0" y="126"/>
                  </a:lnTo>
                  <a:lnTo>
                    <a:pt x="0" y="114"/>
                  </a:lnTo>
                  <a:lnTo>
                    <a:pt x="2" y="102"/>
                  </a:lnTo>
                  <a:lnTo>
                    <a:pt x="6" y="88"/>
                  </a:lnTo>
                  <a:lnTo>
                    <a:pt x="6" y="88"/>
                  </a:lnTo>
                  <a:lnTo>
                    <a:pt x="10" y="76"/>
                  </a:lnTo>
                  <a:lnTo>
                    <a:pt x="16" y="66"/>
                  </a:lnTo>
                  <a:lnTo>
                    <a:pt x="22" y="54"/>
                  </a:lnTo>
                  <a:lnTo>
                    <a:pt x="30" y="44"/>
                  </a:lnTo>
                  <a:lnTo>
                    <a:pt x="48" y="28"/>
                  </a:lnTo>
                  <a:lnTo>
                    <a:pt x="68" y="14"/>
                  </a:lnTo>
                  <a:lnTo>
                    <a:pt x="90" y="6"/>
                  </a:lnTo>
                  <a:lnTo>
                    <a:pt x="102" y="2"/>
                  </a:lnTo>
                  <a:lnTo>
                    <a:pt x="114" y="2"/>
                  </a:lnTo>
                  <a:lnTo>
                    <a:pt x="126" y="0"/>
                  </a:lnTo>
                  <a:lnTo>
                    <a:pt x="138" y="2"/>
                  </a:lnTo>
                  <a:lnTo>
                    <a:pt x="150" y="4"/>
                  </a:lnTo>
                  <a:lnTo>
                    <a:pt x="162" y="6"/>
                  </a:lnTo>
                  <a:lnTo>
                    <a:pt x="162" y="6"/>
                  </a:lnTo>
                  <a:lnTo>
                    <a:pt x="174" y="12"/>
                  </a:lnTo>
                  <a:lnTo>
                    <a:pt x="186" y="18"/>
                  </a:lnTo>
                  <a:lnTo>
                    <a:pt x="196" y="24"/>
                  </a:lnTo>
                  <a:lnTo>
                    <a:pt x="206" y="32"/>
                  </a:lnTo>
                  <a:lnTo>
                    <a:pt x="222" y="50"/>
                  </a:lnTo>
                  <a:lnTo>
                    <a:pt x="234" y="70"/>
                  </a:lnTo>
                  <a:lnTo>
                    <a:pt x="244" y="92"/>
                  </a:lnTo>
                  <a:lnTo>
                    <a:pt x="248" y="116"/>
                  </a:lnTo>
                  <a:lnTo>
                    <a:pt x="248" y="130"/>
                  </a:lnTo>
                  <a:lnTo>
                    <a:pt x="248" y="142"/>
                  </a:lnTo>
                  <a:lnTo>
                    <a:pt x="246" y="154"/>
                  </a:lnTo>
                  <a:lnTo>
                    <a:pt x="242" y="168"/>
                  </a:lnTo>
                  <a:lnTo>
                    <a:pt x="242" y="1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auto">
            <a:xfrm>
              <a:off x="4423" y="2547"/>
              <a:ext cx="220" cy="228"/>
            </a:xfrm>
            <a:custGeom>
              <a:avLst/>
              <a:gdLst/>
              <a:ahLst/>
              <a:cxnLst>
                <a:cxn ang="0">
                  <a:pos x="216" y="148"/>
                </a:cxn>
                <a:cxn ang="0">
                  <a:pos x="216" y="148"/>
                </a:cxn>
                <a:cxn ang="0">
                  <a:pos x="206" y="170"/>
                </a:cxn>
                <a:cxn ang="0">
                  <a:pos x="194" y="188"/>
                </a:cxn>
                <a:cxn ang="0">
                  <a:pos x="178" y="204"/>
                </a:cxn>
                <a:cxn ang="0">
                  <a:pos x="160" y="216"/>
                </a:cxn>
                <a:cxn ang="0">
                  <a:pos x="140" y="224"/>
                </a:cxn>
                <a:cxn ang="0">
                  <a:pos x="120" y="228"/>
                </a:cxn>
                <a:cxn ang="0">
                  <a:pos x="98" y="228"/>
                </a:cxn>
                <a:cxn ang="0">
                  <a:pos x="76" y="222"/>
                </a:cxn>
                <a:cxn ang="0">
                  <a:pos x="76" y="222"/>
                </a:cxn>
                <a:cxn ang="0">
                  <a:pos x="56" y="212"/>
                </a:cxn>
                <a:cxn ang="0">
                  <a:pos x="38" y="200"/>
                </a:cxn>
                <a:cxn ang="0">
                  <a:pos x="22" y="184"/>
                </a:cxn>
                <a:cxn ang="0">
                  <a:pos x="12" y="166"/>
                </a:cxn>
                <a:cxn ang="0">
                  <a:pos x="4" y="146"/>
                </a:cxn>
                <a:cxn ang="0">
                  <a:pos x="0" y="124"/>
                </a:cxn>
                <a:cxn ang="0">
                  <a:pos x="0" y="102"/>
                </a:cxn>
                <a:cxn ang="0">
                  <a:pos x="4" y="80"/>
                </a:cxn>
                <a:cxn ang="0">
                  <a:pos x="4" y="80"/>
                </a:cxn>
                <a:cxn ang="0">
                  <a:pos x="14" y="58"/>
                </a:cxn>
                <a:cxn ang="0">
                  <a:pos x="26" y="40"/>
                </a:cxn>
                <a:cxn ang="0">
                  <a:pos x="42" y="24"/>
                </a:cxn>
                <a:cxn ang="0">
                  <a:pos x="60" y="12"/>
                </a:cxn>
                <a:cxn ang="0">
                  <a:pos x="80" y="4"/>
                </a:cxn>
                <a:cxn ang="0">
                  <a:pos x="100" y="0"/>
                </a:cxn>
                <a:cxn ang="0">
                  <a:pos x="122" y="0"/>
                </a:cxn>
                <a:cxn ang="0">
                  <a:pos x="144" y="6"/>
                </a:cxn>
                <a:cxn ang="0">
                  <a:pos x="144" y="6"/>
                </a:cxn>
                <a:cxn ang="0">
                  <a:pos x="164" y="16"/>
                </a:cxn>
                <a:cxn ang="0">
                  <a:pos x="182" y="28"/>
                </a:cxn>
                <a:cxn ang="0">
                  <a:pos x="198" y="44"/>
                </a:cxn>
                <a:cxn ang="0">
                  <a:pos x="210" y="62"/>
                </a:cxn>
                <a:cxn ang="0">
                  <a:pos x="216" y="82"/>
                </a:cxn>
                <a:cxn ang="0">
                  <a:pos x="220" y="104"/>
                </a:cxn>
                <a:cxn ang="0">
                  <a:pos x="220" y="126"/>
                </a:cxn>
                <a:cxn ang="0">
                  <a:pos x="216" y="148"/>
                </a:cxn>
                <a:cxn ang="0">
                  <a:pos x="216" y="148"/>
                </a:cxn>
              </a:cxnLst>
              <a:rect l="0" t="0" r="r" b="b"/>
              <a:pathLst>
                <a:path w="220" h="228">
                  <a:moveTo>
                    <a:pt x="216" y="148"/>
                  </a:moveTo>
                  <a:lnTo>
                    <a:pt x="216" y="148"/>
                  </a:lnTo>
                  <a:lnTo>
                    <a:pt x="206" y="170"/>
                  </a:lnTo>
                  <a:lnTo>
                    <a:pt x="194" y="188"/>
                  </a:lnTo>
                  <a:lnTo>
                    <a:pt x="178" y="204"/>
                  </a:lnTo>
                  <a:lnTo>
                    <a:pt x="160" y="216"/>
                  </a:lnTo>
                  <a:lnTo>
                    <a:pt x="140" y="224"/>
                  </a:lnTo>
                  <a:lnTo>
                    <a:pt x="120" y="228"/>
                  </a:lnTo>
                  <a:lnTo>
                    <a:pt x="98" y="228"/>
                  </a:lnTo>
                  <a:lnTo>
                    <a:pt x="76" y="222"/>
                  </a:lnTo>
                  <a:lnTo>
                    <a:pt x="76" y="222"/>
                  </a:lnTo>
                  <a:lnTo>
                    <a:pt x="56" y="212"/>
                  </a:lnTo>
                  <a:lnTo>
                    <a:pt x="38" y="200"/>
                  </a:lnTo>
                  <a:lnTo>
                    <a:pt x="22" y="184"/>
                  </a:lnTo>
                  <a:lnTo>
                    <a:pt x="12" y="166"/>
                  </a:lnTo>
                  <a:lnTo>
                    <a:pt x="4" y="146"/>
                  </a:lnTo>
                  <a:lnTo>
                    <a:pt x="0" y="124"/>
                  </a:lnTo>
                  <a:lnTo>
                    <a:pt x="0" y="102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14" y="58"/>
                  </a:lnTo>
                  <a:lnTo>
                    <a:pt x="26" y="40"/>
                  </a:lnTo>
                  <a:lnTo>
                    <a:pt x="42" y="24"/>
                  </a:lnTo>
                  <a:lnTo>
                    <a:pt x="60" y="12"/>
                  </a:lnTo>
                  <a:lnTo>
                    <a:pt x="80" y="4"/>
                  </a:lnTo>
                  <a:lnTo>
                    <a:pt x="100" y="0"/>
                  </a:lnTo>
                  <a:lnTo>
                    <a:pt x="122" y="0"/>
                  </a:lnTo>
                  <a:lnTo>
                    <a:pt x="144" y="6"/>
                  </a:lnTo>
                  <a:lnTo>
                    <a:pt x="144" y="6"/>
                  </a:lnTo>
                  <a:lnTo>
                    <a:pt x="164" y="16"/>
                  </a:lnTo>
                  <a:lnTo>
                    <a:pt x="182" y="28"/>
                  </a:lnTo>
                  <a:lnTo>
                    <a:pt x="198" y="44"/>
                  </a:lnTo>
                  <a:lnTo>
                    <a:pt x="210" y="62"/>
                  </a:lnTo>
                  <a:lnTo>
                    <a:pt x="216" y="82"/>
                  </a:lnTo>
                  <a:lnTo>
                    <a:pt x="220" y="104"/>
                  </a:lnTo>
                  <a:lnTo>
                    <a:pt x="220" y="126"/>
                  </a:lnTo>
                  <a:lnTo>
                    <a:pt x="216" y="148"/>
                  </a:lnTo>
                  <a:lnTo>
                    <a:pt x="216" y="1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7"/>
            <p:cNvSpPr>
              <a:spLocks/>
            </p:cNvSpPr>
            <p:nvPr/>
          </p:nvSpPr>
          <p:spPr bwMode="auto">
            <a:xfrm>
              <a:off x="4375" y="2653"/>
              <a:ext cx="94" cy="66"/>
            </a:xfrm>
            <a:custGeom>
              <a:avLst/>
              <a:gdLst/>
              <a:ahLst/>
              <a:cxnLst>
                <a:cxn ang="0">
                  <a:pos x="94" y="20"/>
                </a:cxn>
                <a:cxn ang="0">
                  <a:pos x="94" y="20"/>
                </a:cxn>
                <a:cxn ang="0">
                  <a:pos x="94" y="32"/>
                </a:cxn>
                <a:cxn ang="0">
                  <a:pos x="92" y="42"/>
                </a:cxn>
                <a:cxn ang="0">
                  <a:pos x="84" y="50"/>
                </a:cxn>
                <a:cxn ang="0">
                  <a:pos x="74" y="54"/>
                </a:cxn>
                <a:cxn ang="0">
                  <a:pos x="38" y="66"/>
                </a:cxn>
                <a:cxn ang="0">
                  <a:pos x="38" y="66"/>
                </a:cxn>
                <a:cxn ang="0">
                  <a:pos x="26" y="66"/>
                </a:cxn>
                <a:cxn ang="0">
                  <a:pos x="16" y="62"/>
                </a:cxn>
                <a:cxn ang="0">
                  <a:pos x="6" y="56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0" y="34"/>
                </a:cxn>
                <a:cxn ang="0">
                  <a:pos x="4" y="24"/>
                </a:cxn>
                <a:cxn ang="0">
                  <a:pos x="10" y="16"/>
                </a:cxn>
                <a:cxn ang="0">
                  <a:pos x="20" y="1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0" y="0"/>
                </a:cxn>
                <a:cxn ang="0">
                  <a:pos x="80" y="2"/>
                </a:cxn>
                <a:cxn ang="0">
                  <a:pos x="88" y="10"/>
                </a:cxn>
                <a:cxn ang="0">
                  <a:pos x="94" y="20"/>
                </a:cxn>
                <a:cxn ang="0">
                  <a:pos x="94" y="20"/>
                </a:cxn>
              </a:cxnLst>
              <a:rect l="0" t="0" r="r" b="b"/>
              <a:pathLst>
                <a:path w="94" h="66">
                  <a:moveTo>
                    <a:pt x="94" y="20"/>
                  </a:moveTo>
                  <a:lnTo>
                    <a:pt x="94" y="20"/>
                  </a:lnTo>
                  <a:lnTo>
                    <a:pt x="94" y="32"/>
                  </a:lnTo>
                  <a:lnTo>
                    <a:pt x="92" y="42"/>
                  </a:lnTo>
                  <a:lnTo>
                    <a:pt x="84" y="50"/>
                  </a:lnTo>
                  <a:lnTo>
                    <a:pt x="74" y="54"/>
                  </a:lnTo>
                  <a:lnTo>
                    <a:pt x="38" y="66"/>
                  </a:lnTo>
                  <a:lnTo>
                    <a:pt x="38" y="66"/>
                  </a:lnTo>
                  <a:lnTo>
                    <a:pt x="26" y="66"/>
                  </a:lnTo>
                  <a:lnTo>
                    <a:pt x="16" y="62"/>
                  </a:lnTo>
                  <a:lnTo>
                    <a:pt x="6" y="56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0" y="34"/>
                  </a:lnTo>
                  <a:lnTo>
                    <a:pt x="4" y="24"/>
                  </a:lnTo>
                  <a:lnTo>
                    <a:pt x="10" y="16"/>
                  </a:lnTo>
                  <a:lnTo>
                    <a:pt x="20" y="1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0" y="0"/>
                  </a:lnTo>
                  <a:lnTo>
                    <a:pt x="80" y="2"/>
                  </a:lnTo>
                  <a:lnTo>
                    <a:pt x="88" y="10"/>
                  </a:lnTo>
                  <a:lnTo>
                    <a:pt x="94" y="20"/>
                  </a:lnTo>
                  <a:lnTo>
                    <a:pt x="94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8"/>
            <p:cNvSpPr>
              <a:spLocks/>
            </p:cNvSpPr>
            <p:nvPr/>
          </p:nvSpPr>
          <p:spPr bwMode="auto">
            <a:xfrm>
              <a:off x="4423" y="2547"/>
              <a:ext cx="220" cy="228"/>
            </a:xfrm>
            <a:custGeom>
              <a:avLst/>
              <a:gdLst/>
              <a:ahLst/>
              <a:cxnLst>
                <a:cxn ang="0">
                  <a:pos x="216" y="148"/>
                </a:cxn>
                <a:cxn ang="0">
                  <a:pos x="216" y="148"/>
                </a:cxn>
                <a:cxn ang="0">
                  <a:pos x="206" y="170"/>
                </a:cxn>
                <a:cxn ang="0">
                  <a:pos x="194" y="188"/>
                </a:cxn>
                <a:cxn ang="0">
                  <a:pos x="178" y="204"/>
                </a:cxn>
                <a:cxn ang="0">
                  <a:pos x="160" y="216"/>
                </a:cxn>
                <a:cxn ang="0">
                  <a:pos x="140" y="224"/>
                </a:cxn>
                <a:cxn ang="0">
                  <a:pos x="120" y="228"/>
                </a:cxn>
                <a:cxn ang="0">
                  <a:pos x="98" y="228"/>
                </a:cxn>
                <a:cxn ang="0">
                  <a:pos x="76" y="222"/>
                </a:cxn>
                <a:cxn ang="0">
                  <a:pos x="76" y="222"/>
                </a:cxn>
                <a:cxn ang="0">
                  <a:pos x="56" y="212"/>
                </a:cxn>
                <a:cxn ang="0">
                  <a:pos x="38" y="200"/>
                </a:cxn>
                <a:cxn ang="0">
                  <a:pos x="22" y="184"/>
                </a:cxn>
                <a:cxn ang="0">
                  <a:pos x="12" y="166"/>
                </a:cxn>
                <a:cxn ang="0">
                  <a:pos x="4" y="146"/>
                </a:cxn>
                <a:cxn ang="0">
                  <a:pos x="0" y="124"/>
                </a:cxn>
                <a:cxn ang="0">
                  <a:pos x="0" y="102"/>
                </a:cxn>
                <a:cxn ang="0">
                  <a:pos x="4" y="80"/>
                </a:cxn>
                <a:cxn ang="0">
                  <a:pos x="4" y="80"/>
                </a:cxn>
                <a:cxn ang="0">
                  <a:pos x="14" y="58"/>
                </a:cxn>
                <a:cxn ang="0">
                  <a:pos x="26" y="40"/>
                </a:cxn>
                <a:cxn ang="0">
                  <a:pos x="42" y="24"/>
                </a:cxn>
                <a:cxn ang="0">
                  <a:pos x="60" y="12"/>
                </a:cxn>
                <a:cxn ang="0">
                  <a:pos x="80" y="4"/>
                </a:cxn>
                <a:cxn ang="0">
                  <a:pos x="100" y="0"/>
                </a:cxn>
                <a:cxn ang="0">
                  <a:pos x="122" y="0"/>
                </a:cxn>
                <a:cxn ang="0">
                  <a:pos x="144" y="6"/>
                </a:cxn>
                <a:cxn ang="0">
                  <a:pos x="144" y="6"/>
                </a:cxn>
                <a:cxn ang="0">
                  <a:pos x="164" y="16"/>
                </a:cxn>
                <a:cxn ang="0">
                  <a:pos x="182" y="28"/>
                </a:cxn>
                <a:cxn ang="0">
                  <a:pos x="198" y="44"/>
                </a:cxn>
                <a:cxn ang="0">
                  <a:pos x="210" y="62"/>
                </a:cxn>
                <a:cxn ang="0">
                  <a:pos x="216" y="82"/>
                </a:cxn>
                <a:cxn ang="0">
                  <a:pos x="220" y="104"/>
                </a:cxn>
                <a:cxn ang="0">
                  <a:pos x="220" y="126"/>
                </a:cxn>
                <a:cxn ang="0">
                  <a:pos x="216" y="148"/>
                </a:cxn>
                <a:cxn ang="0">
                  <a:pos x="216" y="148"/>
                </a:cxn>
              </a:cxnLst>
              <a:rect l="0" t="0" r="r" b="b"/>
              <a:pathLst>
                <a:path w="220" h="228">
                  <a:moveTo>
                    <a:pt x="216" y="148"/>
                  </a:moveTo>
                  <a:lnTo>
                    <a:pt x="216" y="148"/>
                  </a:lnTo>
                  <a:lnTo>
                    <a:pt x="206" y="170"/>
                  </a:lnTo>
                  <a:lnTo>
                    <a:pt x="194" y="188"/>
                  </a:lnTo>
                  <a:lnTo>
                    <a:pt x="178" y="204"/>
                  </a:lnTo>
                  <a:lnTo>
                    <a:pt x="160" y="216"/>
                  </a:lnTo>
                  <a:lnTo>
                    <a:pt x="140" y="224"/>
                  </a:lnTo>
                  <a:lnTo>
                    <a:pt x="120" y="228"/>
                  </a:lnTo>
                  <a:lnTo>
                    <a:pt x="98" y="228"/>
                  </a:lnTo>
                  <a:lnTo>
                    <a:pt x="76" y="222"/>
                  </a:lnTo>
                  <a:lnTo>
                    <a:pt x="76" y="222"/>
                  </a:lnTo>
                  <a:lnTo>
                    <a:pt x="56" y="212"/>
                  </a:lnTo>
                  <a:lnTo>
                    <a:pt x="38" y="200"/>
                  </a:lnTo>
                  <a:lnTo>
                    <a:pt x="22" y="184"/>
                  </a:lnTo>
                  <a:lnTo>
                    <a:pt x="12" y="166"/>
                  </a:lnTo>
                  <a:lnTo>
                    <a:pt x="4" y="146"/>
                  </a:lnTo>
                  <a:lnTo>
                    <a:pt x="0" y="124"/>
                  </a:lnTo>
                  <a:lnTo>
                    <a:pt x="0" y="102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14" y="58"/>
                  </a:lnTo>
                  <a:lnTo>
                    <a:pt x="26" y="40"/>
                  </a:lnTo>
                  <a:lnTo>
                    <a:pt x="42" y="24"/>
                  </a:lnTo>
                  <a:lnTo>
                    <a:pt x="60" y="12"/>
                  </a:lnTo>
                  <a:lnTo>
                    <a:pt x="80" y="4"/>
                  </a:lnTo>
                  <a:lnTo>
                    <a:pt x="100" y="0"/>
                  </a:lnTo>
                  <a:lnTo>
                    <a:pt x="122" y="0"/>
                  </a:lnTo>
                  <a:lnTo>
                    <a:pt x="144" y="6"/>
                  </a:lnTo>
                  <a:lnTo>
                    <a:pt x="144" y="6"/>
                  </a:lnTo>
                  <a:lnTo>
                    <a:pt x="164" y="16"/>
                  </a:lnTo>
                  <a:lnTo>
                    <a:pt x="182" y="28"/>
                  </a:lnTo>
                  <a:lnTo>
                    <a:pt x="198" y="44"/>
                  </a:lnTo>
                  <a:lnTo>
                    <a:pt x="210" y="62"/>
                  </a:lnTo>
                  <a:lnTo>
                    <a:pt x="216" y="82"/>
                  </a:lnTo>
                  <a:lnTo>
                    <a:pt x="220" y="104"/>
                  </a:lnTo>
                  <a:lnTo>
                    <a:pt x="220" y="126"/>
                  </a:lnTo>
                  <a:lnTo>
                    <a:pt x="216" y="148"/>
                  </a:lnTo>
                  <a:lnTo>
                    <a:pt x="216" y="1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9"/>
            <p:cNvSpPr>
              <a:spLocks/>
            </p:cNvSpPr>
            <p:nvPr/>
          </p:nvSpPr>
          <p:spPr bwMode="auto">
            <a:xfrm>
              <a:off x="4479" y="2547"/>
              <a:ext cx="164" cy="228"/>
            </a:xfrm>
            <a:custGeom>
              <a:avLst/>
              <a:gdLst/>
              <a:ahLst/>
              <a:cxnLst>
                <a:cxn ang="0">
                  <a:pos x="88" y="6"/>
                </a:cxn>
                <a:cxn ang="0">
                  <a:pos x="88" y="6"/>
                </a:cxn>
                <a:cxn ang="0">
                  <a:pos x="76" y="2"/>
                </a:cxn>
                <a:cxn ang="0">
                  <a:pos x="66" y="0"/>
                </a:cxn>
                <a:cxn ang="0">
                  <a:pos x="54" y="0"/>
                </a:cxn>
                <a:cxn ang="0">
                  <a:pos x="42" y="0"/>
                </a:cxn>
                <a:cxn ang="0">
                  <a:pos x="20" y="6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22" y="16"/>
                </a:cxn>
                <a:cxn ang="0">
                  <a:pos x="44" y="20"/>
                </a:cxn>
                <a:cxn ang="0">
                  <a:pos x="44" y="20"/>
                </a:cxn>
                <a:cxn ang="0">
                  <a:pos x="64" y="30"/>
                </a:cxn>
                <a:cxn ang="0">
                  <a:pos x="82" y="42"/>
                </a:cxn>
                <a:cxn ang="0">
                  <a:pos x="98" y="58"/>
                </a:cxn>
                <a:cxn ang="0">
                  <a:pos x="108" y="76"/>
                </a:cxn>
                <a:cxn ang="0">
                  <a:pos x="116" y="96"/>
                </a:cxn>
                <a:cxn ang="0">
                  <a:pos x="120" y="118"/>
                </a:cxn>
                <a:cxn ang="0">
                  <a:pos x="120" y="140"/>
                </a:cxn>
                <a:cxn ang="0">
                  <a:pos x="116" y="162"/>
                </a:cxn>
                <a:cxn ang="0">
                  <a:pos x="116" y="162"/>
                </a:cxn>
                <a:cxn ang="0">
                  <a:pos x="106" y="184"/>
                </a:cxn>
                <a:cxn ang="0">
                  <a:pos x="96" y="200"/>
                </a:cxn>
                <a:cxn ang="0">
                  <a:pos x="80" y="216"/>
                </a:cxn>
                <a:cxn ang="0">
                  <a:pos x="64" y="228"/>
                </a:cxn>
                <a:cxn ang="0">
                  <a:pos x="64" y="228"/>
                </a:cxn>
                <a:cxn ang="0">
                  <a:pos x="80" y="224"/>
                </a:cxn>
                <a:cxn ang="0">
                  <a:pos x="94" y="220"/>
                </a:cxn>
                <a:cxn ang="0">
                  <a:pos x="110" y="212"/>
                </a:cxn>
                <a:cxn ang="0">
                  <a:pos x="122" y="204"/>
                </a:cxn>
                <a:cxn ang="0">
                  <a:pos x="134" y="192"/>
                </a:cxn>
                <a:cxn ang="0">
                  <a:pos x="144" y="180"/>
                </a:cxn>
                <a:cxn ang="0">
                  <a:pos x="154" y="166"/>
                </a:cxn>
                <a:cxn ang="0">
                  <a:pos x="160" y="148"/>
                </a:cxn>
                <a:cxn ang="0">
                  <a:pos x="160" y="148"/>
                </a:cxn>
                <a:cxn ang="0">
                  <a:pos x="164" y="126"/>
                </a:cxn>
                <a:cxn ang="0">
                  <a:pos x="164" y="104"/>
                </a:cxn>
                <a:cxn ang="0">
                  <a:pos x="160" y="82"/>
                </a:cxn>
                <a:cxn ang="0">
                  <a:pos x="154" y="62"/>
                </a:cxn>
                <a:cxn ang="0">
                  <a:pos x="142" y="44"/>
                </a:cxn>
                <a:cxn ang="0">
                  <a:pos x="126" y="28"/>
                </a:cxn>
                <a:cxn ang="0">
                  <a:pos x="108" y="16"/>
                </a:cxn>
                <a:cxn ang="0">
                  <a:pos x="88" y="6"/>
                </a:cxn>
                <a:cxn ang="0">
                  <a:pos x="88" y="6"/>
                </a:cxn>
              </a:cxnLst>
              <a:rect l="0" t="0" r="r" b="b"/>
              <a:pathLst>
                <a:path w="164" h="228">
                  <a:moveTo>
                    <a:pt x="88" y="6"/>
                  </a:moveTo>
                  <a:lnTo>
                    <a:pt x="88" y="6"/>
                  </a:lnTo>
                  <a:lnTo>
                    <a:pt x="76" y="2"/>
                  </a:lnTo>
                  <a:lnTo>
                    <a:pt x="66" y="0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20" y="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2" y="16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64" y="30"/>
                  </a:lnTo>
                  <a:lnTo>
                    <a:pt x="82" y="42"/>
                  </a:lnTo>
                  <a:lnTo>
                    <a:pt x="98" y="58"/>
                  </a:lnTo>
                  <a:lnTo>
                    <a:pt x="108" y="76"/>
                  </a:lnTo>
                  <a:lnTo>
                    <a:pt x="116" y="96"/>
                  </a:lnTo>
                  <a:lnTo>
                    <a:pt x="120" y="118"/>
                  </a:lnTo>
                  <a:lnTo>
                    <a:pt x="120" y="140"/>
                  </a:lnTo>
                  <a:lnTo>
                    <a:pt x="116" y="162"/>
                  </a:lnTo>
                  <a:lnTo>
                    <a:pt x="116" y="162"/>
                  </a:lnTo>
                  <a:lnTo>
                    <a:pt x="106" y="184"/>
                  </a:lnTo>
                  <a:lnTo>
                    <a:pt x="96" y="200"/>
                  </a:lnTo>
                  <a:lnTo>
                    <a:pt x="80" y="216"/>
                  </a:lnTo>
                  <a:lnTo>
                    <a:pt x="64" y="228"/>
                  </a:lnTo>
                  <a:lnTo>
                    <a:pt x="64" y="228"/>
                  </a:lnTo>
                  <a:lnTo>
                    <a:pt x="80" y="224"/>
                  </a:lnTo>
                  <a:lnTo>
                    <a:pt x="94" y="220"/>
                  </a:lnTo>
                  <a:lnTo>
                    <a:pt x="110" y="212"/>
                  </a:lnTo>
                  <a:lnTo>
                    <a:pt x="122" y="204"/>
                  </a:lnTo>
                  <a:lnTo>
                    <a:pt x="134" y="192"/>
                  </a:lnTo>
                  <a:lnTo>
                    <a:pt x="144" y="180"/>
                  </a:lnTo>
                  <a:lnTo>
                    <a:pt x="154" y="166"/>
                  </a:lnTo>
                  <a:lnTo>
                    <a:pt x="160" y="148"/>
                  </a:lnTo>
                  <a:lnTo>
                    <a:pt x="160" y="148"/>
                  </a:lnTo>
                  <a:lnTo>
                    <a:pt x="164" y="126"/>
                  </a:lnTo>
                  <a:lnTo>
                    <a:pt x="164" y="104"/>
                  </a:lnTo>
                  <a:lnTo>
                    <a:pt x="160" y="82"/>
                  </a:lnTo>
                  <a:lnTo>
                    <a:pt x="154" y="62"/>
                  </a:lnTo>
                  <a:lnTo>
                    <a:pt x="142" y="44"/>
                  </a:lnTo>
                  <a:lnTo>
                    <a:pt x="126" y="28"/>
                  </a:lnTo>
                  <a:lnTo>
                    <a:pt x="108" y="16"/>
                  </a:lnTo>
                  <a:lnTo>
                    <a:pt x="88" y="6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0"/>
            <p:cNvSpPr>
              <a:spLocks/>
            </p:cNvSpPr>
            <p:nvPr/>
          </p:nvSpPr>
          <p:spPr bwMode="auto">
            <a:xfrm>
              <a:off x="4559" y="2595"/>
              <a:ext cx="50" cy="36"/>
            </a:xfrm>
            <a:custGeom>
              <a:avLst/>
              <a:gdLst/>
              <a:ahLst/>
              <a:cxnLst>
                <a:cxn ang="0">
                  <a:pos x="48" y="6"/>
                </a:cxn>
                <a:cxn ang="0">
                  <a:pos x="48" y="6"/>
                </a:cxn>
                <a:cxn ang="0">
                  <a:pos x="50" y="10"/>
                </a:cxn>
                <a:cxn ang="0">
                  <a:pos x="48" y="16"/>
                </a:cxn>
                <a:cxn ang="0">
                  <a:pos x="46" y="20"/>
                </a:cxn>
                <a:cxn ang="0">
                  <a:pos x="42" y="22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4"/>
                </a:cxn>
                <a:cxn ang="0">
                  <a:pos x="2" y="30"/>
                </a:cxn>
                <a:cxn ang="0">
                  <a:pos x="2" y="30"/>
                </a:cxn>
                <a:cxn ang="0">
                  <a:pos x="2" y="30"/>
                </a:cxn>
                <a:cxn ang="0">
                  <a:pos x="0" y="24"/>
                </a:cxn>
                <a:cxn ang="0">
                  <a:pos x="2" y="20"/>
                </a:cxn>
                <a:cxn ang="0">
                  <a:pos x="4" y="16"/>
                </a:cxn>
                <a:cxn ang="0">
                  <a:pos x="6" y="14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6" y="0"/>
                </a:cxn>
                <a:cxn ang="0">
                  <a:pos x="42" y="0"/>
                </a:cxn>
                <a:cxn ang="0">
                  <a:pos x="46" y="2"/>
                </a:cxn>
                <a:cxn ang="0">
                  <a:pos x="48" y="6"/>
                </a:cxn>
                <a:cxn ang="0">
                  <a:pos x="48" y="6"/>
                </a:cxn>
              </a:cxnLst>
              <a:rect l="0" t="0" r="r" b="b"/>
              <a:pathLst>
                <a:path w="50" h="36">
                  <a:moveTo>
                    <a:pt x="48" y="6"/>
                  </a:moveTo>
                  <a:lnTo>
                    <a:pt x="48" y="6"/>
                  </a:lnTo>
                  <a:lnTo>
                    <a:pt x="50" y="10"/>
                  </a:lnTo>
                  <a:lnTo>
                    <a:pt x="48" y="16"/>
                  </a:lnTo>
                  <a:lnTo>
                    <a:pt x="46" y="20"/>
                  </a:lnTo>
                  <a:lnTo>
                    <a:pt x="42" y="22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4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4" y="16"/>
                  </a:lnTo>
                  <a:lnTo>
                    <a:pt x="6" y="14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6" y="2"/>
                  </a:lnTo>
                  <a:lnTo>
                    <a:pt x="48" y="6"/>
                  </a:lnTo>
                  <a:lnTo>
                    <a:pt x="48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31"/>
            <p:cNvSpPr>
              <a:spLocks/>
            </p:cNvSpPr>
            <p:nvPr/>
          </p:nvSpPr>
          <p:spPr bwMode="auto">
            <a:xfrm>
              <a:off x="4391" y="2665"/>
              <a:ext cx="56" cy="40"/>
            </a:xfrm>
            <a:custGeom>
              <a:avLst/>
              <a:gdLst/>
              <a:ahLst/>
              <a:cxnLst>
                <a:cxn ang="0">
                  <a:pos x="56" y="12"/>
                </a:cxn>
                <a:cxn ang="0">
                  <a:pos x="56" y="12"/>
                </a:cxn>
                <a:cxn ang="0">
                  <a:pos x="56" y="20"/>
                </a:cxn>
                <a:cxn ang="0">
                  <a:pos x="54" y="26"/>
                </a:cxn>
                <a:cxn ang="0">
                  <a:pos x="50" y="30"/>
                </a:cxn>
                <a:cxn ang="0">
                  <a:pos x="44" y="34"/>
                </a:cxn>
                <a:cxn ang="0">
                  <a:pos x="22" y="40"/>
                </a:cxn>
                <a:cxn ang="0">
                  <a:pos x="22" y="40"/>
                </a:cxn>
                <a:cxn ang="0">
                  <a:pos x="14" y="40"/>
                </a:cxn>
                <a:cxn ang="0">
                  <a:pos x="8" y="38"/>
                </a:cxn>
                <a:cxn ang="0">
                  <a:pos x="4" y="34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22"/>
                </a:cxn>
                <a:cxn ang="0">
                  <a:pos x="2" y="16"/>
                </a:cxn>
                <a:cxn ang="0">
                  <a:pos x="6" y="10"/>
                </a:cxn>
                <a:cxn ang="0">
                  <a:pos x="12" y="8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40" y="0"/>
                </a:cxn>
                <a:cxn ang="0">
                  <a:pos x="48" y="2"/>
                </a:cxn>
                <a:cxn ang="0">
                  <a:pos x="52" y="6"/>
                </a:cxn>
                <a:cxn ang="0">
                  <a:pos x="56" y="12"/>
                </a:cxn>
                <a:cxn ang="0">
                  <a:pos x="56" y="12"/>
                </a:cxn>
              </a:cxnLst>
              <a:rect l="0" t="0" r="r" b="b"/>
              <a:pathLst>
                <a:path w="56" h="40">
                  <a:moveTo>
                    <a:pt x="56" y="12"/>
                  </a:moveTo>
                  <a:lnTo>
                    <a:pt x="56" y="12"/>
                  </a:lnTo>
                  <a:lnTo>
                    <a:pt x="56" y="20"/>
                  </a:lnTo>
                  <a:lnTo>
                    <a:pt x="54" y="26"/>
                  </a:lnTo>
                  <a:lnTo>
                    <a:pt x="50" y="30"/>
                  </a:lnTo>
                  <a:lnTo>
                    <a:pt x="44" y="34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4" y="40"/>
                  </a:lnTo>
                  <a:lnTo>
                    <a:pt x="8" y="38"/>
                  </a:lnTo>
                  <a:lnTo>
                    <a:pt x="4" y="3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2" y="16"/>
                  </a:lnTo>
                  <a:lnTo>
                    <a:pt x="6" y="10"/>
                  </a:lnTo>
                  <a:lnTo>
                    <a:pt x="12" y="8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0" y="0"/>
                  </a:lnTo>
                  <a:lnTo>
                    <a:pt x="48" y="2"/>
                  </a:lnTo>
                  <a:lnTo>
                    <a:pt x="52" y="6"/>
                  </a:lnTo>
                  <a:lnTo>
                    <a:pt x="56" y="12"/>
                  </a:lnTo>
                  <a:lnTo>
                    <a:pt x="56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32"/>
            <p:cNvSpPr>
              <a:spLocks/>
            </p:cNvSpPr>
            <p:nvPr/>
          </p:nvSpPr>
          <p:spPr bwMode="auto">
            <a:xfrm>
              <a:off x="4489" y="2591"/>
              <a:ext cx="18" cy="18"/>
            </a:xfrm>
            <a:custGeom>
              <a:avLst/>
              <a:gdLst/>
              <a:ahLst/>
              <a:cxnLst>
                <a:cxn ang="0">
                  <a:pos x="18" y="12"/>
                </a:cxn>
                <a:cxn ang="0">
                  <a:pos x="18" y="12"/>
                </a:cxn>
                <a:cxn ang="0">
                  <a:pos x="16" y="14"/>
                </a:cxn>
                <a:cxn ang="0">
                  <a:pos x="14" y="18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6" y="2"/>
                </a:cxn>
                <a:cxn ang="0">
                  <a:pos x="18" y="4"/>
                </a:cxn>
                <a:cxn ang="0">
                  <a:pos x="18" y="8"/>
                </a:cxn>
                <a:cxn ang="0">
                  <a:pos x="18" y="12"/>
                </a:cxn>
                <a:cxn ang="0">
                  <a:pos x="18" y="12"/>
                </a:cxn>
              </a:cxnLst>
              <a:rect l="0" t="0" r="r" b="b"/>
              <a:pathLst>
                <a:path w="18" h="18">
                  <a:moveTo>
                    <a:pt x="18" y="12"/>
                  </a:moveTo>
                  <a:lnTo>
                    <a:pt x="18" y="12"/>
                  </a:lnTo>
                  <a:lnTo>
                    <a:pt x="16" y="14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18" y="12"/>
                  </a:lnTo>
                  <a:lnTo>
                    <a:pt x="1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3"/>
            <p:cNvSpPr>
              <a:spLocks/>
            </p:cNvSpPr>
            <p:nvPr/>
          </p:nvSpPr>
          <p:spPr bwMode="auto">
            <a:xfrm>
              <a:off x="4591" y="2575"/>
              <a:ext cx="16" cy="16"/>
            </a:xfrm>
            <a:custGeom>
              <a:avLst/>
              <a:gdLst/>
              <a:ahLst/>
              <a:cxnLst>
                <a:cxn ang="0">
                  <a:pos x="16" y="10"/>
                </a:cxn>
                <a:cxn ang="0">
                  <a:pos x="16" y="10"/>
                </a:cxn>
                <a:cxn ang="0">
                  <a:pos x="14" y="14"/>
                </a:cxn>
                <a:cxn ang="0">
                  <a:pos x="12" y="16"/>
                </a:cxn>
                <a:cxn ang="0">
                  <a:pos x="8" y="16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6" y="4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6" y="10"/>
                </a:cxn>
              </a:cxnLst>
              <a:rect l="0" t="0" r="r" b="b"/>
              <a:pathLst>
                <a:path w="16" h="16">
                  <a:moveTo>
                    <a:pt x="16" y="10"/>
                  </a:moveTo>
                  <a:lnTo>
                    <a:pt x="16" y="10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34"/>
            <p:cNvSpPr>
              <a:spLocks/>
            </p:cNvSpPr>
            <p:nvPr/>
          </p:nvSpPr>
          <p:spPr bwMode="auto">
            <a:xfrm>
              <a:off x="4415" y="2593"/>
              <a:ext cx="40" cy="74"/>
            </a:xfrm>
            <a:custGeom>
              <a:avLst/>
              <a:gdLst/>
              <a:ahLst/>
              <a:cxnLst>
                <a:cxn ang="0">
                  <a:pos x="2" y="74"/>
                </a:cxn>
                <a:cxn ang="0">
                  <a:pos x="28" y="66"/>
                </a:cxn>
                <a:cxn ang="0">
                  <a:pos x="28" y="66"/>
                </a:cxn>
                <a:cxn ang="0">
                  <a:pos x="30" y="52"/>
                </a:cxn>
                <a:cxn ang="0">
                  <a:pos x="34" y="40"/>
                </a:cxn>
                <a:cxn ang="0">
                  <a:pos x="36" y="34"/>
                </a:cxn>
                <a:cxn ang="0">
                  <a:pos x="40" y="30"/>
                </a:cxn>
                <a:cxn ang="0">
                  <a:pos x="40" y="30"/>
                </a:cxn>
                <a:cxn ang="0">
                  <a:pos x="38" y="28"/>
                </a:cxn>
                <a:cxn ang="0">
                  <a:pos x="32" y="22"/>
                </a:cxn>
                <a:cxn ang="0">
                  <a:pos x="28" y="18"/>
                </a:cxn>
                <a:cxn ang="0">
                  <a:pos x="26" y="12"/>
                </a:cxn>
                <a:cxn ang="0">
                  <a:pos x="24" y="6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0" y="4"/>
                </a:cxn>
                <a:cxn ang="0">
                  <a:pos x="16" y="8"/>
                </a:cxn>
                <a:cxn ang="0">
                  <a:pos x="10" y="16"/>
                </a:cxn>
                <a:cxn ang="0">
                  <a:pos x="6" y="26"/>
                </a:cxn>
                <a:cxn ang="0">
                  <a:pos x="2" y="40"/>
                </a:cxn>
                <a:cxn ang="0">
                  <a:pos x="0" y="56"/>
                </a:cxn>
                <a:cxn ang="0">
                  <a:pos x="2" y="74"/>
                </a:cxn>
                <a:cxn ang="0">
                  <a:pos x="2" y="74"/>
                </a:cxn>
              </a:cxnLst>
              <a:rect l="0" t="0" r="r" b="b"/>
              <a:pathLst>
                <a:path w="40" h="74">
                  <a:moveTo>
                    <a:pt x="2" y="74"/>
                  </a:moveTo>
                  <a:lnTo>
                    <a:pt x="28" y="66"/>
                  </a:lnTo>
                  <a:lnTo>
                    <a:pt x="28" y="66"/>
                  </a:lnTo>
                  <a:lnTo>
                    <a:pt x="30" y="52"/>
                  </a:lnTo>
                  <a:lnTo>
                    <a:pt x="34" y="40"/>
                  </a:lnTo>
                  <a:lnTo>
                    <a:pt x="36" y="34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38" y="28"/>
                  </a:lnTo>
                  <a:lnTo>
                    <a:pt x="32" y="22"/>
                  </a:lnTo>
                  <a:lnTo>
                    <a:pt x="28" y="18"/>
                  </a:lnTo>
                  <a:lnTo>
                    <a:pt x="26" y="12"/>
                  </a:lnTo>
                  <a:lnTo>
                    <a:pt x="24" y="6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0" y="4"/>
                  </a:lnTo>
                  <a:lnTo>
                    <a:pt x="16" y="8"/>
                  </a:lnTo>
                  <a:lnTo>
                    <a:pt x="10" y="16"/>
                  </a:lnTo>
                  <a:lnTo>
                    <a:pt x="6" y="26"/>
                  </a:lnTo>
                  <a:lnTo>
                    <a:pt x="2" y="40"/>
                  </a:lnTo>
                  <a:lnTo>
                    <a:pt x="0" y="56"/>
                  </a:lnTo>
                  <a:lnTo>
                    <a:pt x="2" y="74"/>
                  </a:lnTo>
                  <a:lnTo>
                    <a:pt x="2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35"/>
            <p:cNvSpPr>
              <a:spLocks/>
            </p:cNvSpPr>
            <p:nvPr/>
          </p:nvSpPr>
          <p:spPr bwMode="auto">
            <a:xfrm>
              <a:off x="4555" y="2779"/>
              <a:ext cx="48" cy="74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0" y="28"/>
                </a:cxn>
                <a:cxn ang="0">
                  <a:pos x="44" y="74"/>
                </a:cxn>
                <a:cxn ang="0">
                  <a:pos x="48" y="8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28" y="6"/>
                </a:cxn>
                <a:cxn ang="0">
                  <a:pos x="18" y="10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48" h="74">
                  <a:moveTo>
                    <a:pt x="8" y="14"/>
                  </a:moveTo>
                  <a:lnTo>
                    <a:pt x="0" y="28"/>
                  </a:lnTo>
                  <a:lnTo>
                    <a:pt x="44" y="74"/>
                  </a:lnTo>
                  <a:lnTo>
                    <a:pt x="48" y="8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8" y="6"/>
                  </a:lnTo>
                  <a:lnTo>
                    <a:pt x="18" y="10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6"/>
            <p:cNvSpPr>
              <a:spLocks/>
            </p:cNvSpPr>
            <p:nvPr/>
          </p:nvSpPr>
          <p:spPr bwMode="auto">
            <a:xfrm>
              <a:off x="4569" y="2777"/>
              <a:ext cx="40" cy="84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20"/>
                </a:cxn>
                <a:cxn ang="0">
                  <a:pos x="14" y="72"/>
                </a:cxn>
                <a:cxn ang="0">
                  <a:pos x="36" y="84"/>
                </a:cxn>
                <a:cxn ang="0">
                  <a:pos x="40" y="64"/>
                </a:cxn>
                <a:cxn ang="0">
                  <a:pos x="18" y="18"/>
                </a:cxn>
                <a:cxn ang="0">
                  <a:pos x="16" y="0"/>
                </a:cxn>
                <a:cxn ang="0">
                  <a:pos x="0" y="10"/>
                </a:cxn>
              </a:cxnLst>
              <a:rect l="0" t="0" r="r" b="b"/>
              <a:pathLst>
                <a:path w="40" h="84">
                  <a:moveTo>
                    <a:pt x="0" y="10"/>
                  </a:moveTo>
                  <a:lnTo>
                    <a:pt x="10" y="20"/>
                  </a:lnTo>
                  <a:lnTo>
                    <a:pt x="14" y="72"/>
                  </a:lnTo>
                  <a:lnTo>
                    <a:pt x="36" y="84"/>
                  </a:lnTo>
                  <a:lnTo>
                    <a:pt x="40" y="64"/>
                  </a:lnTo>
                  <a:lnTo>
                    <a:pt x="18" y="18"/>
                  </a:lnTo>
                  <a:lnTo>
                    <a:pt x="16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7"/>
            <p:cNvSpPr>
              <a:spLocks/>
            </p:cNvSpPr>
            <p:nvPr/>
          </p:nvSpPr>
          <p:spPr bwMode="auto">
            <a:xfrm>
              <a:off x="4493" y="2523"/>
              <a:ext cx="94" cy="18"/>
            </a:xfrm>
            <a:custGeom>
              <a:avLst/>
              <a:gdLst/>
              <a:ahLst/>
              <a:cxnLst>
                <a:cxn ang="0">
                  <a:pos x="22" y="18"/>
                </a:cxn>
                <a:cxn ang="0">
                  <a:pos x="22" y="18"/>
                </a:cxn>
                <a:cxn ang="0">
                  <a:pos x="28" y="16"/>
                </a:cxn>
                <a:cxn ang="0">
                  <a:pos x="44" y="10"/>
                </a:cxn>
                <a:cxn ang="0">
                  <a:pos x="68" y="4"/>
                </a:cxn>
                <a:cxn ang="0">
                  <a:pos x="80" y="2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2" y="0"/>
                </a:cxn>
                <a:cxn ang="0">
                  <a:pos x="54" y="0"/>
                </a:cxn>
                <a:cxn ang="0">
                  <a:pos x="38" y="0"/>
                </a:cxn>
                <a:cxn ang="0">
                  <a:pos x="22" y="4"/>
                </a:cxn>
                <a:cxn ang="0">
                  <a:pos x="10" y="8"/>
                </a:cxn>
                <a:cxn ang="0">
                  <a:pos x="4" y="12"/>
                </a:cxn>
                <a:cxn ang="0">
                  <a:pos x="0" y="16"/>
                </a:cxn>
                <a:cxn ang="0">
                  <a:pos x="22" y="18"/>
                </a:cxn>
              </a:cxnLst>
              <a:rect l="0" t="0" r="r" b="b"/>
              <a:pathLst>
                <a:path w="94" h="18">
                  <a:moveTo>
                    <a:pt x="22" y="18"/>
                  </a:moveTo>
                  <a:lnTo>
                    <a:pt x="22" y="18"/>
                  </a:lnTo>
                  <a:lnTo>
                    <a:pt x="28" y="16"/>
                  </a:lnTo>
                  <a:lnTo>
                    <a:pt x="44" y="10"/>
                  </a:lnTo>
                  <a:lnTo>
                    <a:pt x="68" y="4"/>
                  </a:lnTo>
                  <a:lnTo>
                    <a:pt x="80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2" y="0"/>
                  </a:lnTo>
                  <a:lnTo>
                    <a:pt x="54" y="0"/>
                  </a:lnTo>
                  <a:lnTo>
                    <a:pt x="38" y="0"/>
                  </a:lnTo>
                  <a:lnTo>
                    <a:pt x="22" y="4"/>
                  </a:lnTo>
                  <a:lnTo>
                    <a:pt x="10" y="8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22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8"/>
            <p:cNvSpPr>
              <a:spLocks/>
            </p:cNvSpPr>
            <p:nvPr/>
          </p:nvSpPr>
          <p:spPr bwMode="auto">
            <a:xfrm>
              <a:off x="4471" y="2501"/>
              <a:ext cx="78" cy="56"/>
            </a:xfrm>
            <a:custGeom>
              <a:avLst/>
              <a:gdLst/>
              <a:ahLst/>
              <a:cxnLst>
                <a:cxn ang="0">
                  <a:pos x="22" y="48"/>
                </a:cxn>
                <a:cxn ang="0">
                  <a:pos x="22" y="48"/>
                </a:cxn>
                <a:cxn ang="0">
                  <a:pos x="26" y="42"/>
                </a:cxn>
                <a:cxn ang="0">
                  <a:pos x="38" y="30"/>
                </a:cxn>
                <a:cxn ang="0">
                  <a:pos x="56" y="14"/>
                </a:cxn>
                <a:cxn ang="0">
                  <a:pos x="66" y="6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66" y="4"/>
                </a:cxn>
                <a:cxn ang="0">
                  <a:pos x="42" y="16"/>
                </a:cxn>
                <a:cxn ang="0">
                  <a:pos x="28" y="24"/>
                </a:cxn>
                <a:cxn ang="0">
                  <a:pos x="16" y="34"/>
                </a:cxn>
                <a:cxn ang="0">
                  <a:pos x="6" y="44"/>
                </a:cxn>
                <a:cxn ang="0">
                  <a:pos x="2" y="50"/>
                </a:cxn>
                <a:cxn ang="0">
                  <a:pos x="0" y="56"/>
                </a:cxn>
                <a:cxn ang="0">
                  <a:pos x="22" y="48"/>
                </a:cxn>
              </a:cxnLst>
              <a:rect l="0" t="0" r="r" b="b"/>
              <a:pathLst>
                <a:path w="78" h="56">
                  <a:moveTo>
                    <a:pt x="22" y="48"/>
                  </a:moveTo>
                  <a:lnTo>
                    <a:pt x="22" y="48"/>
                  </a:lnTo>
                  <a:lnTo>
                    <a:pt x="26" y="42"/>
                  </a:lnTo>
                  <a:lnTo>
                    <a:pt x="38" y="30"/>
                  </a:lnTo>
                  <a:lnTo>
                    <a:pt x="56" y="14"/>
                  </a:lnTo>
                  <a:lnTo>
                    <a:pt x="66" y="6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6" y="4"/>
                  </a:lnTo>
                  <a:lnTo>
                    <a:pt x="42" y="16"/>
                  </a:lnTo>
                  <a:lnTo>
                    <a:pt x="28" y="24"/>
                  </a:lnTo>
                  <a:lnTo>
                    <a:pt x="16" y="34"/>
                  </a:lnTo>
                  <a:lnTo>
                    <a:pt x="6" y="44"/>
                  </a:lnTo>
                  <a:lnTo>
                    <a:pt x="2" y="50"/>
                  </a:lnTo>
                  <a:lnTo>
                    <a:pt x="0" y="56"/>
                  </a:lnTo>
                  <a:lnTo>
                    <a:pt x="22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9"/>
            <p:cNvSpPr>
              <a:spLocks/>
            </p:cNvSpPr>
            <p:nvPr/>
          </p:nvSpPr>
          <p:spPr bwMode="auto">
            <a:xfrm>
              <a:off x="4537" y="2625"/>
              <a:ext cx="104" cy="46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54" y="0"/>
                </a:cxn>
                <a:cxn ang="0">
                  <a:pos x="46" y="2"/>
                </a:cxn>
                <a:cxn ang="0">
                  <a:pos x="38" y="4"/>
                </a:cxn>
                <a:cxn ang="0">
                  <a:pos x="32" y="10"/>
                </a:cxn>
                <a:cxn ang="0">
                  <a:pos x="32" y="10"/>
                </a:cxn>
                <a:cxn ang="0">
                  <a:pos x="26" y="16"/>
                </a:cxn>
                <a:cxn ang="0">
                  <a:pos x="18" y="22"/>
                </a:cxn>
                <a:cxn ang="0">
                  <a:pos x="8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6"/>
                </a:cxn>
                <a:cxn ang="0">
                  <a:pos x="6" y="34"/>
                </a:cxn>
                <a:cxn ang="0">
                  <a:pos x="12" y="38"/>
                </a:cxn>
                <a:cxn ang="0">
                  <a:pos x="20" y="42"/>
                </a:cxn>
                <a:cxn ang="0">
                  <a:pos x="28" y="46"/>
                </a:cxn>
                <a:cxn ang="0">
                  <a:pos x="36" y="46"/>
                </a:cxn>
                <a:cxn ang="0">
                  <a:pos x="36" y="46"/>
                </a:cxn>
                <a:cxn ang="0">
                  <a:pos x="44" y="46"/>
                </a:cxn>
                <a:cxn ang="0">
                  <a:pos x="50" y="44"/>
                </a:cxn>
                <a:cxn ang="0">
                  <a:pos x="58" y="40"/>
                </a:cxn>
                <a:cxn ang="0">
                  <a:pos x="60" y="34"/>
                </a:cxn>
                <a:cxn ang="0">
                  <a:pos x="60" y="32"/>
                </a:cxn>
                <a:cxn ang="0">
                  <a:pos x="60" y="32"/>
                </a:cxn>
                <a:cxn ang="0">
                  <a:pos x="64" y="34"/>
                </a:cxn>
                <a:cxn ang="0">
                  <a:pos x="74" y="36"/>
                </a:cxn>
                <a:cxn ang="0">
                  <a:pos x="80" y="34"/>
                </a:cxn>
                <a:cxn ang="0">
                  <a:pos x="88" y="30"/>
                </a:cxn>
                <a:cxn ang="0">
                  <a:pos x="96" y="24"/>
                </a:cxn>
                <a:cxn ang="0">
                  <a:pos x="104" y="16"/>
                </a:cxn>
                <a:cxn ang="0">
                  <a:pos x="104" y="16"/>
                </a:cxn>
                <a:cxn ang="0">
                  <a:pos x="96" y="14"/>
                </a:cxn>
                <a:cxn ang="0">
                  <a:pos x="90" y="12"/>
                </a:cxn>
                <a:cxn ang="0">
                  <a:pos x="82" y="10"/>
                </a:cxn>
                <a:cxn ang="0">
                  <a:pos x="82" y="10"/>
                </a:cxn>
                <a:cxn ang="0">
                  <a:pos x="72" y="2"/>
                </a:cxn>
                <a:cxn ang="0">
                  <a:pos x="66" y="0"/>
                </a:cxn>
                <a:cxn ang="0">
                  <a:pos x="54" y="0"/>
                </a:cxn>
                <a:cxn ang="0">
                  <a:pos x="54" y="0"/>
                </a:cxn>
              </a:cxnLst>
              <a:rect l="0" t="0" r="r" b="b"/>
              <a:pathLst>
                <a:path w="104" h="46">
                  <a:moveTo>
                    <a:pt x="54" y="0"/>
                  </a:moveTo>
                  <a:lnTo>
                    <a:pt x="54" y="0"/>
                  </a:lnTo>
                  <a:lnTo>
                    <a:pt x="46" y="2"/>
                  </a:lnTo>
                  <a:lnTo>
                    <a:pt x="38" y="4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26" y="16"/>
                  </a:lnTo>
                  <a:lnTo>
                    <a:pt x="18" y="22"/>
                  </a:lnTo>
                  <a:lnTo>
                    <a:pt x="8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2"/>
                  </a:lnTo>
                  <a:lnTo>
                    <a:pt x="28" y="46"/>
                  </a:lnTo>
                  <a:lnTo>
                    <a:pt x="36" y="46"/>
                  </a:lnTo>
                  <a:lnTo>
                    <a:pt x="36" y="46"/>
                  </a:lnTo>
                  <a:lnTo>
                    <a:pt x="44" y="46"/>
                  </a:lnTo>
                  <a:lnTo>
                    <a:pt x="50" y="44"/>
                  </a:lnTo>
                  <a:lnTo>
                    <a:pt x="58" y="40"/>
                  </a:lnTo>
                  <a:lnTo>
                    <a:pt x="60" y="34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4" y="34"/>
                  </a:lnTo>
                  <a:lnTo>
                    <a:pt x="74" y="36"/>
                  </a:lnTo>
                  <a:lnTo>
                    <a:pt x="80" y="34"/>
                  </a:lnTo>
                  <a:lnTo>
                    <a:pt x="88" y="30"/>
                  </a:lnTo>
                  <a:lnTo>
                    <a:pt x="96" y="24"/>
                  </a:lnTo>
                  <a:lnTo>
                    <a:pt x="104" y="16"/>
                  </a:lnTo>
                  <a:lnTo>
                    <a:pt x="104" y="16"/>
                  </a:lnTo>
                  <a:lnTo>
                    <a:pt x="96" y="14"/>
                  </a:lnTo>
                  <a:lnTo>
                    <a:pt x="90" y="12"/>
                  </a:lnTo>
                  <a:lnTo>
                    <a:pt x="82" y="10"/>
                  </a:lnTo>
                  <a:lnTo>
                    <a:pt x="82" y="10"/>
                  </a:lnTo>
                  <a:lnTo>
                    <a:pt x="72" y="2"/>
                  </a:lnTo>
                  <a:lnTo>
                    <a:pt x="66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921" y="2117"/>
              <a:ext cx="164" cy="928"/>
            </a:xfrm>
            <a:custGeom>
              <a:avLst/>
              <a:gdLst/>
              <a:ahLst/>
              <a:cxnLst>
                <a:cxn ang="0">
                  <a:pos x="52" y="928"/>
                </a:cxn>
                <a:cxn ang="0">
                  <a:pos x="0" y="928"/>
                </a:cxn>
                <a:cxn ang="0">
                  <a:pos x="110" y="0"/>
                </a:cxn>
                <a:cxn ang="0">
                  <a:pos x="164" y="0"/>
                </a:cxn>
                <a:cxn ang="0">
                  <a:pos x="52" y="928"/>
                </a:cxn>
              </a:cxnLst>
              <a:rect l="0" t="0" r="r" b="b"/>
              <a:pathLst>
                <a:path w="164" h="928">
                  <a:moveTo>
                    <a:pt x="52" y="928"/>
                  </a:moveTo>
                  <a:lnTo>
                    <a:pt x="0" y="928"/>
                  </a:lnTo>
                  <a:lnTo>
                    <a:pt x="110" y="0"/>
                  </a:lnTo>
                  <a:lnTo>
                    <a:pt x="164" y="0"/>
                  </a:lnTo>
                  <a:lnTo>
                    <a:pt x="52" y="9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auto">
            <a:xfrm>
              <a:off x="4939" y="2135"/>
              <a:ext cx="126" cy="890"/>
            </a:xfrm>
            <a:custGeom>
              <a:avLst/>
              <a:gdLst/>
              <a:ahLst/>
              <a:cxnLst>
                <a:cxn ang="0">
                  <a:pos x="20" y="890"/>
                </a:cxn>
                <a:cxn ang="0">
                  <a:pos x="0" y="890"/>
                </a:cxn>
                <a:cxn ang="0">
                  <a:pos x="108" y="0"/>
                </a:cxn>
                <a:cxn ang="0">
                  <a:pos x="126" y="0"/>
                </a:cxn>
                <a:cxn ang="0">
                  <a:pos x="20" y="890"/>
                </a:cxn>
              </a:cxnLst>
              <a:rect l="0" t="0" r="r" b="b"/>
              <a:pathLst>
                <a:path w="126" h="890">
                  <a:moveTo>
                    <a:pt x="20" y="890"/>
                  </a:moveTo>
                  <a:lnTo>
                    <a:pt x="0" y="890"/>
                  </a:lnTo>
                  <a:lnTo>
                    <a:pt x="108" y="0"/>
                  </a:lnTo>
                  <a:lnTo>
                    <a:pt x="126" y="0"/>
                  </a:lnTo>
                  <a:lnTo>
                    <a:pt x="20" y="89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auto">
            <a:xfrm>
              <a:off x="5069" y="2115"/>
              <a:ext cx="184" cy="940"/>
            </a:xfrm>
            <a:custGeom>
              <a:avLst/>
              <a:gdLst/>
              <a:ahLst/>
              <a:cxnLst>
                <a:cxn ang="0">
                  <a:pos x="184" y="940"/>
                </a:cxn>
                <a:cxn ang="0">
                  <a:pos x="130" y="940"/>
                </a:cxn>
                <a:cxn ang="0">
                  <a:pos x="0" y="0"/>
                </a:cxn>
                <a:cxn ang="0">
                  <a:pos x="54" y="0"/>
                </a:cxn>
                <a:cxn ang="0">
                  <a:pos x="184" y="940"/>
                </a:cxn>
              </a:cxnLst>
              <a:rect l="0" t="0" r="r" b="b"/>
              <a:pathLst>
                <a:path w="184" h="940">
                  <a:moveTo>
                    <a:pt x="184" y="940"/>
                  </a:moveTo>
                  <a:lnTo>
                    <a:pt x="130" y="940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4" y="9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43"/>
            <p:cNvSpPr>
              <a:spLocks/>
            </p:cNvSpPr>
            <p:nvPr/>
          </p:nvSpPr>
          <p:spPr bwMode="auto">
            <a:xfrm>
              <a:off x="5089" y="2133"/>
              <a:ext cx="144" cy="902"/>
            </a:xfrm>
            <a:custGeom>
              <a:avLst/>
              <a:gdLst/>
              <a:ahLst/>
              <a:cxnLst>
                <a:cxn ang="0">
                  <a:pos x="144" y="902"/>
                </a:cxn>
                <a:cxn ang="0">
                  <a:pos x="126" y="902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144" y="902"/>
                </a:cxn>
              </a:cxnLst>
              <a:rect l="0" t="0" r="r" b="b"/>
              <a:pathLst>
                <a:path w="144" h="902">
                  <a:moveTo>
                    <a:pt x="144" y="902"/>
                  </a:moveTo>
                  <a:lnTo>
                    <a:pt x="126" y="90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144" y="90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44"/>
            <p:cNvSpPr>
              <a:spLocks/>
            </p:cNvSpPr>
            <p:nvPr/>
          </p:nvSpPr>
          <p:spPr bwMode="auto">
            <a:xfrm>
              <a:off x="4849" y="2243"/>
              <a:ext cx="458" cy="562"/>
            </a:xfrm>
            <a:custGeom>
              <a:avLst/>
              <a:gdLst/>
              <a:ahLst/>
              <a:cxnLst>
                <a:cxn ang="0">
                  <a:pos x="438" y="562"/>
                </a:cxn>
                <a:cxn ang="0">
                  <a:pos x="0" y="562"/>
                </a:cxn>
                <a:cxn ang="0">
                  <a:pos x="20" y="0"/>
                </a:cxn>
                <a:cxn ang="0">
                  <a:pos x="458" y="0"/>
                </a:cxn>
                <a:cxn ang="0">
                  <a:pos x="438" y="562"/>
                </a:cxn>
              </a:cxnLst>
              <a:rect l="0" t="0" r="r" b="b"/>
              <a:pathLst>
                <a:path w="458" h="562">
                  <a:moveTo>
                    <a:pt x="438" y="562"/>
                  </a:moveTo>
                  <a:lnTo>
                    <a:pt x="0" y="562"/>
                  </a:lnTo>
                  <a:lnTo>
                    <a:pt x="20" y="0"/>
                  </a:lnTo>
                  <a:lnTo>
                    <a:pt x="458" y="0"/>
                  </a:lnTo>
                  <a:lnTo>
                    <a:pt x="438" y="56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45"/>
            <p:cNvSpPr>
              <a:spLocks/>
            </p:cNvSpPr>
            <p:nvPr/>
          </p:nvSpPr>
          <p:spPr bwMode="auto">
            <a:xfrm>
              <a:off x="4865" y="2257"/>
              <a:ext cx="426" cy="534"/>
            </a:xfrm>
            <a:custGeom>
              <a:avLst/>
              <a:gdLst/>
              <a:ahLst/>
              <a:cxnLst>
                <a:cxn ang="0">
                  <a:pos x="406" y="534"/>
                </a:cxn>
                <a:cxn ang="0">
                  <a:pos x="0" y="534"/>
                </a:cxn>
                <a:cxn ang="0">
                  <a:pos x="20" y="0"/>
                </a:cxn>
                <a:cxn ang="0">
                  <a:pos x="426" y="0"/>
                </a:cxn>
                <a:cxn ang="0">
                  <a:pos x="406" y="534"/>
                </a:cxn>
              </a:cxnLst>
              <a:rect l="0" t="0" r="r" b="b"/>
              <a:pathLst>
                <a:path w="426" h="534">
                  <a:moveTo>
                    <a:pt x="406" y="534"/>
                  </a:moveTo>
                  <a:lnTo>
                    <a:pt x="0" y="534"/>
                  </a:lnTo>
                  <a:lnTo>
                    <a:pt x="20" y="0"/>
                  </a:lnTo>
                  <a:lnTo>
                    <a:pt x="426" y="0"/>
                  </a:lnTo>
                  <a:lnTo>
                    <a:pt x="406" y="5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6"/>
            <p:cNvSpPr>
              <a:spLocks/>
            </p:cNvSpPr>
            <p:nvPr/>
          </p:nvSpPr>
          <p:spPr bwMode="auto">
            <a:xfrm>
              <a:off x="4925" y="2801"/>
              <a:ext cx="308" cy="40"/>
            </a:xfrm>
            <a:custGeom>
              <a:avLst/>
              <a:gdLst/>
              <a:ahLst/>
              <a:cxnLst>
                <a:cxn ang="0">
                  <a:pos x="304" y="40"/>
                </a:cxn>
                <a:cxn ang="0">
                  <a:pos x="0" y="40"/>
                </a:cxn>
                <a:cxn ang="0">
                  <a:pos x="2" y="0"/>
                </a:cxn>
                <a:cxn ang="0">
                  <a:pos x="308" y="0"/>
                </a:cxn>
                <a:cxn ang="0">
                  <a:pos x="304" y="40"/>
                </a:cxn>
              </a:cxnLst>
              <a:rect l="0" t="0" r="r" b="b"/>
              <a:pathLst>
                <a:path w="308" h="40">
                  <a:moveTo>
                    <a:pt x="304" y="40"/>
                  </a:moveTo>
                  <a:lnTo>
                    <a:pt x="0" y="40"/>
                  </a:lnTo>
                  <a:lnTo>
                    <a:pt x="2" y="0"/>
                  </a:lnTo>
                  <a:lnTo>
                    <a:pt x="308" y="0"/>
                  </a:lnTo>
                  <a:lnTo>
                    <a:pt x="304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7"/>
            <p:cNvSpPr>
              <a:spLocks/>
            </p:cNvSpPr>
            <p:nvPr/>
          </p:nvSpPr>
          <p:spPr bwMode="auto">
            <a:xfrm>
              <a:off x="4941" y="2805"/>
              <a:ext cx="270" cy="20"/>
            </a:xfrm>
            <a:custGeom>
              <a:avLst/>
              <a:gdLst/>
              <a:ahLst/>
              <a:cxnLst>
                <a:cxn ang="0">
                  <a:pos x="270" y="20"/>
                </a:cxn>
                <a:cxn ang="0">
                  <a:pos x="0" y="20"/>
                </a:cxn>
                <a:cxn ang="0">
                  <a:pos x="2" y="0"/>
                </a:cxn>
                <a:cxn ang="0">
                  <a:pos x="270" y="0"/>
                </a:cxn>
                <a:cxn ang="0">
                  <a:pos x="270" y="20"/>
                </a:cxn>
              </a:cxnLst>
              <a:rect l="0" t="0" r="r" b="b"/>
              <a:pathLst>
                <a:path w="270" h="20">
                  <a:moveTo>
                    <a:pt x="270" y="20"/>
                  </a:moveTo>
                  <a:lnTo>
                    <a:pt x="0" y="20"/>
                  </a:lnTo>
                  <a:lnTo>
                    <a:pt x="2" y="0"/>
                  </a:lnTo>
                  <a:lnTo>
                    <a:pt x="270" y="0"/>
                  </a:lnTo>
                  <a:lnTo>
                    <a:pt x="270" y="2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8"/>
            <p:cNvSpPr>
              <a:spLocks/>
            </p:cNvSpPr>
            <p:nvPr/>
          </p:nvSpPr>
          <p:spPr bwMode="auto">
            <a:xfrm>
              <a:off x="4959" y="2209"/>
              <a:ext cx="244" cy="34"/>
            </a:xfrm>
            <a:custGeom>
              <a:avLst/>
              <a:gdLst/>
              <a:ahLst/>
              <a:cxnLst>
                <a:cxn ang="0">
                  <a:pos x="242" y="34"/>
                </a:cxn>
                <a:cxn ang="0">
                  <a:pos x="0" y="34"/>
                </a:cxn>
                <a:cxn ang="0">
                  <a:pos x="2" y="0"/>
                </a:cxn>
                <a:cxn ang="0">
                  <a:pos x="244" y="0"/>
                </a:cxn>
                <a:cxn ang="0">
                  <a:pos x="242" y="34"/>
                </a:cxn>
              </a:cxnLst>
              <a:rect l="0" t="0" r="r" b="b"/>
              <a:pathLst>
                <a:path w="244" h="34">
                  <a:moveTo>
                    <a:pt x="242" y="34"/>
                  </a:moveTo>
                  <a:lnTo>
                    <a:pt x="0" y="34"/>
                  </a:lnTo>
                  <a:lnTo>
                    <a:pt x="2" y="0"/>
                  </a:lnTo>
                  <a:lnTo>
                    <a:pt x="244" y="0"/>
                  </a:lnTo>
                  <a:lnTo>
                    <a:pt x="242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9"/>
            <p:cNvSpPr>
              <a:spLocks/>
            </p:cNvSpPr>
            <p:nvPr/>
          </p:nvSpPr>
          <p:spPr bwMode="auto">
            <a:xfrm>
              <a:off x="4971" y="2223"/>
              <a:ext cx="220" cy="16"/>
            </a:xfrm>
            <a:custGeom>
              <a:avLst/>
              <a:gdLst/>
              <a:ahLst/>
              <a:cxnLst>
                <a:cxn ang="0">
                  <a:pos x="220" y="16"/>
                </a:cxn>
                <a:cxn ang="0">
                  <a:pos x="0" y="16"/>
                </a:cxn>
                <a:cxn ang="0">
                  <a:pos x="2" y="0"/>
                </a:cxn>
                <a:cxn ang="0">
                  <a:pos x="220" y="0"/>
                </a:cxn>
                <a:cxn ang="0">
                  <a:pos x="220" y="16"/>
                </a:cxn>
              </a:cxnLst>
              <a:rect l="0" t="0" r="r" b="b"/>
              <a:pathLst>
                <a:path w="220" h="16">
                  <a:moveTo>
                    <a:pt x="220" y="16"/>
                  </a:moveTo>
                  <a:lnTo>
                    <a:pt x="0" y="16"/>
                  </a:lnTo>
                  <a:lnTo>
                    <a:pt x="2" y="0"/>
                  </a:lnTo>
                  <a:lnTo>
                    <a:pt x="220" y="0"/>
                  </a:lnTo>
                  <a:lnTo>
                    <a:pt x="220" y="1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50"/>
            <p:cNvSpPr>
              <a:spLocks/>
            </p:cNvSpPr>
            <p:nvPr/>
          </p:nvSpPr>
          <p:spPr bwMode="auto">
            <a:xfrm>
              <a:off x="4925" y="2351"/>
              <a:ext cx="300" cy="31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10"/>
                </a:cxn>
                <a:cxn ang="0">
                  <a:pos x="298" y="308"/>
                </a:cxn>
                <a:cxn ang="0">
                  <a:pos x="300" y="294"/>
                </a:cxn>
                <a:cxn ang="0">
                  <a:pos x="16" y="294"/>
                </a:cxn>
                <a:cxn ang="0">
                  <a:pos x="22" y="4"/>
                </a:cxn>
                <a:cxn ang="0">
                  <a:pos x="8" y="0"/>
                </a:cxn>
              </a:cxnLst>
              <a:rect l="0" t="0" r="r" b="b"/>
              <a:pathLst>
                <a:path w="300" h="310">
                  <a:moveTo>
                    <a:pt x="8" y="0"/>
                  </a:moveTo>
                  <a:lnTo>
                    <a:pt x="0" y="310"/>
                  </a:lnTo>
                  <a:lnTo>
                    <a:pt x="298" y="308"/>
                  </a:lnTo>
                  <a:lnTo>
                    <a:pt x="300" y="294"/>
                  </a:lnTo>
                  <a:lnTo>
                    <a:pt x="16" y="294"/>
                  </a:lnTo>
                  <a:lnTo>
                    <a:pt x="2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51"/>
            <p:cNvSpPr>
              <a:spLocks/>
            </p:cNvSpPr>
            <p:nvPr/>
          </p:nvSpPr>
          <p:spPr bwMode="auto">
            <a:xfrm>
              <a:off x="4933" y="2439"/>
              <a:ext cx="260" cy="216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46" y="120"/>
                </a:cxn>
                <a:cxn ang="0">
                  <a:pos x="82" y="134"/>
                </a:cxn>
                <a:cxn ang="0">
                  <a:pos x="134" y="68"/>
                </a:cxn>
                <a:cxn ang="0">
                  <a:pos x="178" y="80"/>
                </a:cxn>
                <a:cxn ang="0">
                  <a:pos x="230" y="18"/>
                </a:cxn>
                <a:cxn ang="0">
                  <a:pos x="220" y="10"/>
                </a:cxn>
                <a:cxn ang="0">
                  <a:pos x="260" y="0"/>
                </a:cxn>
                <a:cxn ang="0">
                  <a:pos x="256" y="38"/>
                </a:cxn>
                <a:cxn ang="0">
                  <a:pos x="244" y="28"/>
                </a:cxn>
                <a:cxn ang="0">
                  <a:pos x="184" y="94"/>
                </a:cxn>
                <a:cxn ang="0">
                  <a:pos x="146" y="84"/>
                </a:cxn>
                <a:cxn ang="0">
                  <a:pos x="86" y="152"/>
                </a:cxn>
                <a:cxn ang="0">
                  <a:pos x="54" y="140"/>
                </a:cxn>
                <a:cxn ang="0">
                  <a:pos x="14" y="210"/>
                </a:cxn>
                <a:cxn ang="0">
                  <a:pos x="6" y="216"/>
                </a:cxn>
                <a:cxn ang="0">
                  <a:pos x="0" y="204"/>
                </a:cxn>
              </a:cxnLst>
              <a:rect l="0" t="0" r="r" b="b"/>
              <a:pathLst>
                <a:path w="260" h="216">
                  <a:moveTo>
                    <a:pt x="0" y="204"/>
                  </a:moveTo>
                  <a:lnTo>
                    <a:pt x="46" y="120"/>
                  </a:lnTo>
                  <a:lnTo>
                    <a:pt x="82" y="134"/>
                  </a:lnTo>
                  <a:lnTo>
                    <a:pt x="134" y="68"/>
                  </a:lnTo>
                  <a:lnTo>
                    <a:pt x="178" y="80"/>
                  </a:lnTo>
                  <a:lnTo>
                    <a:pt x="230" y="18"/>
                  </a:lnTo>
                  <a:lnTo>
                    <a:pt x="220" y="10"/>
                  </a:lnTo>
                  <a:lnTo>
                    <a:pt x="260" y="0"/>
                  </a:lnTo>
                  <a:lnTo>
                    <a:pt x="256" y="38"/>
                  </a:lnTo>
                  <a:lnTo>
                    <a:pt x="244" y="28"/>
                  </a:lnTo>
                  <a:lnTo>
                    <a:pt x="184" y="94"/>
                  </a:lnTo>
                  <a:lnTo>
                    <a:pt x="146" y="84"/>
                  </a:lnTo>
                  <a:lnTo>
                    <a:pt x="86" y="152"/>
                  </a:lnTo>
                  <a:lnTo>
                    <a:pt x="54" y="140"/>
                  </a:lnTo>
                  <a:lnTo>
                    <a:pt x="14" y="210"/>
                  </a:lnTo>
                  <a:lnTo>
                    <a:pt x="6" y="216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52"/>
            <p:cNvSpPr>
              <a:spLocks/>
            </p:cNvSpPr>
            <p:nvPr/>
          </p:nvSpPr>
          <p:spPr bwMode="auto">
            <a:xfrm>
              <a:off x="4769" y="2469"/>
              <a:ext cx="274" cy="142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272" y="0"/>
                </a:cxn>
                <a:cxn ang="0">
                  <a:pos x="274" y="8"/>
                </a:cxn>
                <a:cxn ang="0">
                  <a:pos x="14" y="142"/>
                </a:cxn>
                <a:cxn ang="0">
                  <a:pos x="0" y="136"/>
                </a:cxn>
              </a:cxnLst>
              <a:rect l="0" t="0" r="r" b="b"/>
              <a:pathLst>
                <a:path w="274" h="142">
                  <a:moveTo>
                    <a:pt x="0" y="136"/>
                  </a:moveTo>
                  <a:lnTo>
                    <a:pt x="272" y="0"/>
                  </a:lnTo>
                  <a:lnTo>
                    <a:pt x="274" y="8"/>
                  </a:lnTo>
                  <a:lnTo>
                    <a:pt x="14" y="142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53"/>
            <p:cNvSpPr>
              <a:spLocks/>
            </p:cNvSpPr>
            <p:nvPr/>
          </p:nvSpPr>
          <p:spPr bwMode="auto">
            <a:xfrm>
              <a:off x="4987" y="2369"/>
              <a:ext cx="18" cy="280"/>
            </a:xfrm>
            <a:custGeom>
              <a:avLst/>
              <a:gdLst/>
              <a:ahLst/>
              <a:cxnLst>
                <a:cxn ang="0">
                  <a:pos x="8" y="280"/>
                </a:cxn>
                <a:cxn ang="0">
                  <a:pos x="0" y="280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8" y="280"/>
                </a:cxn>
              </a:cxnLst>
              <a:rect l="0" t="0" r="r" b="b"/>
              <a:pathLst>
                <a:path w="18" h="280">
                  <a:moveTo>
                    <a:pt x="8" y="280"/>
                  </a:moveTo>
                  <a:lnTo>
                    <a:pt x="0" y="28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8" y="2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54"/>
            <p:cNvSpPr>
              <a:spLocks/>
            </p:cNvSpPr>
            <p:nvPr/>
          </p:nvSpPr>
          <p:spPr bwMode="auto">
            <a:xfrm>
              <a:off x="5045" y="2369"/>
              <a:ext cx="16" cy="280"/>
            </a:xfrm>
            <a:custGeom>
              <a:avLst/>
              <a:gdLst/>
              <a:ahLst/>
              <a:cxnLst>
                <a:cxn ang="0">
                  <a:pos x="6" y="280"/>
                </a:cxn>
                <a:cxn ang="0">
                  <a:pos x="0" y="28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6" y="280"/>
                </a:cxn>
              </a:cxnLst>
              <a:rect l="0" t="0" r="r" b="b"/>
              <a:pathLst>
                <a:path w="16" h="280">
                  <a:moveTo>
                    <a:pt x="6" y="280"/>
                  </a:moveTo>
                  <a:lnTo>
                    <a:pt x="0" y="28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6" y="2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55"/>
            <p:cNvSpPr>
              <a:spLocks/>
            </p:cNvSpPr>
            <p:nvPr/>
          </p:nvSpPr>
          <p:spPr bwMode="auto">
            <a:xfrm>
              <a:off x="5099" y="2371"/>
              <a:ext cx="16" cy="280"/>
            </a:xfrm>
            <a:custGeom>
              <a:avLst/>
              <a:gdLst/>
              <a:ahLst/>
              <a:cxnLst>
                <a:cxn ang="0">
                  <a:pos x="6" y="280"/>
                </a:cxn>
                <a:cxn ang="0">
                  <a:pos x="0" y="280"/>
                </a:cxn>
                <a:cxn ang="0">
                  <a:pos x="10" y="0"/>
                </a:cxn>
                <a:cxn ang="0">
                  <a:pos x="16" y="2"/>
                </a:cxn>
                <a:cxn ang="0">
                  <a:pos x="6" y="280"/>
                </a:cxn>
              </a:cxnLst>
              <a:rect l="0" t="0" r="r" b="b"/>
              <a:pathLst>
                <a:path w="16" h="280">
                  <a:moveTo>
                    <a:pt x="6" y="280"/>
                  </a:moveTo>
                  <a:lnTo>
                    <a:pt x="0" y="280"/>
                  </a:lnTo>
                  <a:lnTo>
                    <a:pt x="10" y="0"/>
                  </a:lnTo>
                  <a:lnTo>
                    <a:pt x="16" y="2"/>
                  </a:lnTo>
                  <a:lnTo>
                    <a:pt x="6" y="2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56"/>
            <p:cNvSpPr>
              <a:spLocks/>
            </p:cNvSpPr>
            <p:nvPr/>
          </p:nvSpPr>
          <p:spPr bwMode="auto">
            <a:xfrm>
              <a:off x="5149" y="2371"/>
              <a:ext cx="18" cy="280"/>
            </a:xfrm>
            <a:custGeom>
              <a:avLst/>
              <a:gdLst/>
              <a:ahLst/>
              <a:cxnLst>
                <a:cxn ang="0">
                  <a:pos x="8" y="280"/>
                </a:cxn>
                <a:cxn ang="0">
                  <a:pos x="0" y="280"/>
                </a:cxn>
                <a:cxn ang="0">
                  <a:pos x="12" y="0"/>
                </a:cxn>
                <a:cxn ang="0">
                  <a:pos x="18" y="2"/>
                </a:cxn>
                <a:cxn ang="0">
                  <a:pos x="8" y="280"/>
                </a:cxn>
              </a:cxnLst>
              <a:rect l="0" t="0" r="r" b="b"/>
              <a:pathLst>
                <a:path w="18" h="280">
                  <a:moveTo>
                    <a:pt x="8" y="280"/>
                  </a:moveTo>
                  <a:lnTo>
                    <a:pt x="0" y="280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8" y="2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89060"/>
            <a:ext cx="8229600" cy="52082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measured continuous greedy algorithm:</a:t>
            </a:r>
          </a:p>
          <a:p>
            <a:pPr lvl="1"/>
            <a:r>
              <a:rPr lang="en-US" dirty="0" smtClean="0"/>
              <a:t>Provides tight approximation for monotone functions </a:t>
            </a:r>
            <a:r>
              <a:rPr lang="en-US" dirty="0"/>
              <a:t>[</a:t>
            </a:r>
            <a:r>
              <a:rPr lang="en-US" dirty="0" err="1"/>
              <a:t>Nemhauser</a:t>
            </a:r>
            <a:r>
              <a:rPr lang="en-US" dirty="0"/>
              <a:t> and Wolsey 78</a:t>
            </a:r>
            <a:r>
              <a:rPr lang="en-US" dirty="0" smtClean="0"/>
              <a:t>].</a:t>
            </a:r>
          </a:p>
          <a:p>
            <a:pPr lvl="1"/>
            <a:r>
              <a:rPr lang="en-US" dirty="0" smtClean="0"/>
              <a:t>Is this also the case for non-monotone functions?</a:t>
            </a:r>
          </a:p>
          <a:p>
            <a:pPr lvl="1"/>
            <a:r>
              <a:rPr lang="en-US" dirty="0" smtClean="0"/>
              <a:t>The current approximation ratio of 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 is a natural number.</a:t>
            </a:r>
          </a:p>
          <a:p>
            <a:r>
              <a:rPr lang="en-US" dirty="0" smtClean="0"/>
              <a:t>Uniform </a:t>
            </a:r>
            <a:r>
              <a:rPr lang="en-US" dirty="0" err="1" smtClean="0"/>
              <a:t>Matroids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approximability</a:t>
            </a:r>
            <a:r>
              <a:rPr lang="en-US" dirty="0" smtClean="0"/>
              <a:t> depends on 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For 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 = 0.5, we have 0.5 approximation.</a:t>
            </a:r>
          </a:p>
          <a:p>
            <a:pPr lvl="2"/>
            <a:r>
              <a:rPr lang="en-US" dirty="0" smtClean="0"/>
              <a:t>Recently, a hardness of a bit less than 0.5 was shown for </a:t>
            </a:r>
            <a:r>
              <a:rPr lang="en-US" i="1" dirty="0" smtClean="0"/>
              <a:t>k/n</a:t>
            </a:r>
            <a:r>
              <a:rPr lang="en-US" dirty="0" smtClean="0"/>
              <a:t> approaching 0</a:t>
            </a:r>
            <a:r>
              <a:rPr lang="en-US" i="1" dirty="0" smtClean="0"/>
              <a:t>.</a:t>
            </a:r>
            <a:r>
              <a:rPr lang="en-US" dirty="0" smtClean="0"/>
              <a:t> [</a:t>
            </a:r>
            <a:r>
              <a:rPr lang="en-US" dirty="0" err="1" smtClean="0"/>
              <a:t>Gharan</a:t>
            </a:r>
            <a:r>
              <a:rPr lang="en-US" dirty="0" smtClean="0"/>
              <a:t> and </a:t>
            </a:r>
            <a:r>
              <a:rPr lang="en-US" dirty="0" err="1" smtClean="0"/>
              <a:t>Vondrak</a:t>
            </a:r>
            <a:r>
              <a:rPr lang="en-US" dirty="0" smtClean="0"/>
              <a:t> 11]</a:t>
            </a:r>
          </a:p>
          <a:p>
            <a:pPr lvl="1"/>
            <a:r>
              <a:rPr lang="en-US" dirty="0" smtClean="0"/>
              <a:t>What is the correct approximation ratio as a function of 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We know it is always  possible to bit the </a:t>
            </a:r>
            <a:r>
              <a:rPr lang="en-US" i="1" smtClean="0"/>
              <a:t>e</a:t>
            </a:r>
            <a:r>
              <a:rPr lang="en-US" baseline="30000" smtClean="0"/>
              <a:t>-1</a:t>
            </a:r>
            <a:r>
              <a:rPr lang="en-US" smtClean="0"/>
              <a:t> </a:t>
            </a:r>
            <a:r>
              <a:rPr lang="en-US" smtClean="0"/>
              <a:t>ratio.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291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85728"/>
            <a:ext cx="1103332" cy="110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Set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440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Motivation</a:t>
            </a:r>
          </a:p>
          <a:p>
            <a:r>
              <a:rPr lang="en-US" dirty="0" smtClean="0"/>
              <a:t>Modularity is often a too strong property.</a:t>
            </a:r>
          </a:p>
          <a:p>
            <a:r>
              <a:rPr lang="en-US" dirty="0" smtClean="0"/>
              <a:t>Many weaker properties have been defined.</a:t>
            </a:r>
          </a:p>
          <a:p>
            <a:r>
              <a:rPr lang="en-US" dirty="0" smtClean="0"/>
              <a:t>A modular function has all these properties.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596471026"/>
              </p:ext>
            </p:extLst>
          </p:nvPr>
        </p:nvGraphicFramePr>
        <p:xfrm>
          <a:off x="539552" y="2852936"/>
          <a:ext cx="799288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9090" name="Picture 2" descr="C:\Documents and Settings\moranfe\My Documents\My Pictures\Microsoft Clip Organizer\j0441930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404664"/>
            <a:ext cx="1008112" cy="972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CCC5E2A-B241-44F3-9D24-1583D9ABB2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0CCC5E2A-B241-44F3-9D24-1583D9ABB2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0CCC5E2A-B241-44F3-9D24-1583D9ABB2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73632A3-58FA-4CFA-ABB8-16610649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273632A3-58FA-4CFA-ABB8-16610649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graphicEl>
                                              <a:dgm id="{273632A3-58FA-4CFA-ABB8-166106499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15991C-A5A3-467C-8857-B16E32F70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3E15991C-A5A3-467C-8857-B16E32F70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3E15991C-A5A3-467C-8857-B16E32F70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3EADED-D167-4859-945F-B4166B2DA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B33EADED-D167-4859-945F-B4166B2DA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graphicEl>
                                              <a:dgm id="{B33EADED-D167-4859-945F-B4166B2DA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5AD49D-2D89-48AA-8256-8979B065F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dgm id="{925AD49D-2D89-48AA-8256-8979B065F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graphicEl>
                                              <a:dgm id="{925AD49D-2D89-48AA-8256-8979B065F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FB7641-0E6A-42A2-AFDD-4231EB0A3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graphicEl>
                                              <a:dgm id="{68FB7641-0E6A-42A2-AFDD-4231EB0A3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68FB7641-0E6A-42A2-AFDD-4231EB0A3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Properties of Set Functions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Difficulty</a:t>
            </a:r>
          </a:p>
          <a:p>
            <a:r>
              <a:rPr lang="en-US" dirty="0" err="1" smtClean="0"/>
              <a:t>Subadditivity</a:t>
            </a:r>
            <a:r>
              <a:rPr lang="en-US" dirty="0" smtClean="0"/>
              <a:t> is often a too weak property.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Solution</a:t>
            </a:r>
          </a:p>
          <a:p>
            <a:r>
              <a:rPr lang="en-US" dirty="0" smtClean="0"/>
              <a:t>A stronger property called </a:t>
            </a:r>
            <a:r>
              <a:rPr lang="en-US" dirty="0" err="1" smtClean="0"/>
              <a:t>submodularity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marginal contribution of an element </a:t>
            </a:r>
            <a:r>
              <a:rPr lang="en-US" i="1" dirty="0"/>
              <a:t>u</a:t>
            </a:r>
            <a:r>
              <a:rPr lang="en-US" dirty="0" smtClean="0"/>
              <a:t> to a set </a:t>
            </a:r>
            <a:r>
              <a:rPr lang="en-US" i="1" dirty="0" smtClean="0"/>
              <a:t>A</a:t>
            </a:r>
            <a:r>
              <a:rPr lang="en-US" dirty="0" smtClean="0"/>
              <a:t> decreases when adding elements to </a:t>
            </a:r>
            <a:r>
              <a:rPr lang="en-US" i="1" dirty="0" smtClean="0"/>
              <a:t>A.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Notation</a:t>
            </a:r>
          </a:p>
          <a:p>
            <a:pPr marL="0" indent="0">
              <a:buNone/>
            </a:pPr>
            <a:r>
              <a:rPr lang="en-US" dirty="0" smtClean="0"/>
              <a:t>Given a set </a:t>
            </a:r>
            <a:r>
              <a:rPr lang="en-US" i="1" dirty="0" smtClean="0"/>
              <a:t>A</a:t>
            </a:r>
            <a:r>
              <a:rPr lang="en-US" dirty="0" smtClean="0"/>
              <a:t>, and an elements 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err="1" smtClean="0"/>
              <a:t>f</a:t>
            </a:r>
            <a:r>
              <a:rPr lang="en-US" i="1" baseline="-25000" dirty="0" err="1"/>
              <a:t>u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is the marginal contribution of </a:t>
            </a:r>
            <a:r>
              <a:rPr lang="en-US" i="1" dirty="0" smtClean="0"/>
              <a:t>u</a:t>
            </a:r>
            <a:r>
              <a:rPr lang="en-US" dirty="0" smtClean="0"/>
              <a:t> to </a:t>
            </a:r>
            <a:r>
              <a:rPr lang="en-US" i="1" dirty="0" smtClean="0"/>
              <a:t>A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b="1" u="sng" dirty="0" smtClean="0"/>
              <a:t>Formal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4677677"/>
              </p:ext>
            </p:extLst>
          </p:nvPr>
        </p:nvGraphicFramePr>
        <p:xfrm>
          <a:off x="2855913" y="4691063"/>
          <a:ext cx="3143250" cy="446087"/>
        </p:xfrm>
        <a:graphic>
          <a:graphicData uri="http://schemas.openxmlformats.org/presentationml/2006/ole">
            <p:oleObj spid="_x0000_s80096" name="Equation" r:id="rId3" imgW="161280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5661248"/>
            <a:ext cx="36004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sets 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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 </a:t>
            </a:r>
            <a:r>
              <a:rPr lang="en-US" sz="2000" i="1" dirty="0" smtClean="0">
                <a:sym typeface="Symbol"/>
              </a:rPr>
              <a:t>N</a:t>
            </a:r>
            <a:r>
              <a:rPr lang="en-US" sz="2000" dirty="0" smtClean="0">
                <a:sym typeface="Symbol"/>
              </a:rPr>
              <a:t>, and </a:t>
            </a:r>
            <a:r>
              <a:rPr lang="en-US" sz="2000" i="1" dirty="0" smtClean="0">
                <a:sym typeface="Symbol"/>
              </a:rPr>
              <a:t>u</a:t>
            </a:r>
            <a:r>
              <a:rPr lang="en-US" sz="2000" dirty="0" smtClean="0">
                <a:sym typeface="Symbol"/>
              </a:rPr>
              <a:t> 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:</a:t>
            </a:r>
          </a:p>
          <a:p>
            <a:pPr algn="ctr"/>
            <a:r>
              <a:rPr lang="en-US" sz="2000" i="1" dirty="0" err="1" smtClean="0">
                <a:sym typeface="Symbol"/>
              </a:rPr>
              <a:t>f</a:t>
            </a:r>
            <a:r>
              <a:rPr lang="en-US" sz="2000" i="1" baseline="-25000" dirty="0" err="1" smtClean="0">
                <a:sym typeface="Symbol"/>
              </a:rPr>
              <a:t>u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)  </a:t>
            </a:r>
            <a:r>
              <a:rPr lang="en-US" sz="2000" i="1" dirty="0" err="1" smtClean="0">
                <a:sym typeface="Symbol"/>
              </a:rPr>
              <a:t>f</a:t>
            </a:r>
            <a:r>
              <a:rPr lang="en-US" sz="2000" i="1" baseline="-25000" dirty="0" err="1" smtClean="0">
                <a:sym typeface="Symbol"/>
              </a:rPr>
              <a:t>u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932040" y="5661248"/>
            <a:ext cx="36004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sets </a:t>
            </a:r>
            <a:r>
              <a:rPr lang="en-US" sz="2000" i="1" dirty="0" smtClean="0"/>
              <a:t>A</a:t>
            </a:r>
            <a:r>
              <a:rPr lang="en-US" sz="2000" dirty="0" smtClean="0"/>
              <a:t>,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 </a:t>
            </a:r>
            <a:r>
              <a:rPr lang="en-US" sz="2000" i="1" dirty="0" smtClean="0">
                <a:sym typeface="Symbol"/>
              </a:rPr>
              <a:t>N</a:t>
            </a:r>
            <a:r>
              <a:rPr lang="en-US" sz="2000" dirty="0" smtClean="0">
                <a:sym typeface="Symbol"/>
              </a:rPr>
              <a:t>:</a:t>
            </a:r>
          </a:p>
          <a:p>
            <a:pPr algn="ctr"/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) +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 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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 +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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</a:t>
            </a:r>
            <a:endParaRPr lang="en-US" sz="2000" dirty="0" smtClean="0"/>
          </a:p>
        </p:txBody>
      </p:sp>
      <p:sp>
        <p:nvSpPr>
          <p:cNvPr id="9" name="Left-Right Arrow 8"/>
          <p:cNvSpPr/>
          <p:nvPr/>
        </p:nvSpPr>
        <p:spPr>
          <a:xfrm>
            <a:off x="4211960" y="5805264"/>
            <a:ext cx="648072" cy="36004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C:\Documents and Settings\moranfe\My Documents\My Pictures\Microsoft Clip Organizer\j044193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404664"/>
            <a:ext cx="1008112" cy="972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Submodular</a:t>
            </a:r>
            <a:r>
              <a:rPr lang="en-US" dirty="0" smtClean="0"/>
              <a:t> Function -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0900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7420" y="3284984"/>
            <a:ext cx="648072" cy="712544"/>
          </a:xfrm>
          <a:prstGeom prst="rect">
            <a:avLst/>
          </a:prstGeom>
          <a:noFill/>
        </p:spPr>
      </p:pic>
      <p:pic>
        <p:nvPicPr>
          <p:cNvPr id="80901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412" y="2248996"/>
            <a:ext cx="795536" cy="795536"/>
          </a:xfrm>
          <a:prstGeom prst="rect">
            <a:avLst/>
          </a:prstGeom>
          <a:noFill/>
        </p:spPr>
      </p:pic>
      <p:pic>
        <p:nvPicPr>
          <p:cNvPr id="80902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3120" y="1484784"/>
            <a:ext cx="706388" cy="706388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179512" y="2276872"/>
            <a:ext cx="1048668" cy="576064"/>
            <a:chOff x="3307308" y="1340768"/>
            <a:chExt cx="2088216" cy="1008112"/>
          </a:xfrm>
        </p:grpSpPr>
        <p:sp>
          <p:nvSpPr>
            <p:cNvPr id="10" name="Donut 9"/>
            <p:cNvSpPr/>
            <p:nvPr/>
          </p:nvSpPr>
          <p:spPr>
            <a:xfrm>
              <a:off x="3851920" y="1340768"/>
              <a:ext cx="936104" cy="1008112"/>
            </a:xfrm>
            <a:prstGeom prst="donut">
              <a:avLst>
                <a:gd name="adj" fmla="val 1217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Minus 12"/>
            <p:cNvSpPr/>
            <p:nvPr/>
          </p:nvSpPr>
          <p:spPr>
            <a:xfrm rot="18970558">
              <a:off x="3307308" y="1614417"/>
              <a:ext cx="2088216" cy="526338"/>
            </a:xfrm>
            <a:prstGeom prst="mathMinus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Equal 14"/>
          <p:cNvSpPr/>
          <p:nvPr/>
        </p:nvSpPr>
        <p:spPr>
          <a:xfrm>
            <a:off x="971600" y="220486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47664" y="198884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0</a:t>
            </a:r>
            <a:endParaRPr lang="en-US" sz="6600" dirty="0"/>
          </a:p>
        </p:txBody>
      </p:sp>
      <p:sp>
        <p:nvSpPr>
          <p:cNvPr id="17" name="Equal 16"/>
          <p:cNvSpPr/>
          <p:nvPr/>
        </p:nvSpPr>
        <p:spPr>
          <a:xfrm>
            <a:off x="2785492" y="3212976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61556" y="3024828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5</a:t>
            </a:r>
            <a:endParaRPr lang="en-US" sz="6600" dirty="0"/>
          </a:p>
        </p:txBody>
      </p:sp>
      <p:sp>
        <p:nvSpPr>
          <p:cNvPr id="19" name="Equal 18"/>
          <p:cNvSpPr/>
          <p:nvPr/>
        </p:nvSpPr>
        <p:spPr>
          <a:xfrm>
            <a:off x="2785492" y="232100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61556" y="210498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6</a:t>
            </a:r>
            <a:endParaRPr lang="en-US" sz="6600" dirty="0"/>
          </a:p>
        </p:txBody>
      </p:sp>
      <p:sp>
        <p:nvSpPr>
          <p:cNvPr id="21" name="Equal 20"/>
          <p:cNvSpPr/>
          <p:nvPr/>
        </p:nvSpPr>
        <p:spPr>
          <a:xfrm>
            <a:off x="2785492" y="148478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61556" y="126876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7</a:t>
            </a:r>
            <a:endParaRPr lang="en-US" sz="6600" dirty="0"/>
          </a:p>
        </p:txBody>
      </p:sp>
      <p:pic>
        <p:nvPicPr>
          <p:cNvPr id="29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2896" y="3284984"/>
            <a:ext cx="648072" cy="712544"/>
          </a:xfrm>
          <a:prstGeom prst="rect">
            <a:avLst/>
          </a:prstGeom>
          <a:noFill/>
        </p:spPr>
      </p:pic>
      <p:pic>
        <p:nvPicPr>
          <p:cNvPr id="30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7400" y="2248996"/>
            <a:ext cx="795536" cy="795536"/>
          </a:xfrm>
          <a:prstGeom prst="rect">
            <a:avLst/>
          </a:prstGeom>
          <a:noFill/>
        </p:spPr>
      </p:pic>
      <p:sp>
        <p:nvSpPr>
          <p:cNvPr id="32" name="Equal 31"/>
          <p:cNvSpPr/>
          <p:nvPr/>
        </p:nvSpPr>
        <p:spPr>
          <a:xfrm>
            <a:off x="5200968" y="3212976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77032" y="3024828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10</a:t>
            </a:r>
            <a:endParaRPr lang="en-US" sz="6600" dirty="0"/>
          </a:p>
        </p:txBody>
      </p:sp>
      <p:sp>
        <p:nvSpPr>
          <p:cNvPr id="34" name="Equal 33"/>
          <p:cNvSpPr/>
          <p:nvPr/>
        </p:nvSpPr>
        <p:spPr>
          <a:xfrm>
            <a:off x="5200968" y="232100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77032" y="210498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8</a:t>
            </a:r>
            <a:endParaRPr lang="en-US" sz="6600" dirty="0"/>
          </a:p>
        </p:txBody>
      </p:sp>
      <p:sp>
        <p:nvSpPr>
          <p:cNvPr id="36" name="Equal 35"/>
          <p:cNvSpPr/>
          <p:nvPr/>
        </p:nvSpPr>
        <p:spPr>
          <a:xfrm>
            <a:off x="5200968" y="148478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77032" y="1268760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11</a:t>
            </a:r>
            <a:endParaRPr lang="en-US" sz="6600" dirty="0"/>
          </a:p>
        </p:txBody>
      </p:sp>
      <p:pic>
        <p:nvPicPr>
          <p:cNvPr id="38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6912" y="2348880"/>
            <a:ext cx="706388" cy="706388"/>
          </a:xfrm>
          <a:prstGeom prst="rect">
            <a:avLst/>
          </a:prstGeom>
          <a:noFill/>
        </p:spPr>
      </p:pic>
      <p:pic>
        <p:nvPicPr>
          <p:cNvPr id="39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2896" y="1556792"/>
            <a:ext cx="648072" cy="712544"/>
          </a:xfrm>
          <a:prstGeom prst="rect">
            <a:avLst/>
          </a:prstGeom>
          <a:noFill/>
        </p:spPr>
      </p:pic>
      <p:pic>
        <p:nvPicPr>
          <p:cNvPr id="31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4540" y="1484784"/>
            <a:ext cx="706388" cy="706388"/>
          </a:xfrm>
          <a:prstGeom prst="rect">
            <a:avLst/>
          </a:prstGeom>
          <a:noFill/>
        </p:spPr>
      </p:pic>
      <p:pic>
        <p:nvPicPr>
          <p:cNvPr id="40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7400" y="3209528"/>
            <a:ext cx="795536" cy="795536"/>
          </a:xfrm>
          <a:prstGeom prst="rect">
            <a:avLst/>
          </a:prstGeom>
          <a:noFill/>
        </p:spPr>
      </p:pic>
      <p:pic>
        <p:nvPicPr>
          <p:cNvPr id="43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492896"/>
            <a:ext cx="648072" cy="712544"/>
          </a:xfrm>
          <a:prstGeom prst="rect">
            <a:avLst/>
          </a:prstGeom>
          <a:noFill/>
        </p:spPr>
      </p:pic>
      <p:pic>
        <p:nvPicPr>
          <p:cNvPr id="42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0800" y="2276872"/>
            <a:ext cx="795536" cy="795536"/>
          </a:xfrm>
          <a:prstGeom prst="rect">
            <a:avLst/>
          </a:prstGeom>
          <a:noFill/>
        </p:spPr>
      </p:pic>
      <p:pic>
        <p:nvPicPr>
          <p:cNvPr id="41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1916" y="2434580"/>
            <a:ext cx="706388" cy="706388"/>
          </a:xfrm>
          <a:prstGeom prst="rect">
            <a:avLst/>
          </a:prstGeom>
          <a:noFill/>
        </p:spPr>
      </p:pic>
      <p:sp>
        <p:nvSpPr>
          <p:cNvPr id="44" name="Equal 43"/>
          <p:cNvSpPr/>
          <p:nvPr/>
        </p:nvSpPr>
        <p:spPr>
          <a:xfrm>
            <a:off x="7740352" y="2321004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316416" y="210498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0</a:t>
            </a:r>
            <a:endParaRPr lang="en-US" sz="6600" dirty="0"/>
          </a:p>
        </p:txBody>
      </p:sp>
      <p:sp>
        <p:nvSpPr>
          <p:cNvPr id="46" name="Cloud Callout 45"/>
          <p:cNvSpPr/>
          <p:nvPr/>
        </p:nvSpPr>
        <p:spPr>
          <a:xfrm>
            <a:off x="7308304" y="1268760"/>
            <a:ext cx="1656184" cy="936104"/>
          </a:xfrm>
          <a:prstGeom prst="cloudCallout">
            <a:avLst>
              <a:gd name="adj1" fmla="val -38478"/>
              <a:gd name="adj2" fmla="val 7357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Too heavy</a:t>
            </a:r>
            <a:endParaRPr lang="en-US" sz="2400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0" y="4149080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51520" y="4627002"/>
            <a:ext cx="32932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8775" indent="-358775">
              <a:buFont typeface="Arial" pitchFamily="34" charset="0"/>
              <a:buChar char="•"/>
            </a:pPr>
            <a:r>
              <a:rPr lang="en-US" sz="3600" dirty="0" smtClean="0"/>
              <a:t>Normalized</a:t>
            </a:r>
          </a:p>
          <a:p>
            <a:pPr marL="358775" indent="-358775">
              <a:buFont typeface="Arial" pitchFamily="34" charset="0"/>
              <a:buChar char="•"/>
            </a:pPr>
            <a:r>
              <a:rPr lang="en-US" sz="3600" dirty="0" err="1" smtClean="0"/>
              <a:t>Nonmonotone</a:t>
            </a:r>
            <a:endParaRPr lang="en-US" sz="3600" dirty="0" smtClean="0"/>
          </a:p>
          <a:p>
            <a:pPr marL="358775" indent="-358775">
              <a:buFont typeface="Arial" pitchFamily="34" charset="0"/>
              <a:buChar char="•"/>
            </a:pPr>
            <a:r>
              <a:rPr lang="en-US" sz="3600" dirty="0" err="1" smtClean="0"/>
              <a:t>Submodular</a:t>
            </a:r>
            <a:endParaRPr lang="en-US" sz="3600" dirty="0"/>
          </a:p>
        </p:txBody>
      </p:sp>
      <p:pic>
        <p:nvPicPr>
          <p:cNvPr id="50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7376" y="4228624"/>
            <a:ext cx="648072" cy="712544"/>
          </a:xfrm>
          <a:prstGeom prst="rect">
            <a:avLst/>
          </a:prstGeom>
          <a:noFill/>
        </p:spPr>
      </p:pic>
      <p:grpSp>
        <p:nvGrpSpPr>
          <p:cNvPr id="51" name="Group 50"/>
          <p:cNvGrpSpPr/>
          <p:nvPr/>
        </p:nvGrpSpPr>
        <p:grpSpPr>
          <a:xfrm>
            <a:off x="5687020" y="4293096"/>
            <a:ext cx="1048668" cy="576064"/>
            <a:chOff x="3307308" y="1340768"/>
            <a:chExt cx="2088216" cy="1008112"/>
          </a:xfrm>
        </p:grpSpPr>
        <p:sp>
          <p:nvSpPr>
            <p:cNvPr id="52" name="Donut 51"/>
            <p:cNvSpPr/>
            <p:nvPr/>
          </p:nvSpPr>
          <p:spPr>
            <a:xfrm>
              <a:off x="3851920" y="1340768"/>
              <a:ext cx="936104" cy="1008112"/>
            </a:xfrm>
            <a:prstGeom prst="donut">
              <a:avLst>
                <a:gd name="adj" fmla="val 1217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Minus 52"/>
            <p:cNvSpPr/>
            <p:nvPr/>
          </p:nvSpPr>
          <p:spPr>
            <a:xfrm rot="18970558">
              <a:off x="3307308" y="1614417"/>
              <a:ext cx="2088216" cy="526338"/>
            </a:xfrm>
            <a:prstGeom prst="mathMinus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Minus 53"/>
          <p:cNvSpPr/>
          <p:nvPr/>
        </p:nvSpPr>
        <p:spPr>
          <a:xfrm>
            <a:off x="4932040" y="4221088"/>
            <a:ext cx="720080" cy="648072"/>
          </a:xfrm>
          <a:prstGeom prst="mathMin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Equal 54"/>
          <p:cNvSpPr/>
          <p:nvPr/>
        </p:nvSpPr>
        <p:spPr>
          <a:xfrm>
            <a:off x="6735688" y="4221088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45553" y="400506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5</a:t>
            </a:r>
            <a:endParaRPr lang="en-US" sz="6600" dirty="0"/>
          </a:p>
        </p:txBody>
      </p:sp>
      <p:pic>
        <p:nvPicPr>
          <p:cNvPr id="57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392" y="5016624"/>
            <a:ext cx="648072" cy="712544"/>
          </a:xfrm>
          <a:prstGeom prst="rect">
            <a:avLst/>
          </a:prstGeom>
          <a:noFill/>
        </p:spPr>
      </p:pic>
      <p:pic>
        <p:nvPicPr>
          <p:cNvPr id="58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941168"/>
            <a:ext cx="795536" cy="795536"/>
          </a:xfrm>
          <a:prstGeom prst="rect">
            <a:avLst/>
          </a:prstGeom>
          <a:noFill/>
        </p:spPr>
      </p:pic>
      <p:sp>
        <p:nvSpPr>
          <p:cNvPr id="59" name="Minus 58"/>
          <p:cNvSpPr/>
          <p:nvPr/>
        </p:nvSpPr>
        <p:spPr>
          <a:xfrm>
            <a:off x="4932040" y="5041052"/>
            <a:ext cx="720080" cy="648072"/>
          </a:xfrm>
          <a:prstGeom prst="mathMin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Equal 60"/>
          <p:cNvSpPr/>
          <p:nvPr/>
        </p:nvSpPr>
        <p:spPr>
          <a:xfrm>
            <a:off x="6735688" y="5013176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45553" y="4769276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4</a:t>
            </a:r>
            <a:endParaRPr lang="en-US" sz="6600" dirty="0"/>
          </a:p>
        </p:txBody>
      </p:sp>
      <p:pic>
        <p:nvPicPr>
          <p:cNvPr id="63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7576" y="5013176"/>
            <a:ext cx="795536" cy="795536"/>
          </a:xfrm>
          <a:prstGeom prst="rect">
            <a:avLst/>
          </a:prstGeom>
          <a:noFill/>
        </p:spPr>
      </p:pic>
      <p:sp>
        <p:nvSpPr>
          <p:cNvPr id="66" name="Minus 65"/>
          <p:cNvSpPr/>
          <p:nvPr/>
        </p:nvSpPr>
        <p:spPr>
          <a:xfrm>
            <a:off x="4935488" y="5977156"/>
            <a:ext cx="720080" cy="648072"/>
          </a:xfrm>
          <a:prstGeom prst="mathMin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Equal 66"/>
          <p:cNvSpPr/>
          <p:nvPr/>
        </p:nvSpPr>
        <p:spPr>
          <a:xfrm>
            <a:off x="6739136" y="5949280"/>
            <a:ext cx="648072" cy="720080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349001" y="5705380"/>
            <a:ext cx="87395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-8</a:t>
            </a:r>
            <a:endParaRPr lang="en-US" sz="6600" dirty="0"/>
          </a:p>
        </p:txBody>
      </p:sp>
      <p:pic>
        <p:nvPicPr>
          <p:cNvPr id="70" name="Picture 4" descr="C:\Documents and Settings\moranfe\Local Settings\Temporary Internet Files\Content.IE5\YX8WKMHA\MC900246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5956816"/>
            <a:ext cx="648072" cy="712544"/>
          </a:xfrm>
          <a:prstGeom prst="rect">
            <a:avLst/>
          </a:prstGeom>
          <a:noFill/>
        </p:spPr>
      </p:pic>
      <p:pic>
        <p:nvPicPr>
          <p:cNvPr id="71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0236" y="5791572"/>
            <a:ext cx="795536" cy="795536"/>
          </a:xfrm>
          <a:prstGeom prst="rect">
            <a:avLst/>
          </a:prstGeom>
          <a:noFill/>
        </p:spPr>
      </p:pic>
      <p:pic>
        <p:nvPicPr>
          <p:cNvPr id="72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1352" y="5949280"/>
            <a:ext cx="706388" cy="706388"/>
          </a:xfrm>
          <a:prstGeom prst="rect">
            <a:avLst/>
          </a:prstGeom>
          <a:noFill/>
        </p:spPr>
      </p:pic>
      <p:pic>
        <p:nvPicPr>
          <p:cNvPr id="73" name="Picture 5" descr="C:\Documents and Settings\moranfe\Local Settings\Temporary Internet Files\Content.IE5\OTT7R8VF\MC90044170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921404"/>
            <a:ext cx="795536" cy="795536"/>
          </a:xfrm>
          <a:prstGeom prst="rect">
            <a:avLst/>
          </a:prstGeom>
          <a:noFill/>
        </p:spPr>
      </p:pic>
      <p:pic>
        <p:nvPicPr>
          <p:cNvPr id="74" name="Picture 6" descr="C:\Documents and Settings\moranfe\Local Settings\Temporary Internet Files\Content.IE5\OTT7R8VF\MC90043690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9624" y="6021288"/>
            <a:ext cx="706388" cy="70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44" grpId="0" animBg="1"/>
      <p:bldP spid="45" grpId="0"/>
      <p:bldP spid="46" grpId="0" animBg="1"/>
      <p:bldP spid="54" grpId="0" animBg="1"/>
      <p:bldP spid="55" grpId="0" animBg="1"/>
      <p:bldP spid="56" grpId="0"/>
      <p:bldP spid="59" grpId="0" animBg="1"/>
      <p:bldP spid="61" grpId="0" animBg="1"/>
      <p:bldP spid="62" grpId="0"/>
      <p:bldP spid="66" grpId="0" animBg="1"/>
      <p:bldP spid="67" grpId="0" animBg="1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Where can One Find </a:t>
            </a:r>
            <a:r>
              <a:rPr lang="en-US" sz="2800" dirty="0" err="1" smtClean="0"/>
              <a:t>Submodular</a:t>
            </a:r>
            <a:r>
              <a:rPr lang="en-US" sz="2800" dirty="0" smtClean="0"/>
              <a:t> Set Functions?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0963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Question</a:t>
            </a:r>
          </a:p>
          <a:p>
            <a:pPr marL="0" indent="0">
              <a:buNone/>
            </a:pPr>
            <a:r>
              <a:rPr lang="en-US" dirty="0" err="1" smtClean="0"/>
              <a:t>Submodularity</a:t>
            </a:r>
            <a:r>
              <a:rPr lang="en-US" dirty="0" smtClean="0"/>
              <a:t> looks peculiar. Is it common in real life?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Answer</a:t>
            </a:r>
            <a:endParaRPr lang="en-US" dirty="0" smtClean="0"/>
          </a:p>
          <a:p>
            <a:pPr marL="266700" indent="-266700"/>
            <a:r>
              <a:rPr lang="en-US" dirty="0" smtClean="0"/>
              <a:t>Yes, </a:t>
            </a:r>
            <a:r>
              <a:rPr lang="en-US" dirty="0" err="1" smtClean="0"/>
              <a:t>submodular</a:t>
            </a:r>
            <a:r>
              <a:rPr lang="en-US" dirty="0" smtClean="0"/>
              <a:t> set functions pop often in many settings.</a:t>
            </a:r>
          </a:p>
          <a:p>
            <a:pPr marL="266700" indent="-266700"/>
            <a:r>
              <a:rPr lang="en-US" dirty="0" err="1" smtClean="0"/>
              <a:t>Submodular</a:t>
            </a:r>
            <a:r>
              <a:rPr lang="en-US" dirty="0" smtClean="0"/>
              <a:t> functions represents “economy of scale”, which makes them useful in economics.</a:t>
            </a:r>
          </a:p>
          <a:p>
            <a:pPr marL="266700" indent="-266700"/>
            <a:r>
              <a:rPr lang="en-US" dirty="0" smtClean="0"/>
              <a:t>Examples of </a:t>
            </a:r>
            <a:r>
              <a:rPr lang="en-US" dirty="0" err="1" smtClean="0"/>
              <a:t>submodular</a:t>
            </a:r>
            <a:r>
              <a:rPr lang="en-US" dirty="0" smtClean="0"/>
              <a:t> functions in combinatorial settings: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30007286"/>
              </p:ext>
            </p:extLst>
          </p:nvPr>
        </p:nvGraphicFramePr>
        <p:xfrm>
          <a:off x="539552" y="4430608"/>
          <a:ext cx="806489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Ground Set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Submodular</a:t>
                      </a:r>
                      <a:r>
                        <a:rPr lang="en-US" sz="2200" dirty="0" smtClean="0"/>
                        <a:t> Function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Nodes</a:t>
                      </a:r>
                      <a:r>
                        <a:rPr lang="en-US" sz="2200" baseline="0" dirty="0" smtClean="0"/>
                        <a:t> of a graph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 number</a:t>
                      </a:r>
                      <a:r>
                        <a:rPr lang="en-US" sz="2200" baseline="0" dirty="0" smtClean="0"/>
                        <a:t> of edges leaving a set of nodes.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Collection of sets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</a:t>
                      </a:r>
                      <a:r>
                        <a:rPr lang="en-US" sz="2200" baseline="0" dirty="0" smtClean="0"/>
                        <a:t> number of elements in the union of the of a sub-collection.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Unconstrained </a:t>
            </a:r>
            <a:r>
              <a:rPr lang="en-US" sz="3200" dirty="0" err="1" smtClean="0"/>
              <a:t>Submodular</a:t>
            </a:r>
            <a:r>
              <a:rPr lang="en-US" sz="3200" dirty="0" smtClean="0"/>
              <a:t> Maximization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Instance</a:t>
            </a:r>
          </a:p>
          <a:p>
            <a:pPr>
              <a:buNone/>
            </a:pPr>
            <a:r>
              <a:rPr lang="en-US" dirty="0" smtClean="0"/>
              <a:t>A non-negative </a:t>
            </a:r>
            <a:r>
              <a:rPr lang="en-US" dirty="0" err="1" smtClean="0"/>
              <a:t>submodular</a:t>
            </a:r>
            <a:r>
              <a:rPr lang="en-US" dirty="0" smtClean="0"/>
              <a:t> function </a:t>
            </a:r>
            <a:r>
              <a:rPr lang="en-US" i="1" dirty="0" smtClean="0"/>
              <a:t>f</a:t>
            </a:r>
            <a:r>
              <a:rPr lang="en-US" dirty="0" smtClean="0"/>
              <a:t> : 2</a:t>
            </a:r>
            <a:r>
              <a:rPr lang="en-US" i="1" baseline="30000" dirty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R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. 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b="1" u="sng" dirty="0" smtClean="0">
                <a:sym typeface="Wingdings" pitchFamily="2" charset="2"/>
              </a:rPr>
              <a:t>Objective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Find a subset </a:t>
            </a:r>
            <a:r>
              <a:rPr lang="en-US" i="1" dirty="0" smtClean="0">
                <a:sym typeface="Wingdings" pitchFamily="2" charset="2"/>
              </a:rPr>
              <a:t>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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maximizing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).</a:t>
            </a: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b="1" u="sng" dirty="0" smtClean="0">
                <a:sym typeface="Symbol"/>
              </a:rPr>
              <a:t>Most Recent Previous Works</a:t>
            </a:r>
            <a:endParaRPr lang="en-US" dirty="0" smtClean="0">
              <a:sym typeface="Symbol"/>
            </a:endParaRPr>
          </a:p>
          <a:p>
            <a:r>
              <a:rPr lang="en-US" dirty="0" smtClean="0"/>
              <a:t>0.41 approximation via simulated annealing [</a:t>
            </a:r>
            <a:r>
              <a:rPr lang="en-US" dirty="0" err="1" smtClean="0"/>
              <a:t>Gharan</a:t>
            </a:r>
            <a:r>
              <a:rPr lang="en-US" dirty="0" smtClean="0"/>
              <a:t> and </a:t>
            </a:r>
            <a:r>
              <a:rPr lang="en-US" dirty="0" err="1" smtClean="0"/>
              <a:t>Vondrak</a:t>
            </a:r>
            <a:r>
              <a:rPr lang="en-US" dirty="0" smtClean="0"/>
              <a:t> 11]</a:t>
            </a:r>
          </a:p>
          <a:p>
            <a:r>
              <a:rPr lang="en-US" dirty="0" smtClean="0"/>
              <a:t>0.42 approximation via a combination of simulated annealing and the Structural Continuous Greedy Algorithm [Feldman et al. 11]</a:t>
            </a:r>
          </a:p>
          <a:p>
            <a:r>
              <a:rPr lang="en-US" dirty="0" smtClean="0"/>
              <a:t>0.5 hardness [</a:t>
            </a:r>
            <a:r>
              <a:rPr lang="en-US" dirty="0" err="1" smtClean="0"/>
              <a:t>Feige</a:t>
            </a:r>
            <a:r>
              <a:rPr lang="en-US" dirty="0" smtClean="0"/>
              <a:t> et al. 07]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429486" y="116632"/>
            <a:ext cx="1700954" cy="1397902"/>
            <a:chOff x="6660232" y="318681"/>
            <a:chExt cx="1787698" cy="1509724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60232" y="770858"/>
              <a:ext cx="1787698" cy="1057547"/>
            </a:xfrm>
            <a:prstGeom prst="rect">
              <a:avLst/>
            </a:prstGeom>
            <a:noFill/>
          </p:spPr>
        </p:pic>
        <p:grpSp>
          <p:nvGrpSpPr>
            <p:cNvPr id="9" name="Group 8"/>
            <p:cNvGrpSpPr/>
            <p:nvPr/>
          </p:nvGrpSpPr>
          <p:grpSpPr>
            <a:xfrm rot="2078630">
              <a:off x="7351102" y="318681"/>
              <a:ext cx="723412" cy="852576"/>
              <a:chOff x="3995738" y="922338"/>
              <a:chExt cx="527050" cy="714375"/>
            </a:xfrm>
          </p:grpSpPr>
          <p:sp>
            <p:nvSpPr>
              <p:cNvPr id="10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3995738" y="922338"/>
                <a:ext cx="527050" cy="714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4119563" y="1171576"/>
                <a:ext cx="53975" cy="300038"/>
              </a:xfrm>
              <a:custGeom>
                <a:avLst/>
                <a:gdLst>
                  <a:gd name="T0" fmla="*/ 87 w 133"/>
                  <a:gd name="T1" fmla="*/ 0 h 753"/>
                  <a:gd name="T2" fmla="*/ 51 w 133"/>
                  <a:gd name="T3" fmla="*/ 212 h 753"/>
                  <a:gd name="T4" fmla="*/ 71 w 133"/>
                  <a:gd name="T5" fmla="*/ 262 h 753"/>
                  <a:gd name="T6" fmla="*/ 48 w 133"/>
                  <a:gd name="T7" fmla="*/ 467 h 753"/>
                  <a:gd name="T8" fmla="*/ 22 w 133"/>
                  <a:gd name="T9" fmla="*/ 508 h 753"/>
                  <a:gd name="T10" fmla="*/ 0 w 133"/>
                  <a:gd name="T11" fmla="*/ 722 h 753"/>
                  <a:gd name="T12" fmla="*/ 67 w 133"/>
                  <a:gd name="T13" fmla="*/ 753 h 753"/>
                  <a:gd name="T14" fmla="*/ 77 w 133"/>
                  <a:gd name="T15" fmla="*/ 507 h 753"/>
                  <a:gd name="T16" fmla="*/ 100 w 133"/>
                  <a:gd name="T17" fmla="*/ 483 h 753"/>
                  <a:gd name="T18" fmla="*/ 122 w 133"/>
                  <a:gd name="T19" fmla="*/ 270 h 753"/>
                  <a:gd name="T20" fmla="*/ 116 w 133"/>
                  <a:gd name="T21" fmla="*/ 185 h 753"/>
                  <a:gd name="T22" fmla="*/ 133 w 133"/>
                  <a:gd name="T23" fmla="*/ 7 h 753"/>
                  <a:gd name="T24" fmla="*/ 87 w 133"/>
                  <a:gd name="T25" fmla="*/ 0 h 753"/>
                  <a:gd name="T26" fmla="*/ 87 w 133"/>
                  <a:gd name="T27" fmla="*/ 0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3" h="753">
                    <a:moveTo>
                      <a:pt x="87" y="0"/>
                    </a:moveTo>
                    <a:lnTo>
                      <a:pt x="51" y="212"/>
                    </a:lnTo>
                    <a:lnTo>
                      <a:pt x="71" y="262"/>
                    </a:lnTo>
                    <a:lnTo>
                      <a:pt x="48" y="467"/>
                    </a:lnTo>
                    <a:lnTo>
                      <a:pt x="22" y="508"/>
                    </a:lnTo>
                    <a:lnTo>
                      <a:pt x="0" y="722"/>
                    </a:lnTo>
                    <a:lnTo>
                      <a:pt x="67" y="753"/>
                    </a:lnTo>
                    <a:lnTo>
                      <a:pt x="77" y="507"/>
                    </a:lnTo>
                    <a:lnTo>
                      <a:pt x="100" y="483"/>
                    </a:lnTo>
                    <a:lnTo>
                      <a:pt x="122" y="270"/>
                    </a:lnTo>
                    <a:lnTo>
                      <a:pt x="116" y="185"/>
                    </a:lnTo>
                    <a:lnTo>
                      <a:pt x="133" y="7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auto">
              <a:xfrm>
                <a:off x="4144963" y="1192213"/>
                <a:ext cx="17463" cy="63500"/>
              </a:xfrm>
              <a:custGeom>
                <a:avLst/>
                <a:gdLst>
                  <a:gd name="T0" fmla="*/ 29 w 43"/>
                  <a:gd name="T1" fmla="*/ 0 h 162"/>
                  <a:gd name="T2" fmla="*/ 43 w 43"/>
                  <a:gd name="T3" fmla="*/ 35 h 162"/>
                  <a:gd name="T4" fmla="*/ 29 w 43"/>
                  <a:gd name="T5" fmla="*/ 156 h 162"/>
                  <a:gd name="T6" fmla="*/ 0 w 43"/>
                  <a:gd name="T7" fmla="*/ 162 h 162"/>
                  <a:gd name="T8" fmla="*/ 29 w 43"/>
                  <a:gd name="T9" fmla="*/ 0 h 162"/>
                  <a:gd name="T10" fmla="*/ 29 w 43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162">
                    <a:moveTo>
                      <a:pt x="29" y="0"/>
                    </a:moveTo>
                    <a:lnTo>
                      <a:pt x="43" y="35"/>
                    </a:lnTo>
                    <a:lnTo>
                      <a:pt x="29" y="156"/>
                    </a:lnTo>
                    <a:lnTo>
                      <a:pt x="0" y="162"/>
                    </a:lnTo>
                    <a:lnTo>
                      <a:pt x="29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DBB8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auto">
              <a:xfrm>
                <a:off x="4129088" y="1279526"/>
                <a:ext cx="30163" cy="176213"/>
              </a:xfrm>
              <a:custGeom>
                <a:avLst/>
                <a:gdLst>
                  <a:gd name="T0" fmla="*/ 57 w 78"/>
                  <a:gd name="T1" fmla="*/ 0 h 446"/>
                  <a:gd name="T2" fmla="*/ 78 w 78"/>
                  <a:gd name="T3" fmla="*/ 43 h 446"/>
                  <a:gd name="T4" fmla="*/ 57 w 78"/>
                  <a:gd name="T5" fmla="*/ 195 h 446"/>
                  <a:gd name="T6" fmla="*/ 34 w 78"/>
                  <a:gd name="T7" fmla="*/ 227 h 446"/>
                  <a:gd name="T8" fmla="*/ 39 w 78"/>
                  <a:gd name="T9" fmla="*/ 286 h 446"/>
                  <a:gd name="T10" fmla="*/ 23 w 78"/>
                  <a:gd name="T11" fmla="*/ 446 h 446"/>
                  <a:gd name="T12" fmla="*/ 0 w 78"/>
                  <a:gd name="T13" fmla="*/ 439 h 446"/>
                  <a:gd name="T14" fmla="*/ 15 w 78"/>
                  <a:gd name="T15" fmla="*/ 243 h 446"/>
                  <a:gd name="T16" fmla="*/ 39 w 78"/>
                  <a:gd name="T17" fmla="*/ 189 h 446"/>
                  <a:gd name="T18" fmla="*/ 57 w 78"/>
                  <a:gd name="T19" fmla="*/ 0 h 446"/>
                  <a:gd name="T20" fmla="*/ 57 w 78"/>
                  <a:gd name="T21" fmla="*/ 0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446">
                    <a:moveTo>
                      <a:pt x="57" y="0"/>
                    </a:moveTo>
                    <a:lnTo>
                      <a:pt x="78" y="43"/>
                    </a:lnTo>
                    <a:lnTo>
                      <a:pt x="57" y="195"/>
                    </a:lnTo>
                    <a:lnTo>
                      <a:pt x="34" y="227"/>
                    </a:lnTo>
                    <a:lnTo>
                      <a:pt x="39" y="286"/>
                    </a:lnTo>
                    <a:lnTo>
                      <a:pt x="23" y="446"/>
                    </a:lnTo>
                    <a:lnTo>
                      <a:pt x="0" y="439"/>
                    </a:lnTo>
                    <a:lnTo>
                      <a:pt x="15" y="243"/>
                    </a:lnTo>
                    <a:lnTo>
                      <a:pt x="39" y="189"/>
                    </a:lnTo>
                    <a:lnTo>
                      <a:pt x="57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DBB8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auto">
              <a:xfrm>
                <a:off x="4132263" y="1136651"/>
                <a:ext cx="46038" cy="50800"/>
              </a:xfrm>
              <a:custGeom>
                <a:avLst/>
                <a:gdLst>
                  <a:gd name="T0" fmla="*/ 24 w 117"/>
                  <a:gd name="T1" fmla="*/ 0 h 127"/>
                  <a:gd name="T2" fmla="*/ 8 w 117"/>
                  <a:gd name="T3" fmla="*/ 5 h 127"/>
                  <a:gd name="T4" fmla="*/ 0 w 117"/>
                  <a:gd name="T5" fmla="*/ 43 h 127"/>
                  <a:gd name="T6" fmla="*/ 9 w 117"/>
                  <a:gd name="T7" fmla="*/ 53 h 127"/>
                  <a:gd name="T8" fmla="*/ 9 w 117"/>
                  <a:gd name="T9" fmla="*/ 74 h 127"/>
                  <a:gd name="T10" fmla="*/ 7 w 117"/>
                  <a:gd name="T11" fmla="*/ 98 h 127"/>
                  <a:gd name="T12" fmla="*/ 17 w 117"/>
                  <a:gd name="T13" fmla="*/ 111 h 127"/>
                  <a:gd name="T14" fmla="*/ 78 w 117"/>
                  <a:gd name="T15" fmla="*/ 127 h 127"/>
                  <a:gd name="T16" fmla="*/ 117 w 117"/>
                  <a:gd name="T17" fmla="*/ 31 h 127"/>
                  <a:gd name="T18" fmla="*/ 24 w 117"/>
                  <a:gd name="T19" fmla="*/ 0 h 127"/>
                  <a:gd name="T20" fmla="*/ 24 w 117"/>
                  <a:gd name="T21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7" h="127">
                    <a:moveTo>
                      <a:pt x="24" y="0"/>
                    </a:moveTo>
                    <a:lnTo>
                      <a:pt x="8" y="5"/>
                    </a:lnTo>
                    <a:lnTo>
                      <a:pt x="0" y="43"/>
                    </a:lnTo>
                    <a:lnTo>
                      <a:pt x="9" y="53"/>
                    </a:lnTo>
                    <a:lnTo>
                      <a:pt x="9" y="74"/>
                    </a:lnTo>
                    <a:lnTo>
                      <a:pt x="7" y="98"/>
                    </a:lnTo>
                    <a:lnTo>
                      <a:pt x="17" y="111"/>
                    </a:lnTo>
                    <a:lnTo>
                      <a:pt x="78" y="127"/>
                    </a:lnTo>
                    <a:lnTo>
                      <a:pt x="117" y="31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4352926" y="1031876"/>
                <a:ext cx="161925" cy="187325"/>
              </a:xfrm>
              <a:custGeom>
                <a:avLst/>
                <a:gdLst>
                  <a:gd name="T0" fmla="*/ 40 w 405"/>
                  <a:gd name="T1" fmla="*/ 51 h 472"/>
                  <a:gd name="T2" fmla="*/ 53 w 405"/>
                  <a:gd name="T3" fmla="*/ 46 h 472"/>
                  <a:gd name="T4" fmla="*/ 64 w 405"/>
                  <a:gd name="T5" fmla="*/ 41 h 472"/>
                  <a:gd name="T6" fmla="*/ 74 w 405"/>
                  <a:gd name="T7" fmla="*/ 37 h 472"/>
                  <a:gd name="T8" fmla="*/ 85 w 405"/>
                  <a:gd name="T9" fmla="*/ 32 h 472"/>
                  <a:gd name="T10" fmla="*/ 97 w 405"/>
                  <a:gd name="T11" fmla="*/ 27 h 472"/>
                  <a:gd name="T12" fmla="*/ 110 w 405"/>
                  <a:gd name="T13" fmla="*/ 22 h 472"/>
                  <a:gd name="T14" fmla="*/ 124 w 405"/>
                  <a:gd name="T15" fmla="*/ 18 h 472"/>
                  <a:gd name="T16" fmla="*/ 137 w 405"/>
                  <a:gd name="T17" fmla="*/ 14 h 472"/>
                  <a:gd name="T18" fmla="*/ 151 w 405"/>
                  <a:gd name="T19" fmla="*/ 10 h 472"/>
                  <a:gd name="T20" fmla="*/ 164 w 405"/>
                  <a:gd name="T21" fmla="*/ 7 h 472"/>
                  <a:gd name="T22" fmla="*/ 177 w 405"/>
                  <a:gd name="T23" fmla="*/ 4 h 472"/>
                  <a:gd name="T24" fmla="*/ 192 w 405"/>
                  <a:gd name="T25" fmla="*/ 3 h 472"/>
                  <a:gd name="T26" fmla="*/ 204 w 405"/>
                  <a:gd name="T27" fmla="*/ 0 h 472"/>
                  <a:gd name="T28" fmla="*/ 217 w 405"/>
                  <a:gd name="T29" fmla="*/ 0 h 472"/>
                  <a:gd name="T30" fmla="*/ 229 w 405"/>
                  <a:gd name="T31" fmla="*/ 0 h 472"/>
                  <a:gd name="T32" fmla="*/ 242 w 405"/>
                  <a:gd name="T33" fmla="*/ 1 h 472"/>
                  <a:gd name="T34" fmla="*/ 256 w 405"/>
                  <a:gd name="T35" fmla="*/ 3 h 472"/>
                  <a:gd name="T36" fmla="*/ 268 w 405"/>
                  <a:gd name="T37" fmla="*/ 5 h 472"/>
                  <a:gd name="T38" fmla="*/ 281 w 405"/>
                  <a:gd name="T39" fmla="*/ 8 h 472"/>
                  <a:gd name="T40" fmla="*/ 293 w 405"/>
                  <a:gd name="T41" fmla="*/ 11 h 472"/>
                  <a:gd name="T42" fmla="*/ 305 w 405"/>
                  <a:gd name="T43" fmla="*/ 16 h 472"/>
                  <a:gd name="T44" fmla="*/ 317 w 405"/>
                  <a:gd name="T45" fmla="*/ 20 h 472"/>
                  <a:gd name="T46" fmla="*/ 328 w 405"/>
                  <a:gd name="T47" fmla="*/ 26 h 472"/>
                  <a:gd name="T48" fmla="*/ 339 w 405"/>
                  <a:gd name="T49" fmla="*/ 32 h 472"/>
                  <a:gd name="T50" fmla="*/ 349 w 405"/>
                  <a:gd name="T51" fmla="*/ 38 h 472"/>
                  <a:gd name="T52" fmla="*/ 359 w 405"/>
                  <a:gd name="T53" fmla="*/ 46 h 472"/>
                  <a:gd name="T54" fmla="*/ 374 w 405"/>
                  <a:gd name="T55" fmla="*/ 60 h 472"/>
                  <a:gd name="T56" fmla="*/ 389 w 405"/>
                  <a:gd name="T57" fmla="*/ 76 h 472"/>
                  <a:gd name="T58" fmla="*/ 397 w 405"/>
                  <a:gd name="T59" fmla="*/ 92 h 472"/>
                  <a:gd name="T60" fmla="*/ 403 w 405"/>
                  <a:gd name="T61" fmla="*/ 107 h 472"/>
                  <a:gd name="T62" fmla="*/ 404 w 405"/>
                  <a:gd name="T63" fmla="*/ 122 h 472"/>
                  <a:gd name="T64" fmla="*/ 403 w 405"/>
                  <a:gd name="T65" fmla="*/ 134 h 472"/>
                  <a:gd name="T66" fmla="*/ 400 w 405"/>
                  <a:gd name="T67" fmla="*/ 146 h 472"/>
                  <a:gd name="T68" fmla="*/ 395 w 405"/>
                  <a:gd name="T69" fmla="*/ 157 h 472"/>
                  <a:gd name="T70" fmla="*/ 390 w 405"/>
                  <a:gd name="T71" fmla="*/ 168 h 472"/>
                  <a:gd name="T72" fmla="*/ 376 w 405"/>
                  <a:gd name="T73" fmla="*/ 184 h 472"/>
                  <a:gd name="T74" fmla="*/ 359 w 405"/>
                  <a:gd name="T75" fmla="*/ 198 h 472"/>
                  <a:gd name="T76" fmla="*/ 342 w 405"/>
                  <a:gd name="T77" fmla="*/ 205 h 472"/>
                  <a:gd name="T78" fmla="*/ 334 w 405"/>
                  <a:gd name="T79" fmla="*/ 209 h 472"/>
                  <a:gd name="T80" fmla="*/ 365 w 405"/>
                  <a:gd name="T81" fmla="*/ 367 h 472"/>
                  <a:gd name="T82" fmla="*/ 365 w 405"/>
                  <a:gd name="T83" fmla="*/ 380 h 472"/>
                  <a:gd name="T84" fmla="*/ 363 w 405"/>
                  <a:gd name="T85" fmla="*/ 393 h 472"/>
                  <a:gd name="T86" fmla="*/ 356 w 405"/>
                  <a:gd name="T87" fmla="*/ 407 h 472"/>
                  <a:gd name="T88" fmla="*/ 347 w 405"/>
                  <a:gd name="T89" fmla="*/ 418 h 472"/>
                  <a:gd name="T90" fmla="*/ 336 w 405"/>
                  <a:gd name="T91" fmla="*/ 427 h 472"/>
                  <a:gd name="T92" fmla="*/ 323 w 405"/>
                  <a:gd name="T93" fmla="*/ 437 h 472"/>
                  <a:gd name="T94" fmla="*/ 307 w 405"/>
                  <a:gd name="T95" fmla="*/ 445 h 472"/>
                  <a:gd name="T96" fmla="*/ 293 w 405"/>
                  <a:gd name="T97" fmla="*/ 454 h 472"/>
                  <a:gd name="T98" fmla="*/ 280 w 405"/>
                  <a:gd name="T99" fmla="*/ 461 h 472"/>
                  <a:gd name="T100" fmla="*/ 269 w 405"/>
                  <a:gd name="T101" fmla="*/ 466 h 472"/>
                  <a:gd name="T102" fmla="*/ 259 w 405"/>
                  <a:gd name="T103" fmla="*/ 472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05" h="472">
                    <a:moveTo>
                      <a:pt x="35" y="55"/>
                    </a:moveTo>
                    <a:lnTo>
                      <a:pt x="36" y="54"/>
                    </a:lnTo>
                    <a:lnTo>
                      <a:pt x="38" y="52"/>
                    </a:lnTo>
                    <a:lnTo>
                      <a:pt x="40" y="51"/>
                    </a:lnTo>
                    <a:lnTo>
                      <a:pt x="42" y="50"/>
                    </a:lnTo>
                    <a:lnTo>
                      <a:pt x="46" y="49"/>
                    </a:lnTo>
                    <a:lnTo>
                      <a:pt x="49" y="48"/>
                    </a:lnTo>
                    <a:lnTo>
                      <a:pt x="53" y="46"/>
                    </a:lnTo>
                    <a:lnTo>
                      <a:pt x="58" y="43"/>
                    </a:lnTo>
                    <a:lnTo>
                      <a:pt x="59" y="42"/>
                    </a:lnTo>
                    <a:lnTo>
                      <a:pt x="61" y="41"/>
                    </a:lnTo>
                    <a:lnTo>
                      <a:pt x="64" y="41"/>
                    </a:lnTo>
                    <a:lnTo>
                      <a:pt x="66" y="40"/>
                    </a:lnTo>
                    <a:lnTo>
                      <a:pt x="69" y="39"/>
                    </a:lnTo>
                    <a:lnTo>
                      <a:pt x="72" y="37"/>
                    </a:lnTo>
                    <a:lnTo>
                      <a:pt x="74" y="37"/>
                    </a:lnTo>
                    <a:lnTo>
                      <a:pt x="76" y="36"/>
                    </a:lnTo>
                    <a:lnTo>
                      <a:pt x="80" y="35"/>
                    </a:lnTo>
                    <a:lnTo>
                      <a:pt x="83" y="32"/>
                    </a:lnTo>
                    <a:lnTo>
                      <a:pt x="85" y="32"/>
                    </a:lnTo>
                    <a:lnTo>
                      <a:pt x="88" y="31"/>
                    </a:lnTo>
                    <a:lnTo>
                      <a:pt x="92" y="30"/>
                    </a:lnTo>
                    <a:lnTo>
                      <a:pt x="95" y="28"/>
                    </a:lnTo>
                    <a:lnTo>
                      <a:pt x="97" y="27"/>
                    </a:lnTo>
                    <a:lnTo>
                      <a:pt x="100" y="26"/>
                    </a:lnTo>
                    <a:lnTo>
                      <a:pt x="104" y="25"/>
                    </a:lnTo>
                    <a:lnTo>
                      <a:pt x="107" y="24"/>
                    </a:lnTo>
                    <a:lnTo>
                      <a:pt x="110" y="22"/>
                    </a:lnTo>
                    <a:lnTo>
                      <a:pt x="114" y="21"/>
                    </a:lnTo>
                    <a:lnTo>
                      <a:pt x="117" y="20"/>
                    </a:lnTo>
                    <a:lnTo>
                      <a:pt x="120" y="19"/>
                    </a:lnTo>
                    <a:lnTo>
                      <a:pt x="124" y="18"/>
                    </a:lnTo>
                    <a:lnTo>
                      <a:pt x="127" y="17"/>
                    </a:lnTo>
                    <a:lnTo>
                      <a:pt x="130" y="16"/>
                    </a:lnTo>
                    <a:lnTo>
                      <a:pt x="133" y="15"/>
                    </a:lnTo>
                    <a:lnTo>
                      <a:pt x="137" y="14"/>
                    </a:lnTo>
                    <a:lnTo>
                      <a:pt x="141" y="14"/>
                    </a:lnTo>
                    <a:lnTo>
                      <a:pt x="144" y="11"/>
                    </a:lnTo>
                    <a:lnTo>
                      <a:pt x="148" y="11"/>
                    </a:lnTo>
                    <a:lnTo>
                      <a:pt x="151" y="10"/>
                    </a:lnTo>
                    <a:lnTo>
                      <a:pt x="154" y="9"/>
                    </a:lnTo>
                    <a:lnTo>
                      <a:pt x="158" y="8"/>
                    </a:lnTo>
                    <a:lnTo>
                      <a:pt x="161" y="7"/>
                    </a:lnTo>
                    <a:lnTo>
                      <a:pt x="164" y="7"/>
                    </a:lnTo>
                    <a:lnTo>
                      <a:pt x="168" y="6"/>
                    </a:lnTo>
                    <a:lnTo>
                      <a:pt x="171" y="5"/>
                    </a:lnTo>
                    <a:lnTo>
                      <a:pt x="174" y="5"/>
                    </a:lnTo>
                    <a:lnTo>
                      <a:pt x="177" y="4"/>
                    </a:lnTo>
                    <a:lnTo>
                      <a:pt x="181" y="4"/>
                    </a:lnTo>
                    <a:lnTo>
                      <a:pt x="184" y="3"/>
                    </a:lnTo>
                    <a:lnTo>
                      <a:pt x="187" y="3"/>
                    </a:lnTo>
                    <a:lnTo>
                      <a:pt x="192" y="3"/>
                    </a:lnTo>
                    <a:lnTo>
                      <a:pt x="195" y="3"/>
                    </a:lnTo>
                    <a:lnTo>
                      <a:pt x="197" y="1"/>
                    </a:lnTo>
                    <a:lnTo>
                      <a:pt x="202" y="1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4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4" y="0"/>
                    </a:lnTo>
                    <a:lnTo>
                      <a:pt x="226" y="0"/>
                    </a:lnTo>
                    <a:lnTo>
                      <a:pt x="229" y="0"/>
                    </a:lnTo>
                    <a:lnTo>
                      <a:pt x="234" y="0"/>
                    </a:lnTo>
                    <a:lnTo>
                      <a:pt x="236" y="0"/>
                    </a:lnTo>
                    <a:lnTo>
                      <a:pt x="240" y="1"/>
                    </a:lnTo>
                    <a:lnTo>
                      <a:pt x="242" y="1"/>
                    </a:lnTo>
                    <a:lnTo>
                      <a:pt x="247" y="3"/>
                    </a:lnTo>
                    <a:lnTo>
                      <a:pt x="249" y="3"/>
                    </a:lnTo>
                    <a:lnTo>
                      <a:pt x="252" y="3"/>
                    </a:lnTo>
                    <a:lnTo>
                      <a:pt x="256" y="3"/>
                    </a:lnTo>
                    <a:lnTo>
                      <a:pt x="259" y="4"/>
                    </a:lnTo>
                    <a:lnTo>
                      <a:pt x="262" y="4"/>
                    </a:lnTo>
                    <a:lnTo>
                      <a:pt x="265" y="5"/>
                    </a:lnTo>
                    <a:lnTo>
                      <a:pt x="268" y="5"/>
                    </a:lnTo>
                    <a:lnTo>
                      <a:pt x="272" y="6"/>
                    </a:lnTo>
                    <a:lnTo>
                      <a:pt x="274" y="7"/>
                    </a:lnTo>
                    <a:lnTo>
                      <a:pt x="277" y="7"/>
                    </a:lnTo>
                    <a:lnTo>
                      <a:pt x="281" y="8"/>
                    </a:lnTo>
                    <a:lnTo>
                      <a:pt x="284" y="9"/>
                    </a:lnTo>
                    <a:lnTo>
                      <a:pt x="287" y="9"/>
                    </a:lnTo>
                    <a:lnTo>
                      <a:pt x="290" y="10"/>
                    </a:lnTo>
                    <a:lnTo>
                      <a:pt x="293" y="11"/>
                    </a:lnTo>
                    <a:lnTo>
                      <a:pt x="297" y="13"/>
                    </a:lnTo>
                    <a:lnTo>
                      <a:pt x="299" y="14"/>
                    </a:lnTo>
                    <a:lnTo>
                      <a:pt x="303" y="15"/>
                    </a:lnTo>
                    <a:lnTo>
                      <a:pt x="305" y="16"/>
                    </a:lnTo>
                    <a:lnTo>
                      <a:pt x="308" y="17"/>
                    </a:lnTo>
                    <a:lnTo>
                      <a:pt x="310" y="18"/>
                    </a:lnTo>
                    <a:lnTo>
                      <a:pt x="314" y="19"/>
                    </a:lnTo>
                    <a:lnTo>
                      <a:pt x="317" y="20"/>
                    </a:lnTo>
                    <a:lnTo>
                      <a:pt x="320" y="21"/>
                    </a:lnTo>
                    <a:lnTo>
                      <a:pt x="323" y="22"/>
                    </a:lnTo>
                    <a:lnTo>
                      <a:pt x="325" y="25"/>
                    </a:lnTo>
                    <a:lnTo>
                      <a:pt x="328" y="26"/>
                    </a:lnTo>
                    <a:lnTo>
                      <a:pt x="331" y="27"/>
                    </a:lnTo>
                    <a:lnTo>
                      <a:pt x="334" y="28"/>
                    </a:lnTo>
                    <a:lnTo>
                      <a:pt x="336" y="30"/>
                    </a:lnTo>
                    <a:lnTo>
                      <a:pt x="339" y="32"/>
                    </a:lnTo>
                    <a:lnTo>
                      <a:pt x="342" y="33"/>
                    </a:lnTo>
                    <a:lnTo>
                      <a:pt x="345" y="35"/>
                    </a:lnTo>
                    <a:lnTo>
                      <a:pt x="347" y="37"/>
                    </a:lnTo>
                    <a:lnTo>
                      <a:pt x="349" y="38"/>
                    </a:lnTo>
                    <a:lnTo>
                      <a:pt x="352" y="40"/>
                    </a:lnTo>
                    <a:lnTo>
                      <a:pt x="354" y="41"/>
                    </a:lnTo>
                    <a:lnTo>
                      <a:pt x="357" y="43"/>
                    </a:lnTo>
                    <a:lnTo>
                      <a:pt x="359" y="46"/>
                    </a:lnTo>
                    <a:lnTo>
                      <a:pt x="362" y="48"/>
                    </a:lnTo>
                    <a:lnTo>
                      <a:pt x="367" y="51"/>
                    </a:lnTo>
                    <a:lnTo>
                      <a:pt x="371" y="55"/>
                    </a:lnTo>
                    <a:lnTo>
                      <a:pt x="374" y="60"/>
                    </a:lnTo>
                    <a:lnTo>
                      <a:pt x="379" y="64"/>
                    </a:lnTo>
                    <a:lnTo>
                      <a:pt x="382" y="69"/>
                    </a:lnTo>
                    <a:lnTo>
                      <a:pt x="385" y="72"/>
                    </a:lnTo>
                    <a:lnTo>
                      <a:pt x="389" y="76"/>
                    </a:lnTo>
                    <a:lnTo>
                      <a:pt x="392" y="81"/>
                    </a:lnTo>
                    <a:lnTo>
                      <a:pt x="394" y="84"/>
                    </a:lnTo>
                    <a:lnTo>
                      <a:pt x="396" y="89"/>
                    </a:lnTo>
                    <a:lnTo>
                      <a:pt x="397" y="92"/>
                    </a:lnTo>
                    <a:lnTo>
                      <a:pt x="400" y="96"/>
                    </a:lnTo>
                    <a:lnTo>
                      <a:pt x="401" y="100"/>
                    </a:lnTo>
                    <a:lnTo>
                      <a:pt x="402" y="103"/>
                    </a:lnTo>
                    <a:lnTo>
                      <a:pt x="403" y="107"/>
                    </a:lnTo>
                    <a:lnTo>
                      <a:pt x="404" y="111"/>
                    </a:lnTo>
                    <a:lnTo>
                      <a:pt x="404" y="114"/>
                    </a:lnTo>
                    <a:lnTo>
                      <a:pt x="404" y="117"/>
                    </a:lnTo>
                    <a:lnTo>
                      <a:pt x="404" y="122"/>
                    </a:lnTo>
                    <a:lnTo>
                      <a:pt x="405" y="125"/>
                    </a:lnTo>
                    <a:lnTo>
                      <a:pt x="404" y="128"/>
                    </a:lnTo>
                    <a:lnTo>
                      <a:pt x="404" y="130"/>
                    </a:lnTo>
                    <a:lnTo>
                      <a:pt x="403" y="134"/>
                    </a:lnTo>
                    <a:lnTo>
                      <a:pt x="403" y="137"/>
                    </a:lnTo>
                    <a:lnTo>
                      <a:pt x="402" y="140"/>
                    </a:lnTo>
                    <a:lnTo>
                      <a:pt x="401" y="143"/>
                    </a:lnTo>
                    <a:lnTo>
                      <a:pt x="400" y="146"/>
                    </a:lnTo>
                    <a:lnTo>
                      <a:pt x="400" y="149"/>
                    </a:lnTo>
                    <a:lnTo>
                      <a:pt x="397" y="151"/>
                    </a:lnTo>
                    <a:lnTo>
                      <a:pt x="396" y="155"/>
                    </a:lnTo>
                    <a:lnTo>
                      <a:pt x="395" y="157"/>
                    </a:lnTo>
                    <a:lnTo>
                      <a:pt x="394" y="160"/>
                    </a:lnTo>
                    <a:lnTo>
                      <a:pt x="393" y="163"/>
                    </a:lnTo>
                    <a:lnTo>
                      <a:pt x="391" y="166"/>
                    </a:lnTo>
                    <a:lnTo>
                      <a:pt x="390" y="168"/>
                    </a:lnTo>
                    <a:lnTo>
                      <a:pt x="389" y="171"/>
                    </a:lnTo>
                    <a:lnTo>
                      <a:pt x="385" y="176"/>
                    </a:lnTo>
                    <a:lnTo>
                      <a:pt x="381" y="180"/>
                    </a:lnTo>
                    <a:lnTo>
                      <a:pt x="376" y="184"/>
                    </a:lnTo>
                    <a:lnTo>
                      <a:pt x="373" y="188"/>
                    </a:lnTo>
                    <a:lnTo>
                      <a:pt x="368" y="191"/>
                    </a:lnTo>
                    <a:lnTo>
                      <a:pt x="363" y="195"/>
                    </a:lnTo>
                    <a:lnTo>
                      <a:pt x="359" y="198"/>
                    </a:lnTo>
                    <a:lnTo>
                      <a:pt x="354" y="200"/>
                    </a:lnTo>
                    <a:lnTo>
                      <a:pt x="350" y="202"/>
                    </a:lnTo>
                    <a:lnTo>
                      <a:pt x="346" y="204"/>
                    </a:lnTo>
                    <a:lnTo>
                      <a:pt x="342" y="205"/>
                    </a:lnTo>
                    <a:lnTo>
                      <a:pt x="339" y="206"/>
                    </a:lnTo>
                    <a:lnTo>
                      <a:pt x="336" y="207"/>
                    </a:lnTo>
                    <a:lnTo>
                      <a:pt x="335" y="209"/>
                    </a:lnTo>
                    <a:lnTo>
                      <a:pt x="334" y="209"/>
                    </a:lnTo>
                    <a:lnTo>
                      <a:pt x="334" y="209"/>
                    </a:lnTo>
                    <a:lnTo>
                      <a:pt x="365" y="363"/>
                    </a:lnTo>
                    <a:lnTo>
                      <a:pt x="365" y="364"/>
                    </a:lnTo>
                    <a:lnTo>
                      <a:pt x="365" y="367"/>
                    </a:lnTo>
                    <a:lnTo>
                      <a:pt x="365" y="369"/>
                    </a:lnTo>
                    <a:lnTo>
                      <a:pt x="365" y="373"/>
                    </a:lnTo>
                    <a:lnTo>
                      <a:pt x="365" y="376"/>
                    </a:lnTo>
                    <a:lnTo>
                      <a:pt x="365" y="380"/>
                    </a:lnTo>
                    <a:lnTo>
                      <a:pt x="365" y="384"/>
                    </a:lnTo>
                    <a:lnTo>
                      <a:pt x="364" y="388"/>
                    </a:lnTo>
                    <a:lnTo>
                      <a:pt x="363" y="389"/>
                    </a:lnTo>
                    <a:lnTo>
                      <a:pt x="363" y="393"/>
                    </a:lnTo>
                    <a:lnTo>
                      <a:pt x="362" y="395"/>
                    </a:lnTo>
                    <a:lnTo>
                      <a:pt x="361" y="397"/>
                    </a:lnTo>
                    <a:lnTo>
                      <a:pt x="359" y="401"/>
                    </a:lnTo>
                    <a:lnTo>
                      <a:pt x="356" y="407"/>
                    </a:lnTo>
                    <a:lnTo>
                      <a:pt x="353" y="409"/>
                    </a:lnTo>
                    <a:lnTo>
                      <a:pt x="351" y="412"/>
                    </a:lnTo>
                    <a:lnTo>
                      <a:pt x="349" y="415"/>
                    </a:lnTo>
                    <a:lnTo>
                      <a:pt x="347" y="418"/>
                    </a:lnTo>
                    <a:lnTo>
                      <a:pt x="345" y="420"/>
                    </a:lnTo>
                    <a:lnTo>
                      <a:pt x="341" y="422"/>
                    </a:lnTo>
                    <a:lnTo>
                      <a:pt x="338" y="425"/>
                    </a:lnTo>
                    <a:lnTo>
                      <a:pt x="336" y="427"/>
                    </a:lnTo>
                    <a:lnTo>
                      <a:pt x="332" y="429"/>
                    </a:lnTo>
                    <a:lnTo>
                      <a:pt x="329" y="432"/>
                    </a:lnTo>
                    <a:lnTo>
                      <a:pt x="326" y="434"/>
                    </a:lnTo>
                    <a:lnTo>
                      <a:pt x="323" y="437"/>
                    </a:lnTo>
                    <a:lnTo>
                      <a:pt x="318" y="439"/>
                    </a:lnTo>
                    <a:lnTo>
                      <a:pt x="315" y="441"/>
                    </a:lnTo>
                    <a:lnTo>
                      <a:pt x="310" y="443"/>
                    </a:lnTo>
                    <a:lnTo>
                      <a:pt x="307" y="445"/>
                    </a:lnTo>
                    <a:lnTo>
                      <a:pt x="304" y="448"/>
                    </a:lnTo>
                    <a:lnTo>
                      <a:pt x="299" y="450"/>
                    </a:lnTo>
                    <a:lnTo>
                      <a:pt x="296" y="452"/>
                    </a:lnTo>
                    <a:lnTo>
                      <a:pt x="293" y="454"/>
                    </a:lnTo>
                    <a:lnTo>
                      <a:pt x="290" y="455"/>
                    </a:lnTo>
                    <a:lnTo>
                      <a:pt x="286" y="458"/>
                    </a:lnTo>
                    <a:lnTo>
                      <a:pt x="283" y="459"/>
                    </a:lnTo>
                    <a:lnTo>
                      <a:pt x="280" y="461"/>
                    </a:lnTo>
                    <a:lnTo>
                      <a:pt x="276" y="462"/>
                    </a:lnTo>
                    <a:lnTo>
                      <a:pt x="274" y="463"/>
                    </a:lnTo>
                    <a:lnTo>
                      <a:pt x="271" y="465"/>
                    </a:lnTo>
                    <a:lnTo>
                      <a:pt x="269" y="466"/>
                    </a:lnTo>
                    <a:lnTo>
                      <a:pt x="264" y="469"/>
                    </a:lnTo>
                    <a:lnTo>
                      <a:pt x="261" y="470"/>
                    </a:lnTo>
                    <a:lnTo>
                      <a:pt x="260" y="471"/>
                    </a:lnTo>
                    <a:lnTo>
                      <a:pt x="259" y="472"/>
                    </a:lnTo>
                    <a:lnTo>
                      <a:pt x="0" y="105"/>
                    </a:lnTo>
                    <a:lnTo>
                      <a:pt x="35" y="55"/>
                    </a:lnTo>
                    <a:lnTo>
                      <a:pt x="35" y="55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4292601" y="1054101"/>
                <a:ext cx="180975" cy="550863"/>
              </a:xfrm>
              <a:custGeom>
                <a:avLst/>
                <a:gdLst>
                  <a:gd name="T0" fmla="*/ 33 w 456"/>
                  <a:gd name="T1" fmla="*/ 80 h 1390"/>
                  <a:gd name="T2" fmla="*/ 22 w 456"/>
                  <a:gd name="T3" fmla="*/ 115 h 1390"/>
                  <a:gd name="T4" fmla="*/ 10 w 456"/>
                  <a:gd name="T5" fmla="*/ 161 h 1390"/>
                  <a:gd name="T6" fmla="*/ 2 w 456"/>
                  <a:gd name="T7" fmla="*/ 217 h 1390"/>
                  <a:gd name="T8" fmla="*/ 1 w 456"/>
                  <a:gd name="T9" fmla="*/ 281 h 1390"/>
                  <a:gd name="T10" fmla="*/ 5 w 456"/>
                  <a:gd name="T11" fmla="*/ 347 h 1390"/>
                  <a:gd name="T12" fmla="*/ 15 w 456"/>
                  <a:gd name="T13" fmla="*/ 411 h 1390"/>
                  <a:gd name="T14" fmla="*/ 28 w 456"/>
                  <a:gd name="T15" fmla="*/ 469 h 1390"/>
                  <a:gd name="T16" fmla="*/ 39 w 456"/>
                  <a:gd name="T17" fmla="*/ 514 h 1390"/>
                  <a:gd name="T18" fmla="*/ 49 w 456"/>
                  <a:gd name="T19" fmla="*/ 548 h 1390"/>
                  <a:gd name="T20" fmla="*/ 54 w 456"/>
                  <a:gd name="T21" fmla="*/ 572 h 1390"/>
                  <a:gd name="T22" fmla="*/ 60 w 456"/>
                  <a:gd name="T23" fmla="*/ 616 h 1390"/>
                  <a:gd name="T24" fmla="*/ 71 w 456"/>
                  <a:gd name="T25" fmla="*/ 678 h 1390"/>
                  <a:gd name="T26" fmla="*/ 84 w 456"/>
                  <a:gd name="T27" fmla="*/ 746 h 1390"/>
                  <a:gd name="T28" fmla="*/ 100 w 456"/>
                  <a:gd name="T29" fmla="*/ 816 h 1390"/>
                  <a:gd name="T30" fmla="*/ 116 w 456"/>
                  <a:gd name="T31" fmla="*/ 875 h 1390"/>
                  <a:gd name="T32" fmla="*/ 131 w 456"/>
                  <a:gd name="T33" fmla="*/ 918 h 1390"/>
                  <a:gd name="T34" fmla="*/ 145 w 456"/>
                  <a:gd name="T35" fmla="*/ 950 h 1390"/>
                  <a:gd name="T36" fmla="*/ 169 w 456"/>
                  <a:gd name="T37" fmla="*/ 995 h 1390"/>
                  <a:gd name="T38" fmla="*/ 183 w 456"/>
                  <a:gd name="T39" fmla="*/ 1029 h 1390"/>
                  <a:gd name="T40" fmla="*/ 195 w 456"/>
                  <a:gd name="T41" fmla="*/ 1068 h 1390"/>
                  <a:gd name="T42" fmla="*/ 203 w 456"/>
                  <a:gd name="T43" fmla="*/ 1103 h 1390"/>
                  <a:gd name="T44" fmla="*/ 208 w 456"/>
                  <a:gd name="T45" fmla="*/ 1135 h 1390"/>
                  <a:gd name="T46" fmla="*/ 211 w 456"/>
                  <a:gd name="T47" fmla="*/ 1174 h 1390"/>
                  <a:gd name="T48" fmla="*/ 361 w 456"/>
                  <a:gd name="T49" fmla="*/ 1385 h 1390"/>
                  <a:gd name="T50" fmla="*/ 370 w 456"/>
                  <a:gd name="T51" fmla="*/ 1348 h 1390"/>
                  <a:gd name="T52" fmla="*/ 377 w 456"/>
                  <a:gd name="T53" fmla="*/ 1316 h 1390"/>
                  <a:gd name="T54" fmla="*/ 381 w 456"/>
                  <a:gd name="T55" fmla="*/ 1281 h 1390"/>
                  <a:gd name="T56" fmla="*/ 382 w 456"/>
                  <a:gd name="T57" fmla="*/ 1247 h 1390"/>
                  <a:gd name="T58" fmla="*/ 378 w 456"/>
                  <a:gd name="T59" fmla="*/ 1216 h 1390"/>
                  <a:gd name="T60" fmla="*/ 376 w 456"/>
                  <a:gd name="T61" fmla="*/ 1181 h 1390"/>
                  <a:gd name="T62" fmla="*/ 371 w 456"/>
                  <a:gd name="T63" fmla="*/ 1141 h 1390"/>
                  <a:gd name="T64" fmla="*/ 368 w 456"/>
                  <a:gd name="T65" fmla="*/ 1101 h 1390"/>
                  <a:gd name="T66" fmla="*/ 361 w 456"/>
                  <a:gd name="T67" fmla="*/ 1046 h 1390"/>
                  <a:gd name="T68" fmla="*/ 350 w 456"/>
                  <a:gd name="T69" fmla="*/ 986 h 1390"/>
                  <a:gd name="T70" fmla="*/ 336 w 456"/>
                  <a:gd name="T71" fmla="*/ 925 h 1390"/>
                  <a:gd name="T72" fmla="*/ 323 w 456"/>
                  <a:gd name="T73" fmla="*/ 864 h 1390"/>
                  <a:gd name="T74" fmla="*/ 313 w 456"/>
                  <a:gd name="T75" fmla="*/ 807 h 1390"/>
                  <a:gd name="T76" fmla="*/ 310 w 456"/>
                  <a:gd name="T77" fmla="*/ 759 h 1390"/>
                  <a:gd name="T78" fmla="*/ 310 w 456"/>
                  <a:gd name="T79" fmla="*/ 720 h 1390"/>
                  <a:gd name="T80" fmla="*/ 310 w 456"/>
                  <a:gd name="T81" fmla="*/ 690 h 1390"/>
                  <a:gd name="T82" fmla="*/ 313 w 456"/>
                  <a:gd name="T83" fmla="*/ 647 h 1390"/>
                  <a:gd name="T84" fmla="*/ 321 w 456"/>
                  <a:gd name="T85" fmla="*/ 603 h 1390"/>
                  <a:gd name="T86" fmla="*/ 321 w 456"/>
                  <a:gd name="T87" fmla="*/ 552 h 1390"/>
                  <a:gd name="T88" fmla="*/ 314 w 456"/>
                  <a:gd name="T89" fmla="*/ 512 h 1390"/>
                  <a:gd name="T90" fmla="*/ 455 w 456"/>
                  <a:gd name="T91" fmla="*/ 468 h 1390"/>
                  <a:gd name="T92" fmla="*/ 449 w 456"/>
                  <a:gd name="T93" fmla="*/ 433 h 1390"/>
                  <a:gd name="T94" fmla="*/ 443 w 456"/>
                  <a:gd name="T95" fmla="*/ 395 h 1390"/>
                  <a:gd name="T96" fmla="*/ 433 w 456"/>
                  <a:gd name="T97" fmla="*/ 347 h 1390"/>
                  <a:gd name="T98" fmla="*/ 421 w 456"/>
                  <a:gd name="T99" fmla="*/ 296 h 1390"/>
                  <a:gd name="T100" fmla="*/ 408 w 456"/>
                  <a:gd name="T101" fmla="*/ 245 h 1390"/>
                  <a:gd name="T102" fmla="*/ 391 w 456"/>
                  <a:gd name="T103" fmla="*/ 197 h 1390"/>
                  <a:gd name="T104" fmla="*/ 376 w 456"/>
                  <a:gd name="T105" fmla="*/ 154 h 1390"/>
                  <a:gd name="T106" fmla="*/ 361 w 456"/>
                  <a:gd name="T107" fmla="*/ 119 h 1390"/>
                  <a:gd name="T108" fmla="*/ 346 w 456"/>
                  <a:gd name="T109" fmla="*/ 84 h 1390"/>
                  <a:gd name="T110" fmla="*/ 323 w 456"/>
                  <a:gd name="T111" fmla="*/ 70 h 1390"/>
                  <a:gd name="T112" fmla="*/ 279 w 456"/>
                  <a:gd name="T113" fmla="*/ 56 h 1390"/>
                  <a:gd name="T114" fmla="*/ 230 w 456"/>
                  <a:gd name="T115" fmla="*/ 41 h 1390"/>
                  <a:gd name="T116" fmla="*/ 194 w 456"/>
                  <a:gd name="T117" fmla="*/ 23 h 1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6" h="1390">
                    <a:moveTo>
                      <a:pt x="175" y="0"/>
                    </a:moveTo>
                    <a:lnTo>
                      <a:pt x="44" y="56"/>
                    </a:lnTo>
                    <a:lnTo>
                      <a:pt x="43" y="57"/>
                    </a:lnTo>
                    <a:lnTo>
                      <a:pt x="40" y="60"/>
                    </a:lnTo>
                    <a:lnTo>
                      <a:pt x="39" y="62"/>
                    </a:lnTo>
                    <a:lnTo>
                      <a:pt x="38" y="65"/>
                    </a:lnTo>
                    <a:lnTo>
                      <a:pt x="37" y="69"/>
                    </a:lnTo>
                    <a:lnTo>
                      <a:pt x="36" y="73"/>
                    </a:lnTo>
                    <a:lnTo>
                      <a:pt x="34" y="75"/>
                    </a:lnTo>
                    <a:lnTo>
                      <a:pt x="34" y="78"/>
                    </a:lnTo>
                    <a:lnTo>
                      <a:pt x="33" y="80"/>
                    </a:lnTo>
                    <a:lnTo>
                      <a:pt x="32" y="83"/>
                    </a:lnTo>
                    <a:lnTo>
                      <a:pt x="31" y="85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8" y="94"/>
                    </a:lnTo>
                    <a:lnTo>
                      <a:pt x="27" y="97"/>
                    </a:lnTo>
                    <a:lnTo>
                      <a:pt x="26" y="101"/>
                    </a:lnTo>
                    <a:lnTo>
                      <a:pt x="25" y="104"/>
                    </a:lnTo>
                    <a:lnTo>
                      <a:pt x="24" y="108"/>
                    </a:lnTo>
                    <a:lnTo>
                      <a:pt x="23" y="111"/>
                    </a:lnTo>
                    <a:lnTo>
                      <a:pt x="22" y="115"/>
                    </a:lnTo>
                    <a:lnTo>
                      <a:pt x="21" y="119"/>
                    </a:lnTo>
                    <a:lnTo>
                      <a:pt x="20" y="123"/>
                    </a:lnTo>
                    <a:lnTo>
                      <a:pt x="18" y="126"/>
                    </a:lnTo>
                    <a:lnTo>
                      <a:pt x="17" y="130"/>
                    </a:lnTo>
                    <a:lnTo>
                      <a:pt x="16" y="135"/>
                    </a:lnTo>
                    <a:lnTo>
                      <a:pt x="15" y="139"/>
                    </a:lnTo>
                    <a:lnTo>
                      <a:pt x="14" y="143"/>
                    </a:lnTo>
                    <a:lnTo>
                      <a:pt x="13" y="148"/>
                    </a:lnTo>
                    <a:lnTo>
                      <a:pt x="12" y="152"/>
                    </a:lnTo>
                    <a:lnTo>
                      <a:pt x="12" y="157"/>
                    </a:lnTo>
                    <a:lnTo>
                      <a:pt x="10" y="161"/>
                    </a:lnTo>
                    <a:lnTo>
                      <a:pt x="10" y="167"/>
                    </a:lnTo>
                    <a:lnTo>
                      <a:pt x="9" y="171"/>
                    </a:lnTo>
                    <a:lnTo>
                      <a:pt x="7" y="177"/>
                    </a:lnTo>
                    <a:lnTo>
                      <a:pt x="6" y="181"/>
                    </a:lnTo>
                    <a:lnTo>
                      <a:pt x="6" y="186"/>
                    </a:lnTo>
                    <a:lnTo>
                      <a:pt x="5" y="191"/>
                    </a:lnTo>
                    <a:lnTo>
                      <a:pt x="5" y="197"/>
                    </a:lnTo>
                    <a:lnTo>
                      <a:pt x="4" y="202"/>
                    </a:lnTo>
                    <a:lnTo>
                      <a:pt x="3" y="206"/>
                    </a:lnTo>
                    <a:lnTo>
                      <a:pt x="2" y="212"/>
                    </a:lnTo>
                    <a:lnTo>
                      <a:pt x="2" y="217"/>
                    </a:lnTo>
                    <a:lnTo>
                      <a:pt x="2" y="223"/>
                    </a:lnTo>
                    <a:lnTo>
                      <a:pt x="1" y="229"/>
                    </a:lnTo>
                    <a:lnTo>
                      <a:pt x="1" y="234"/>
                    </a:lnTo>
                    <a:lnTo>
                      <a:pt x="1" y="241"/>
                    </a:lnTo>
                    <a:lnTo>
                      <a:pt x="0" y="246"/>
                    </a:lnTo>
                    <a:lnTo>
                      <a:pt x="0" y="252"/>
                    </a:lnTo>
                    <a:lnTo>
                      <a:pt x="0" y="257"/>
                    </a:lnTo>
                    <a:lnTo>
                      <a:pt x="0" y="264"/>
                    </a:lnTo>
                    <a:lnTo>
                      <a:pt x="0" y="269"/>
                    </a:lnTo>
                    <a:lnTo>
                      <a:pt x="0" y="276"/>
                    </a:lnTo>
                    <a:lnTo>
                      <a:pt x="1" y="281"/>
                    </a:lnTo>
                    <a:lnTo>
                      <a:pt x="1" y="288"/>
                    </a:lnTo>
                    <a:lnTo>
                      <a:pt x="1" y="294"/>
                    </a:lnTo>
                    <a:lnTo>
                      <a:pt x="1" y="300"/>
                    </a:lnTo>
                    <a:lnTo>
                      <a:pt x="2" y="306"/>
                    </a:lnTo>
                    <a:lnTo>
                      <a:pt x="2" y="312"/>
                    </a:lnTo>
                    <a:lnTo>
                      <a:pt x="2" y="318"/>
                    </a:lnTo>
                    <a:lnTo>
                      <a:pt x="3" y="324"/>
                    </a:lnTo>
                    <a:lnTo>
                      <a:pt x="3" y="330"/>
                    </a:lnTo>
                    <a:lnTo>
                      <a:pt x="4" y="336"/>
                    </a:lnTo>
                    <a:lnTo>
                      <a:pt x="4" y="342"/>
                    </a:lnTo>
                    <a:lnTo>
                      <a:pt x="5" y="347"/>
                    </a:lnTo>
                    <a:lnTo>
                      <a:pt x="6" y="353"/>
                    </a:lnTo>
                    <a:lnTo>
                      <a:pt x="6" y="360"/>
                    </a:lnTo>
                    <a:lnTo>
                      <a:pt x="7" y="365"/>
                    </a:lnTo>
                    <a:lnTo>
                      <a:pt x="9" y="372"/>
                    </a:lnTo>
                    <a:lnTo>
                      <a:pt x="10" y="377"/>
                    </a:lnTo>
                    <a:lnTo>
                      <a:pt x="11" y="384"/>
                    </a:lnTo>
                    <a:lnTo>
                      <a:pt x="12" y="389"/>
                    </a:lnTo>
                    <a:lnTo>
                      <a:pt x="12" y="395"/>
                    </a:lnTo>
                    <a:lnTo>
                      <a:pt x="13" y="400"/>
                    </a:lnTo>
                    <a:lnTo>
                      <a:pt x="14" y="406"/>
                    </a:lnTo>
                    <a:lnTo>
                      <a:pt x="15" y="411"/>
                    </a:lnTo>
                    <a:lnTo>
                      <a:pt x="16" y="417"/>
                    </a:lnTo>
                    <a:lnTo>
                      <a:pt x="17" y="422"/>
                    </a:lnTo>
                    <a:lnTo>
                      <a:pt x="18" y="428"/>
                    </a:lnTo>
                    <a:lnTo>
                      <a:pt x="20" y="433"/>
                    </a:lnTo>
                    <a:lnTo>
                      <a:pt x="21" y="438"/>
                    </a:lnTo>
                    <a:lnTo>
                      <a:pt x="22" y="443"/>
                    </a:lnTo>
                    <a:lnTo>
                      <a:pt x="23" y="449"/>
                    </a:lnTo>
                    <a:lnTo>
                      <a:pt x="24" y="454"/>
                    </a:lnTo>
                    <a:lnTo>
                      <a:pt x="25" y="459"/>
                    </a:lnTo>
                    <a:lnTo>
                      <a:pt x="27" y="463"/>
                    </a:lnTo>
                    <a:lnTo>
                      <a:pt x="28" y="469"/>
                    </a:lnTo>
                    <a:lnTo>
                      <a:pt x="29" y="473"/>
                    </a:lnTo>
                    <a:lnTo>
                      <a:pt x="29" y="477"/>
                    </a:lnTo>
                    <a:lnTo>
                      <a:pt x="31" y="482"/>
                    </a:lnTo>
                    <a:lnTo>
                      <a:pt x="32" y="486"/>
                    </a:lnTo>
                    <a:lnTo>
                      <a:pt x="33" y="491"/>
                    </a:lnTo>
                    <a:lnTo>
                      <a:pt x="34" y="495"/>
                    </a:lnTo>
                    <a:lnTo>
                      <a:pt x="35" y="499"/>
                    </a:lnTo>
                    <a:lnTo>
                      <a:pt x="36" y="504"/>
                    </a:lnTo>
                    <a:lnTo>
                      <a:pt x="37" y="507"/>
                    </a:lnTo>
                    <a:lnTo>
                      <a:pt x="38" y="511"/>
                    </a:lnTo>
                    <a:lnTo>
                      <a:pt x="39" y="514"/>
                    </a:lnTo>
                    <a:lnTo>
                      <a:pt x="40" y="518"/>
                    </a:lnTo>
                    <a:lnTo>
                      <a:pt x="40" y="520"/>
                    </a:lnTo>
                    <a:lnTo>
                      <a:pt x="42" y="524"/>
                    </a:lnTo>
                    <a:lnTo>
                      <a:pt x="43" y="527"/>
                    </a:lnTo>
                    <a:lnTo>
                      <a:pt x="44" y="530"/>
                    </a:lnTo>
                    <a:lnTo>
                      <a:pt x="45" y="533"/>
                    </a:lnTo>
                    <a:lnTo>
                      <a:pt x="46" y="535"/>
                    </a:lnTo>
                    <a:lnTo>
                      <a:pt x="46" y="537"/>
                    </a:lnTo>
                    <a:lnTo>
                      <a:pt x="47" y="540"/>
                    </a:lnTo>
                    <a:lnTo>
                      <a:pt x="48" y="544"/>
                    </a:lnTo>
                    <a:lnTo>
                      <a:pt x="49" y="548"/>
                    </a:lnTo>
                    <a:lnTo>
                      <a:pt x="50" y="550"/>
                    </a:lnTo>
                    <a:lnTo>
                      <a:pt x="50" y="552"/>
                    </a:lnTo>
                    <a:lnTo>
                      <a:pt x="51" y="553"/>
                    </a:lnTo>
                    <a:lnTo>
                      <a:pt x="51" y="555"/>
                    </a:lnTo>
                    <a:lnTo>
                      <a:pt x="51" y="556"/>
                    </a:lnTo>
                    <a:lnTo>
                      <a:pt x="53" y="559"/>
                    </a:lnTo>
                    <a:lnTo>
                      <a:pt x="53" y="562"/>
                    </a:lnTo>
                    <a:lnTo>
                      <a:pt x="53" y="564"/>
                    </a:lnTo>
                    <a:lnTo>
                      <a:pt x="53" y="567"/>
                    </a:lnTo>
                    <a:lnTo>
                      <a:pt x="54" y="569"/>
                    </a:lnTo>
                    <a:lnTo>
                      <a:pt x="54" y="572"/>
                    </a:lnTo>
                    <a:lnTo>
                      <a:pt x="55" y="576"/>
                    </a:lnTo>
                    <a:lnTo>
                      <a:pt x="55" y="579"/>
                    </a:lnTo>
                    <a:lnTo>
                      <a:pt x="56" y="582"/>
                    </a:lnTo>
                    <a:lnTo>
                      <a:pt x="57" y="587"/>
                    </a:lnTo>
                    <a:lnTo>
                      <a:pt x="57" y="590"/>
                    </a:lnTo>
                    <a:lnTo>
                      <a:pt x="57" y="594"/>
                    </a:lnTo>
                    <a:lnTo>
                      <a:pt x="58" y="599"/>
                    </a:lnTo>
                    <a:lnTo>
                      <a:pt x="59" y="603"/>
                    </a:lnTo>
                    <a:lnTo>
                      <a:pt x="59" y="606"/>
                    </a:lnTo>
                    <a:lnTo>
                      <a:pt x="60" y="612"/>
                    </a:lnTo>
                    <a:lnTo>
                      <a:pt x="60" y="616"/>
                    </a:lnTo>
                    <a:lnTo>
                      <a:pt x="61" y="622"/>
                    </a:lnTo>
                    <a:lnTo>
                      <a:pt x="62" y="626"/>
                    </a:lnTo>
                    <a:lnTo>
                      <a:pt x="64" y="632"/>
                    </a:lnTo>
                    <a:lnTo>
                      <a:pt x="64" y="637"/>
                    </a:lnTo>
                    <a:lnTo>
                      <a:pt x="66" y="643"/>
                    </a:lnTo>
                    <a:lnTo>
                      <a:pt x="66" y="648"/>
                    </a:lnTo>
                    <a:lnTo>
                      <a:pt x="67" y="654"/>
                    </a:lnTo>
                    <a:lnTo>
                      <a:pt x="68" y="660"/>
                    </a:lnTo>
                    <a:lnTo>
                      <a:pt x="70" y="666"/>
                    </a:lnTo>
                    <a:lnTo>
                      <a:pt x="70" y="671"/>
                    </a:lnTo>
                    <a:lnTo>
                      <a:pt x="71" y="678"/>
                    </a:lnTo>
                    <a:lnTo>
                      <a:pt x="72" y="683"/>
                    </a:lnTo>
                    <a:lnTo>
                      <a:pt x="73" y="690"/>
                    </a:lnTo>
                    <a:lnTo>
                      <a:pt x="75" y="696"/>
                    </a:lnTo>
                    <a:lnTo>
                      <a:pt x="76" y="702"/>
                    </a:lnTo>
                    <a:lnTo>
                      <a:pt x="78" y="709"/>
                    </a:lnTo>
                    <a:lnTo>
                      <a:pt x="79" y="715"/>
                    </a:lnTo>
                    <a:lnTo>
                      <a:pt x="79" y="721"/>
                    </a:lnTo>
                    <a:lnTo>
                      <a:pt x="81" y="728"/>
                    </a:lnTo>
                    <a:lnTo>
                      <a:pt x="82" y="734"/>
                    </a:lnTo>
                    <a:lnTo>
                      <a:pt x="83" y="741"/>
                    </a:lnTo>
                    <a:lnTo>
                      <a:pt x="84" y="746"/>
                    </a:lnTo>
                    <a:lnTo>
                      <a:pt x="87" y="753"/>
                    </a:lnTo>
                    <a:lnTo>
                      <a:pt x="88" y="759"/>
                    </a:lnTo>
                    <a:lnTo>
                      <a:pt x="89" y="766"/>
                    </a:lnTo>
                    <a:lnTo>
                      <a:pt x="91" y="773"/>
                    </a:lnTo>
                    <a:lnTo>
                      <a:pt x="92" y="778"/>
                    </a:lnTo>
                    <a:lnTo>
                      <a:pt x="93" y="785"/>
                    </a:lnTo>
                    <a:lnTo>
                      <a:pt x="94" y="791"/>
                    </a:lnTo>
                    <a:lnTo>
                      <a:pt x="95" y="797"/>
                    </a:lnTo>
                    <a:lnTo>
                      <a:pt x="98" y="804"/>
                    </a:lnTo>
                    <a:lnTo>
                      <a:pt x="99" y="810"/>
                    </a:lnTo>
                    <a:lnTo>
                      <a:pt x="100" y="816"/>
                    </a:lnTo>
                    <a:lnTo>
                      <a:pt x="102" y="821"/>
                    </a:lnTo>
                    <a:lnTo>
                      <a:pt x="103" y="828"/>
                    </a:lnTo>
                    <a:lnTo>
                      <a:pt x="104" y="833"/>
                    </a:lnTo>
                    <a:lnTo>
                      <a:pt x="106" y="839"/>
                    </a:lnTo>
                    <a:lnTo>
                      <a:pt x="107" y="844"/>
                    </a:lnTo>
                    <a:lnTo>
                      <a:pt x="110" y="850"/>
                    </a:lnTo>
                    <a:lnTo>
                      <a:pt x="111" y="855"/>
                    </a:lnTo>
                    <a:lnTo>
                      <a:pt x="113" y="861"/>
                    </a:lnTo>
                    <a:lnTo>
                      <a:pt x="114" y="865"/>
                    </a:lnTo>
                    <a:lnTo>
                      <a:pt x="115" y="871"/>
                    </a:lnTo>
                    <a:lnTo>
                      <a:pt x="116" y="875"/>
                    </a:lnTo>
                    <a:lnTo>
                      <a:pt x="118" y="881"/>
                    </a:lnTo>
                    <a:lnTo>
                      <a:pt x="120" y="884"/>
                    </a:lnTo>
                    <a:lnTo>
                      <a:pt x="121" y="888"/>
                    </a:lnTo>
                    <a:lnTo>
                      <a:pt x="122" y="893"/>
                    </a:lnTo>
                    <a:lnTo>
                      <a:pt x="123" y="897"/>
                    </a:lnTo>
                    <a:lnTo>
                      <a:pt x="124" y="900"/>
                    </a:lnTo>
                    <a:lnTo>
                      <a:pt x="125" y="904"/>
                    </a:lnTo>
                    <a:lnTo>
                      <a:pt x="127" y="908"/>
                    </a:lnTo>
                    <a:lnTo>
                      <a:pt x="128" y="911"/>
                    </a:lnTo>
                    <a:lnTo>
                      <a:pt x="129" y="915"/>
                    </a:lnTo>
                    <a:lnTo>
                      <a:pt x="131" y="918"/>
                    </a:lnTo>
                    <a:lnTo>
                      <a:pt x="132" y="921"/>
                    </a:lnTo>
                    <a:lnTo>
                      <a:pt x="134" y="925"/>
                    </a:lnTo>
                    <a:lnTo>
                      <a:pt x="134" y="927"/>
                    </a:lnTo>
                    <a:lnTo>
                      <a:pt x="136" y="930"/>
                    </a:lnTo>
                    <a:lnTo>
                      <a:pt x="136" y="932"/>
                    </a:lnTo>
                    <a:lnTo>
                      <a:pt x="138" y="936"/>
                    </a:lnTo>
                    <a:lnTo>
                      <a:pt x="138" y="938"/>
                    </a:lnTo>
                    <a:lnTo>
                      <a:pt x="140" y="940"/>
                    </a:lnTo>
                    <a:lnTo>
                      <a:pt x="142" y="943"/>
                    </a:lnTo>
                    <a:lnTo>
                      <a:pt x="143" y="946"/>
                    </a:lnTo>
                    <a:lnTo>
                      <a:pt x="145" y="950"/>
                    </a:lnTo>
                    <a:lnTo>
                      <a:pt x="147" y="954"/>
                    </a:lnTo>
                    <a:lnTo>
                      <a:pt x="149" y="959"/>
                    </a:lnTo>
                    <a:lnTo>
                      <a:pt x="153" y="963"/>
                    </a:lnTo>
                    <a:lnTo>
                      <a:pt x="154" y="968"/>
                    </a:lnTo>
                    <a:lnTo>
                      <a:pt x="156" y="971"/>
                    </a:lnTo>
                    <a:lnTo>
                      <a:pt x="158" y="974"/>
                    </a:lnTo>
                    <a:lnTo>
                      <a:pt x="160" y="979"/>
                    </a:lnTo>
                    <a:lnTo>
                      <a:pt x="162" y="983"/>
                    </a:lnTo>
                    <a:lnTo>
                      <a:pt x="165" y="986"/>
                    </a:lnTo>
                    <a:lnTo>
                      <a:pt x="166" y="991"/>
                    </a:lnTo>
                    <a:lnTo>
                      <a:pt x="169" y="995"/>
                    </a:lnTo>
                    <a:lnTo>
                      <a:pt x="170" y="1000"/>
                    </a:lnTo>
                    <a:lnTo>
                      <a:pt x="173" y="1004"/>
                    </a:lnTo>
                    <a:lnTo>
                      <a:pt x="175" y="1006"/>
                    </a:lnTo>
                    <a:lnTo>
                      <a:pt x="175" y="1010"/>
                    </a:lnTo>
                    <a:lnTo>
                      <a:pt x="177" y="1012"/>
                    </a:lnTo>
                    <a:lnTo>
                      <a:pt x="178" y="1014"/>
                    </a:lnTo>
                    <a:lnTo>
                      <a:pt x="179" y="1017"/>
                    </a:lnTo>
                    <a:lnTo>
                      <a:pt x="180" y="1019"/>
                    </a:lnTo>
                    <a:lnTo>
                      <a:pt x="181" y="1023"/>
                    </a:lnTo>
                    <a:lnTo>
                      <a:pt x="182" y="1026"/>
                    </a:lnTo>
                    <a:lnTo>
                      <a:pt x="183" y="1029"/>
                    </a:lnTo>
                    <a:lnTo>
                      <a:pt x="184" y="1033"/>
                    </a:lnTo>
                    <a:lnTo>
                      <a:pt x="187" y="1036"/>
                    </a:lnTo>
                    <a:lnTo>
                      <a:pt x="188" y="1039"/>
                    </a:lnTo>
                    <a:lnTo>
                      <a:pt x="189" y="1043"/>
                    </a:lnTo>
                    <a:lnTo>
                      <a:pt x="189" y="1046"/>
                    </a:lnTo>
                    <a:lnTo>
                      <a:pt x="190" y="1050"/>
                    </a:lnTo>
                    <a:lnTo>
                      <a:pt x="191" y="1054"/>
                    </a:lnTo>
                    <a:lnTo>
                      <a:pt x="192" y="1057"/>
                    </a:lnTo>
                    <a:lnTo>
                      <a:pt x="193" y="1060"/>
                    </a:lnTo>
                    <a:lnTo>
                      <a:pt x="194" y="1064"/>
                    </a:lnTo>
                    <a:lnTo>
                      <a:pt x="195" y="1068"/>
                    </a:lnTo>
                    <a:lnTo>
                      <a:pt x="195" y="1071"/>
                    </a:lnTo>
                    <a:lnTo>
                      <a:pt x="197" y="1075"/>
                    </a:lnTo>
                    <a:lnTo>
                      <a:pt x="198" y="1078"/>
                    </a:lnTo>
                    <a:lnTo>
                      <a:pt x="199" y="1081"/>
                    </a:lnTo>
                    <a:lnTo>
                      <a:pt x="199" y="1084"/>
                    </a:lnTo>
                    <a:lnTo>
                      <a:pt x="200" y="1088"/>
                    </a:lnTo>
                    <a:lnTo>
                      <a:pt x="201" y="1091"/>
                    </a:lnTo>
                    <a:lnTo>
                      <a:pt x="202" y="1094"/>
                    </a:lnTo>
                    <a:lnTo>
                      <a:pt x="202" y="1097"/>
                    </a:lnTo>
                    <a:lnTo>
                      <a:pt x="202" y="1100"/>
                    </a:lnTo>
                    <a:lnTo>
                      <a:pt x="203" y="1103"/>
                    </a:lnTo>
                    <a:lnTo>
                      <a:pt x="204" y="1106"/>
                    </a:lnTo>
                    <a:lnTo>
                      <a:pt x="204" y="1109"/>
                    </a:lnTo>
                    <a:lnTo>
                      <a:pt x="204" y="1112"/>
                    </a:lnTo>
                    <a:lnTo>
                      <a:pt x="204" y="1115"/>
                    </a:lnTo>
                    <a:lnTo>
                      <a:pt x="205" y="1119"/>
                    </a:lnTo>
                    <a:lnTo>
                      <a:pt x="205" y="1121"/>
                    </a:lnTo>
                    <a:lnTo>
                      <a:pt x="206" y="1124"/>
                    </a:lnTo>
                    <a:lnTo>
                      <a:pt x="206" y="1126"/>
                    </a:lnTo>
                    <a:lnTo>
                      <a:pt x="206" y="1130"/>
                    </a:lnTo>
                    <a:lnTo>
                      <a:pt x="208" y="1132"/>
                    </a:lnTo>
                    <a:lnTo>
                      <a:pt x="208" y="1135"/>
                    </a:lnTo>
                    <a:lnTo>
                      <a:pt x="209" y="1137"/>
                    </a:lnTo>
                    <a:lnTo>
                      <a:pt x="209" y="1141"/>
                    </a:lnTo>
                    <a:lnTo>
                      <a:pt x="209" y="1145"/>
                    </a:lnTo>
                    <a:lnTo>
                      <a:pt x="209" y="1149"/>
                    </a:lnTo>
                    <a:lnTo>
                      <a:pt x="210" y="1154"/>
                    </a:lnTo>
                    <a:lnTo>
                      <a:pt x="210" y="1158"/>
                    </a:lnTo>
                    <a:lnTo>
                      <a:pt x="210" y="1162"/>
                    </a:lnTo>
                    <a:lnTo>
                      <a:pt x="210" y="1165"/>
                    </a:lnTo>
                    <a:lnTo>
                      <a:pt x="210" y="1168"/>
                    </a:lnTo>
                    <a:lnTo>
                      <a:pt x="211" y="1171"/>
                    </a:lnTo>
                    <a:lnTo>
                      <a:pt x="211" y="1174"/>
                    </a:lnTo>
                    <a:lnTo>
                      <a:pt x="211" y="1177"/>
                    </a:lnTo>
                    <a:lnTo>
                      <a:pt x="211" y="1178"/>
                    </a:lnTo>
                    <a:lnTo>
                      <a:pt x="211" y="1180"/>
                    </a:lnTo>
                    <a:lnTo>
                      <a:pt x="211" y="1182"/>
                    </a:lnTo>
                    <a:lnTo>
                      <a:pt x="211" y="1184"/>
                    </a:lnTo>
                    <a:lnTo>
                      <a:pt x="202" y="1242"/>
                    </a:lnTo>
                    <a:lnTo>
                      <a:pt x="145" y="1247"/>
                    </a:lnTo>
                    <a:lnTo>
                      <a:pt x="129" y="1276"/>
                    </a:lnTo>
                    <a:lnTo>
                      <a:pt x="361" y="1390"/>
                    </a:lnTo>
                    <a:lnTo>
                      <a:pt x="361" y="1388"/>
                    </a:lnTo>
                    <a:lnTo>
                      <a:pt x="361" y="1385"/>
                    </a:lnTo>
                    <a:lnTo>
                      <a:pt x="363" y="1382"/>
                    </a:lnTo>
                    <a:lnTo>
                      <a:pt x="364" y="1380"/>
                    </a:lnTo>
                    <a:lnTo>
                      <a:pt x="364" y="1376"/>
                    </a:lnTo>
                    <a:lnTo>
                      <a:pt x="365" y="1373"/>
                    </a:lnTo>
                    <a:lnTo>
                      <a:pt x="366" y="1369"/>
                    </a:lnTo>
                    <a:lnTo>
                      <a:pt x="367" y="1365"/>
                    </a:lnTo>
                    <a:lnTo>
                      <a:pt x="368" y="1360"/>
                    </a:lnTo>
                    <a:lnTo>
                      <a:pt x="369" y="1355"/>
                    </a:lnTo>
                    <a:lnTo>
                      <a:pt x="369" y="1353"/>
                    </a:lnTo>
                    <a:lnTo>
                      <a:pt x="370" y="1350"/>
                    </a:lnTo>
                    <a:lnTo>
                      <a:pt x="370" y="1348"/>
                    </a:lnTo>
                    <a:lnTo>
                      <a:pt x="371" y="1346"/>
                    </a:lnTo>
                    <a:lnTo>
                      <a:pt x="371" y="1342"/>
                    </a:lnTo>
                    <a:lnTo>
                      <a:pt x="372" y="1340"/>
                    </a:lnTo>
                    <a:lnTo>
                      <a:pt x="374" y="1337"/>
                    </a:lnTo>
                    <a:lnTo>
                      <a:pt x="374" y="1335"/>
                    </a:lnTo>
                    <a:lnTo>
                      <a:pt x="374" y="1331"/>
                    </a:lnTo>
                    <a:lnTo>
                      <a:pt x="375" y="1328"/>
                    </a:lnTo>
                    <a:lnTo>
                      <a:pt x="375" y="1325"/>
                    </a:lnTo>
                    <a:lnTo>
                      <a:pt x="376" y="1321"/>
                    </a:lnTo>
                    <a:lnTo>
                      <a:pt x="376" y="1319"/>
                    </a:lnTo>
                    <a:lnTo>
                      <a:pt x="377" y="1316"/>
                    </a:lnTo>
                    <a:lnTo>
                      <a:pt x="377" y="1312"/>
                    </a:lnTo>
                    <a:lnTo>
                      <a:pt x="378" y="1309"/>
                    </a:lnTo>
                    <a:lnTo>
                      <a:pt x="378" y="1306"/>
                    </a:lnTo>
                    <a:lnTo>
                      <a:pt x="378" y="1303"/>
                    </a:lnTo>
                    <a:lnTo>
                      <a:pt x="379" y="1300"/>
                    </a:lnTo>
                    <a:lnTo>
                      <a:pt x="379" y="1297"/>
                    </a:lnTo>
                    <a:lnTo>
                      <a:pt x="380" y="1294"/>
                    </a:lnTo>
                    <a:lnTo>
                      <a:pt x="380" y="1290"/>
                    </a:lnTo>
                    <a:lnTo>
                      <a:pt x="380" y="1287"/>
                    </a:lnTo>
                    <a:lnTo>
                      <a:pt x="381" y="1285"/>
                    </a:lnTo>
                    <a:lnTo>
                      <a:pt x="381" y="1281"/>
                    </a:lnTo>
                    <a:lnTo>
                      <a:pt x="381" y="1277"/>
                    </a:lnTo>
                    <a:lnTo>
                      <a:pt x="381" y="1275"/>
                    </a:lnTo>
                    <a:lnTo>
                      <a:pt x="382" y="1272"/>
                    </a:lnTo>
                    <a:lnTo>
                      <a:pt x="382" y="1268"/>
                    </a:lnTo>
                    <a:lnTo>
                      <a:pt x="382" y="1265"/>
                    </a:lnTo>
                    <a:lnTo>
                      <a:pt x="382" y="1262"/>
                    </a:lnTo>
                    <a:lnTo>
                      <a:pt x="382" y="1260"/>
                    </a:lnTo>
                    <a:lnTo>
                      <a:pt x="382" y="1256"/>
                    </a:lnTo>
                    <a:lnTo>
                      <a:pt x="382" y="1253"/>
                    </a:lnTo>
                    <a:lnTo>
                      <a:pt x="382" y="1251"/>
                    </a:lnTo>
                    <a:lnTo>
                      <a:pt x="382" y="1247"/>
                    </a:lnTo>
                    <a:lnTo>
                      <a:pt x="381" y="1245"/>
                    </a:lnTo>
                    <a:lnTo>
                      <a:pt x="381" y="1242"/>
                    </a:lnTo>
                    <a:lnTo>
                      <a:pt x="381" y="1240"/>
                    </a:lnTo>
                    <a:lnTo>
                      <a:pt x="381" y="1238"/>
                    </a:lnTo>
                    <a:lnTo>
                      <a:pt x="380" y="1234"/>
                    </a:lnTo>
                    <a:lnTo>
                      <a:pt x="380" y="1232"/>
                    </a:lnTo>
                    <a:lnTo>
                      <a:pt x="380" y="1229"/>
                    </a:lnTo>
                    <a:lnTo>
                      <a:pt x="380" y="1228"/>
                    </a:lnTo>
                    <a:lnTo>
                      <a:pt x="379" y="1223"/>
                    </a:lnTo>
                    <a:lnTo>
                      <a:pt x="378" y="1219"/>
                    </a:lnTo>
                    <a:lnTo>
                      <a:pt x="378" y="1216"/>
                    </a:lnTo>
                    <a:lnTo>
                      <a:pt x="377" y="1211"/>
                    </a:lnTo>
                    <a:lnTo>
                      <a:pt x="377" y="1208"/>
                    </a:lnTo>
                    <a:lnTo>
                      <a:pt x="377" y="1206"/>
                    </a:lnTo>
                    <a:lnTo>
                      <a:pt x="377" y="1202"/>
                    </a:lnTo>
                    <a:lnTo>
                      <a:pt x="376" y="1199"/>
                    </a:lnTo>
                    <a:lnTo>
                      <a:pt x="376" y="1196"/>
                    </a:lnTo>
                    <a:lnTo>
                      <a:pt x="376" y="1194"/>
                    </a:lnTo>
                    <a:lnTo>
                      <a:pt x="376" y="1190"/>
                    </a:lnTo>
                    <a:lnTo>
                      <a:pt x="376" y="1188"/>
                    </a:lnTo>
                    <a:lnTo>
                      <a:pt x="376" y="1185"/>
                    </a:lnTo>
                    <a:lnTo>
                      <a:pt x="376" y="1181"/>
                    </a:lnTo>
                    <a:lnTo>
                      <a:pt x="375" y="1178"/>
                    </a:lnTo>
                    <a:lnTo>
                      <a:pt x="375" y="1175"/>
                    </a:lnTo>
                    <a:lnTo>
                      <a:pt x="374" y="1171"/>
                    </a:lnTo>
                    <a:lnTo>
                      <a:pt x="374" y="1167"/>
                    </a:lnTo>
                    <a:lnTo>
                      <a:pt x="374" y="1163"/>
                    </a:lnTo>
                    <a:lnTo>
                      <a:pt x="374" y="1158"/>
                    </a:lnTo>
                    <a:lnTo>
                      <a:pt x="372" y="1154"/>
                    </a:lnTo>
                    <a:lnTo>
                      <a:pt x="372" y="1149"/>
                    </a:lnTo>
                    <a:lnTo>
                      <a:pt x="372" y="1146"/>
                    </a:lnTo>
                    <a:lnTo>
                      <a:pt x="371" y="1144"/>
                    </a:lnTo>
                    <a:lnTo>
                      <a:pt x="371" y="1141"/>
                    </a:lnTo>
                    <a:lnTo>
                      <a:pt x="371" y="1137"/>
                    </a:lnTo>
                    <a:lnTo>
                      <a:pt x="371" y="1134"/>
                    </a:lnTo>
                    <a:lnTo>
                      <a:pt x="370" y="1131"/>
                    </a:lnTo>
                    <a:lnTo>
                      <a:pt x="370" y="1127"/>
                    </a:lnTo>
                    <a:lnTo>
                      <a:pt x="370" y="1124"/>
                    </a:lnTo>
                    <a:lnTo>
                      <a:pt x="370" y="1121"/>
                    </a:lnTo>
                    <a:lnTo>
                      <a:pt x="370" y="1117"/>
                    </a:lnTo>
                    <a:lnTo>
                      <a:pt x="369" y="1113"/>
                    </a:lnTo>
                    <a:lnTo>
                      <a:pt x="369" y="1109"/>
                    </a:lnTo>
                    <a:lnTo>
                      <a:pt x="369" y="1104"/>
                    </a:lnTo>
                    <a:lnTo>
                      <a:pt x="368" y="1101"/>
                    </a:lnTo>
                    <a:lnTo>
                      <a:pt x="368" y="1097"/>
                    </a:lnTo>
                    <a:lnTo>
                      <a:pt x="368" y="1092"/>
                    </a:lnTo>
                    <a:lnTo>
                      <a:pt x="367" y="1087"/>
                    </a:lnTo>
                    <a:lnTo>
                      <a:pt x="367" y="1081"/>
                    </a:lnTo>
                    <a:lnTo>
                      <a:pt x="366" y="1077"/>
                    </a:lnTo>
                    <a:lnTo>
                      <a:pt x="366" y="1071"/>
                    </a:lnTo>
                    <a:lnTo>
                      <a:pt x="365" y="1067"/>
                    </a:lnTo>
                    <a:lnTo>
                      <a:pt x="364" y="1061"/>
                    </a:lnTo>
                    <a:lnTo>
                      <a:pt x="363" y="1056"/>
                    </a:lnTo>
                    <a:lnTo>
                      <a:pt x="363" y="1051"/>
                    </a:lnTo>
                    <a:lnTo>
                      <a:pt x="361" y="1046"/>
                    </a:lnTo>
                    <a:lnTo>
                      <a:pt x="360" y="1040"/>
                    </a:lnTo>
                    <a:lnTo>
                      <a:pt x="359" y="1035"/>
                    </a:lnTo>
                    <a:lnTo>
                      <a:pt x="358" y="1029"/>
                    </a:lnTo>
                    <a:lnTo>
                      <a:pt x="357" y="1025"/>
                    </a:lnTo>
                    <a:lnTo>
                      <a:pt x="357" y="1019"/>
                    </a:lnTo>
                    <a:lnTo>
                      <a:pt x="356" y="1014"/>
                    </a:lnTo>
                    <a:lnTo>
                      <a:pt x="355" y="1008"/>
                    </a:lnTo>
                    <a:lnTo>
                      <a:pt x="354" y="1003"/>
                    </a:lnTo>
                    <a:lnTo>
                      <a:pt x="353" y="997"/>
                    </a:lnTo>
                    <a:lnTo>
                      <a:pt x="350" y="992"/>
                    </a:lnTo>
                    <a:lnTo>
                      <a:pt x="350" y="986"/>
                    </a:lnTo>
                    <a:lnTo>
                      <a:pt x="348" y="981"/>
                    </a:lnTo>
                    <a:lnTo>
                      <a:pt x="347" y="975"/>
                    </a:lnTo>
                    <a:lnTo>
                      <a:pt x="346" y="970"/>
                    </a:lnTo>
                    <a:lnTo>
                      <a:pt x="345" y="964"/>
                    </a:lnTo>
                    <a:lnTo>
                      <a:pt x="344" y="959"/>
                    </a:lnTo>
                    <a:lnTo>
                      <a:pt x="343" y="952"/>
                    </a:lnTo>
                    <a:lnTo>
                      <a:pt x="342" y="947"/>
                    </a:lnTo>
                    <a:lnTo>
                      <a:pt x="341" y="941"/>
                    </a:lnTo>
                    <a:lnTo>
                      <a:pt x="338" y="936"/>
                    </a:lnTo>
                    <a:lnTo>
                      <a:pt x="337" y="930"/>
                    </a:lnTo>
                    <a:lnTo>
                      <a:pt x="336" y="925"/>
                    </a:lnTo>
                    <a:lnTo>
                      <a:pt x="335" y="919"/>
                    </a:lnTo>
                    <a:lnTo>
                      <a:pt x="334" y="914"/>
                    </a:lnTo>
                    <a:lnTo>
                      <a:pt x="333" y="908"/>
                    </a:lnTo>
                    <a:lnTo>
                      <a:pt x="332" y="902"/>
                    </a:lnTo>
                    <a:lnTo>
                      <a:pt x="330" y="897"/>
                    </a:lnTo>
                    <a:lnTo>
                      <a:pt x="328" y="891"/>
                    </a:lnTo>
                    <a:lnTo>
                      <a:pt x="327" y="885"/>
                    </a:lnTo>
                    <a:lnTo>
                      <a:pt x="326" y="881"/>
                    </a:lnTo>
                    <a:lnTo>
                      <a:pt x="325" y="875"/>
                    </a:lnTo>
                    <a:lnTo>
                      <a:pt x="324" y="870"/>
                    </a:lnTo>
                    <a:lnTo>
                      <a:pt x="323" y="864"/>
                    </a:lnTo>
                    <a:lnTo>
                      <a:pt x="322" y="859"/>
                    </a:lnTo>
                    <a:lnTo>
                      <a:pt x="321" y="853"/>
                    </a:lnTo>
                    <a:lnTo>
                      <a:pt x="320" y="849"/>
                    </a:lnTo>
                    <a:lnTo>
                      <a:pt x="319" y="843"/>
                    </a:lnTo>
                    <a:lnTo>
                      <a:pt x="319" y="838"/>
                    </a:lnTo>
                    <a:lnTo>
                      <a:pt x="317" y="832"/>
                    </a:lnTo>
                    <a:lnTo>
                      <a:pt x="316" y="828"/>
                    </a:lnTo>
                    <a:lnTo>
                      <a:pt x="315" y="822"/>
                    </a:lnTo>
                    <a:lnTo>
                      <a:pt x="314" y="817"/>
                    </a:lnTo>
                    <a:lnTo>
                      <a:pt x="314" y="812"/>
                    </a:lnTo>
                    <a:lnTo>
                      <a:pt x="313" y="807"/>
                    </a:lnTo>
                    <a:lnTo>
                      <a:pt x="313" y="804"/>
                    </a:lnTo>
                    <a:lnTo>
                      <a:pt x="312" y="798"/>
                    </a:lnTo>
                    <a:lnTo>
                      <a:pt x="312" y="794"/>
                    </a:lnTo>
                    <a:lnTo>
                      <a:pt x="311" y="789"/>
                    </a:lnTo>
                    <a:lnTo>
                      <a:pt x="310" y="785"/>
                    </a:lnTo>
                    <a:lnTo>
                      <a:pt x="310" y="780"/>
                    </a:lnTo>
                    <a:lnTo>
                      <a:pt x="310" y="776"/>
                    </a:lnTo>
                    <a:lnTo>
                      <a:pt x="310" y="772"/>
                    </a:lnTo>
                    <a:lnTo>
                      <a:pt x="310" y="767"/>
                    </a:lnTo>
                    <a:lnTo>
                      <a:pt x="310" y="764"/>
                    </a:lnTo>
                    <a:lnTo>
                      <a:pt x="310" y="759"/>
                    </a:lnTo>
                    <a:lnTo>
                      <a:pt x="310" y="756"/>
                    </a:lnTo>
                    <a:lnTo>
                      <a:pt x="310" y="752"/>
                    </a:lnTo>
                    <a:lnTo>
                      <a:pt x="310" y="748"/>
                    </a:lnTo>
                    <a:lnTo>
                      <a:pt x="310" y="744"/>
                    </a:lnTo>
                    <a:lnTo>
                      <a:pt x="310" y="741"/>
                    </a:lnTo>
                    <a:lnTo>
                      <a:pt x="310" y="737"/>
                    </a:lnTo>
                    <a:lnTo>
                      <a:pt x="310" y="734"/>
                    </a:lnTo>
                    <a:lnTo>
                      <a:pt x="310" y="731"/>
                    </a:lnTo>
                    <a:lnTo>
                      <a:pt x="310" y="728"/>
                    </a:lnTo>
                    <a:lnTo>
                      <a:pt x="310" y="724"/>
                    </a:lnTo>
                    <a:lnTo>
                      <a:pt x="310" y="720"/>
                    </a:lnTo>
                    <a:lnTo>
                      <a:pt x="310" y="718"/>
                    </a:lnTo>
                    <a:lnTo>
                      <a:pt x="310" y="714"/>
                    </a:lnTo>
                    <a:lnTo>
                      <a:pt x="310" y="711"/>
                    </a:lnTo>
                    <a:lnTo>
                      <a:pt x="310" y="709"/>
                    </a:lnTo>
                    <a:lnTo>
                      <a:pt x="310" y="707"/>
                    </a:lnTo>
                    <a:lnTo>
                      <a:pt x="310" y="703"/>
                    </a:lnTo>
                    <a:lnTo>
                      <a:pt x="310" y="700"/>
                    </a:lnTo>
                    <a:lnTo>
                      <a:pt x="310" y="698"/>
                    </a:lnTo>
                    <a:lnTo>
                      <a:pt x="310" y="694"/>
                    </a:lnTo>
                    <a:lnTo>
                      <a:pt x="310" y="692"/>
                    </a:lnTo>
                    <a:lnTo>
                      <a:pt x="310" y="690"/>
                    </a:lnTo>
                    <a:lnTo>
                      <a:pt x="310" y="688"/>
                    </a:lnTo>
                    <a:lnTo>
                      <a:pt x="310" y="686"/>
                    </a:lnTo>
                    <a:lnTo>
                      <a:pt x="310" y="680"/>
                    </a:lnTo>
                    <a:lnTo>
                      <a:pt x="311" y="676"/>
                    </a:lnTo>
                    <a:lnTo>
                      <a:pt x="311" y="671"/>
                    </a:lnTo>
                    <a:lnTo>
                      <a:pt x="312" y="668"/>
                    </a:lnTo>
                    <a:lnTo>
                      <a:pt x="312" y="663"/>
                    </a:lnTo>
                    <a:lnTo>
                      <a:pt x="312" y="658"/>
                    </a:lnTo>
                    <a:lnTo>
                      <a:pt x="312" y="655"/>
                    </a:lnTo>
                    <a:lnTo>
                      <a:pt x="313" y="650"/>
                    </a:lnTo>
                    <a:lnTo>
                      <a:pt x="313" y="647"/>
                    </a:lnTo>
                    <a:lnTo>
                      <a:pt x="313" y="643"/>
                    </a:lnTo>
                    <a:lnTo>
                      <a:pt x="314" y="638"/>
                    </a:lnTo>
                    <a:lnTo>
                      <a:pt x="314" y="635"/>
                    </a:lnTo>
                    <a:lnTo>
                      <a:pt x="315" y="631"/>
                    </a:lnTo>
                    <a:lnTo>
                      <a:pt x="316" y="627"/>
                    </a:lnTo>
                    <a:lnTo>
                      <a:pt x="316" y="623"/>
                    </a:lnTo>
                    <a:lnTo>
                      <a:pt x="317" y="620"/>
                    </a:lnTo>
                    <a:lnTo>
                      <a:pt x="317" y="615"/>
                    </a:lnTo>
                    <a:lnTo>
                      <a:pt x="319" y="612"/>
                    </a:lnTo>
                    <a:lnTo>
                      <a:pt x="319" y="607"/>
                    </a:lnTo>
                    <a:lnTo>
                      <a:pt x="321" y="603"/>
                    </a:lnTo>
                    <a:lnTo>
                      <a:pt x="321" y="599"/>
                    </a:lnTo>
                    <a:lnTo>
                      <a:pt x="321" y="594"/>
                    </a:lnTo>
                    <a:lnTo>
                      <a:pt x="322" y="589"/>
                    </a:lnTo>
                    <a:lnTo>
                      <a:pt x="322" y="585"/>
                    </a:lnTo>
                    <a:lnTo>
                      <a:pt x="322" y="580"/>
                    </a:lnTo>
                    <a:lnTo>
                      <a:pt x="322" y="576"/>
                    </a:lnTo>
                    <a:lnTo>
                      <a:pt x="322" y="571"/>
                    </a:lnTo>
                    <a:lnTo>
                      <a:pt x="322" y="567"/>
                    </a:lnTo>
                    <a:lnTo>
                      <a:pt x="322" y="562"/>
                    </a:lnTo>
                    <a:lnTo>
                      <a:pt x="321" y="557"/>
                    </a:lnTo>
                    <a:lnTo>
                      <a:pt x="321" y="552"/>
                    </a:lnTo>
                    <a:lnTo>
                      <a:pt x="321" y="549"/>
                    </a:lnTo>
                    <a:lnTo>
                      <a:pt x="320" y="545"/>
                    </a:lnTo>
                    <a:lnTo>
                      <a:pt x="319" y="540"/>
                    </a:lnTo>
                    <a:lnTo>
                      <a:pt x="319" y="536"/>
                    </a:lnTo>
                    <a:lnTo>
                      <a:pt x="319" y="533"/>
                    </a:lnTo>
                    <a:lnTo>
                      <a:pt x="317" y="528"/>
                    </a:lnTo>
                    <a:lnTo>
                      <a:pt x="316" y="525"/>
                    </a:lnTo>
                    <a:lnTo>
                      <a:pt x="315" y="520"/>
                    </a:lnTo>
                    <a:lnTo>
                      <a:pt x="315" y="518"/>
                    </a:lnTo>
                    <a:lnTo>
                      <a:pt x="314" y="515"/>
                    </a:lnTo>
                    <a:lnTo>
                      <a:pt x="314" y="512"/>
                    </a:lnTo>
                    <a:lnTo>
                      <a:pt x="313" y="509"/>
                    </a:lnTo>
                    <a:lnTo>
                      <a:pt x="312" y="507"/>
                    </a:lnTo>
                    <a:lnTo>
                      <a:pt x="311" y="503"/>
                    </a:lnTo>
                    <a:lnTo>
                      <a:pt x="310" y="499"/>
                    </a:lnTo>
                    <a:lnTo>
                      <a:pt x="310" y="498"/>
                    </a:lnTo>
                    <a:lnTo>
                      <a:pt x="310" y="497"/>
                    </a:lnTo>
                    <a:lnTo>
                      <a:pt x="408" y="495"/>
                    </a:lnTo>
                    <a:lnTo>
                      <a:pt x="456" y="471"/>
                    </a:lnTo>
                    <a:lnTo>
                      <a:pt x="456" y="470"/>
                    </a:lnTo>
                    <a:lnTo>
                      <a:pt x="456" y="469"/>
                    </a:lnTo>
                    <a:lnTo>
                      <a:pt x="455" y="468"/>
                    </a:lnTo>
                    <a:lnTo>
                      <a:pt x="455" y="465"/>
                    </a:lnTo>
                    <a:lnTo>
                      <a:pt x="454" y="462"/>
                    </a:lnTo>
                    <a:lnTo>
                      <a:pt x="454" y="459"/>
                    </a:lnTo>
                    <a:lnTo>
                      <a:pt x="453" y="454"/>
                    </a:lnTo>
                    <a:lnTo>
                      <a:pt x="453" y="450"/>
                    </a:lnTo>
                    <a:lnTo>
                      <a:pt x="452" y="448"/>
                    </a:lnTo>
                    <a:lnTo>
                      <a:pt x="452" y="446"/>
                    </a:lnTo>
                    <a:lnTo>
                      <a:pt x="450" y="442"/>
                    </a:lnTo>
                    <a:lnTo>
                      <a:pt x="450" y="440"/>
                    </a:lnTo>
                    <a:lnTo>
                      <a:pt x="450" y="437"/>
                    </a:lnTo>
                    <a:lnTo>
                      <a:pt x="449" y="433"/>
                    </a:lnTo>
                    <a:lnTo>
                      <a:pt x="449" y="430"/>
                    </a:lnTo>
                    <a:lnTo>
                      <a:pt x="448" y="428"/>
                    </a:lnTo>
                    <a:lnTo>
                      <a:pt x="448" y="425"/>
                    </a:lnTo>
                    <a:lnTo>
                      <a:pt x="447" y="420"/>
                    </a:lnTo>
                    <a:lnTo>
                      <a:pt x="446" y="417"/>
                    </a:lnTo>
                    <a:lnTo>
                      <a:pt x="446" y="414"/>
                    </a:lnTo>
                    <a:lnTo>
                      <a:pt x="445" y="409"/>
                    </a:lnTo>
                    <a:lnTo>
                      <a:pt x="445" y="406"/>
                    </a:lnTo>
                    <a:lnTo>
                      <a:pt x="444" y="403"/>
                    </a:lnTo>
                    <a:lnTo>
                      <a:pt x="444" y="399"/>
                    </a:lnTo>
                    <a:lnTo>
                      <a:pt x="443" y="395"/>
                    </a:lnTo>
                    <a:lnTo>
                      <a:pt x="442" y="390"/>
                    </a:lnTo>
                    <a:lnTo>
                      <a:pt x="441" y="386"/>
                    </a:lnTo>
                    <a:lnTo>
                      <a:pt x="441" y="383"/>
                    </a:lnTo>
                    <a:lnTo>
                      <a:pt x="439" y="378"/>
                    </a:lnTo>
                    <a:lnTo>
                      <a:pt x="438" y="374"/>
                    </a:lnTo>
                    <a:lnTo>
                      <a:pt x="437" y="370"/>
                    </a:lnTo>
                    <a:lnTo>
                      <a:pt x="437" y="365"/>
                    </a:lnTo>
                    <a:lnTo>
                      <a:pt x="436" y="360"/>
                    </a:lnTo>
                    <a:lnTo>
                      <a:pt x="435" y="356"/>
                    </a:lnTo>
                    <a:lnTo>
                      <a:pt x="434" y="351"/>
                    </a:lnTo>
                    <a:lnTo>
                      <a:pt x="433" y="347"/>
                    </a:lnTo>
                    <a:lnTo>
                      <a:pt x="432" y="342"/>
                    </a:lnTo>
                    <a:lnTo>
                      <a:pt x="431" y="338"/>
                    </a:lnTo>
                    <a:lnTo>
                      <a:pt x="430" y="333"/>
                    </a:lnTo>
                    <a:lnTo>
                      <a:pt x="430" y="329"/>
                    </a:lnTo>
                    <a:lnTo>
                      <a:pt x="427" y="324"/>
                    </a:lnTo>
                    <a:lnTo>
                      <a:pt x="426" y="319"/>
                    </a:lnTo>
                    <a:lnTo>
                      <a:pt x="425" y="314"/>
                    </a:lnTo>
                    <a:lnTo>
                      <a:pt x="424" y="310"/>
                    </a:lnTo>
                    <a:lnTo>
                      <a:pt x="423" y="306"/>
                    </a:lnTo>
                    <a:lnTo>
                      <a:pt x="422" y="301"/>
                    </a:lnTo>
                    <a:lnTo>
                      <a:pt x="421" y="296"/>
                    </a:lnTo>
                    <a:lnTo>
                      <a:pt x="420" y="291"/>
                    </a:lnTo>
                    <a:lnTo>
                      <a:pt x="419" y="286"/>
                    </a:lnTo>
                    <a:lnTo>
                      <a:pt x="417" y="281"/>
                    </a:lnTo>
                    <a:lnTo>
                      <a:pt x="416" y="277"/>
                    </a:lnTo>
                    <a:lnTo>
                      <a:pt x="415" y="273"/>
                    </a:lnTo>
                    <a:lnTo>
                      <a:pt x="414" y="267"/>
                    </a:lnTo>
                    <a:lnTo>
                      <a:pt x="412" y="263"/>
                    </a:lnTo>
                    <a:lnTo>
                      <a:pt x="411" y="258"/>
                    </a:lnTo>
                    <a:lnTo>
                      <a:pt x="410" y="254"/>
                    </a:lnTo>
                    <a:lnTo>
                      <a:pt x="409" y="249"/>
                    </a:lnTo>
                    <a:lnTo>
                      <a:pt x="408" y="245"/>
                    </a:lnTo>
                    <a:lnTo>
                      <a:pt x="405" y="240"/>
                    </a:lnTo>
                    <a:lnTo>
                      <a:pt x="404" y="235"/>
                    </a:lnTo>
                    <a:lnTo>
                      <a:pt x="402" y="231"/>
                    </a:lnTo>
                    <a:lnTo>
                      <a:pt x="401" y="226"/>
                    </a:lnTo>
                    <a:lnTo>
                      <a:pt x="400" y="222"/>
                    </a:lnTo>
                    <a:lnTo>
                      <a:pt x="399" y="217"/>
                    </a:lnTo>
                    <a:lnTo>
                      <a:pt x="397" y="213"/>
                    </a:lnTo>
                    <a:lnTo>
                      <a:pt x="396" y="209"/>
                    </a:lnTo>
                    <a:lnTo>
                      <a:pt x="394" y="204"/>
                    </a:lnTo>
                    <a:lnTo>
                      <a:pt x="393" y="200"/>
                    </a:lnTo>
                    <a:lnTo>
                      <a:pt x="391" y="197"/>
                    </a:lnTo>
                    <a:lnTo>
                      <a:pt x="390" y="192"/>
                    </a:lnTo>
                    <a:lnTo>
                      <a:pt x="389" y="189"/>
                    </a:lnTo>
                    <a:lnTo>
                      <a:pt x="388" y="184"/>
                    </a:lnTo>
                    <a:lnTo>
                      <a:pt x="386" y="180"/>
                    </a:lnTo>
                    <a:lnTo>
                      <a:pt x="385" y="177"/>
                    </a:lnTo>
                    <a:lnTo>
                      <a:pt x="382" y="172"/>
                    </a:lnTo>
                    <a:lnTo>
                      <a:pt x="381" y="168"/>
                    </a:lnTo>
                    <a:lnTo>
                      <a:pt x="380" y="165"/>
                    </a:lnTo>
                    <a:lnTo>
                      <a:pt x="378" y="160"/>
                    </a:lnTo>
                    <a:lnTo>
                      <a:pt x="377" y="157"/>
                    </a:lnTo>
                    <a:lnTo>
                      <a:pt x="376" y="154"/>
                    </a:lnTo>
                    <a:lnTo>
                      <a:pt x="375" y="150"/>
                    </a:lnTo>
                    <a:lnTo>
                      <a:pt x="374" y="147"/>
                    </a:lnTo>
                    <a:lnTo>
                      <a:pt x="371" y="143"/>
                    </a:lnTo>
                    <a:lnTo>
                      <a:pt x="370" y="140"/>
                    </a:lnTo>
                    <a:lnTo>
                      <a:pt x="369" y="137"/>
                    </a:lnTo>
                    <a:lnTo>
                      <a:pt x="368" y="134"/>
                    </a:lnTo>
                    <a:lnTo>
                      <a:pt x="366" y="130"/>
                    </a:lnTo>
                    <a:lnTo>
                      <a:pt x="366" y="128"/>
                    </a:lnTo>
                    <a:lnTo>
                      <a:pt x="364" y="125"/>
                    </a:lnTo>
                    <a:lnTo>
                      <a:pt x="363" y="122"/>
                    </a:lnTo>
                    <a:lnTo>
                      <a:pt x="361" y="119"/>
                    </a:lnTo>
                    <a:lnTo>
                      <a:pt x="360" y="116"/>
                    </a:lnTo>
                    <a:lnTo>
                      <a:pt x="359" y="113"/>
                    </a:lnTo>
                    <a:lnTo>
                      <a:pt x="358" y="111"/>
                    </a:lnTo>
                    <a:lnTo>
                      <a:pt x="357" y="108"/>
                    </a:lnTo>
                    <a:lnTo>
                      <a:pt x="356" y="106"/>
                    </a:lnTo>
                    <a:lnTo>
                      <a:pt x="354" y="101"/>
                    </a:lnTo>
                    <a:lnTo>
                      <a:pt x="352" y="97"/>
                    </a:lnTo>
                    <a:lnTo>
                      <a:pt x="350" y="93"/>
                    </a:lnTo>
                    <a:lnTo>
                      <a:pt x="348" y="90"/>
                    </a:lnTo>
                    <a:lnTo>
                      <a:pt x="347" y="86"/>
                    </a:lnTo>
                    <a:lnTo>
                      <a:pt x="346" y="84"/>
                    </a:lnTo>
                    <a:lnTo>
                      <a:pt x="345" y="81"/>
                    </a:lnTo>
                    <a:lnTo>
                      <a:pt x="344" y="80"/>
                    </a:lnTo>
                    <a:lnTo>
                      <a:pt x="343" y="76"/>
                    </a:lnTo>
                    <a:lnTo>
                      <a:pt x="343" y="76"/>
                    </a:lnTo>
                    <a:lnTo>
                      <a:pt x="342" y="75"/>
                    </a:lnTo>
                    <a:lnTo>
                      <a:pt x="339" y="75"/>
                    </a:lnTo>
                    <a:lnTo>
                      <a:pt x="336" y="73"/>
                    </a:lnTo>
                    <a:lnTo>
                      <a:pt x="332" y="73"/>
                    </a:lnTo>
                    <a:lnTo>
                      <a:pt x="328" y="71"/>
                    </a:lnTo>
                    <a:lnTo>
                      <a:pt x="326" y="71"/>
                    </a:lnTo>
                    <a:lnTo>
                      <a:pt x="323" y="70"/>
                    </a:lnTo>
                    <a:lnTo>
                      <a:pt x="320" y="69"/>
                    </a:lnTo>
                    <a:lnTo>
                      <a:pt x="316" y="68"/>
                    </a:lnTo>
                    <a:lnTo>
                      <a:pt x="313" y="67"/>
                    </a:lnTo>
                    <a:lnTo>
                      <a:pt x="310" y="65"/>
                    </a:lnTo>
                    <a:lnTo>
                      <a:pt x="305" y="64"/>
                    </a:lnTo>
                    <a:lnTo>
                      <a:pt x="301" y="62"/>
                    </a:lnTo>
                    <a:lnTo>
                      <a:pt x="298" y="61"/>
                    </a:lnTo>
                    <a:lnTo>
                      <a:pt x="293" y="60"/>
                    </a:lnTo>
                    <a:lnTo>
                      <a:pt x="289" y="59"/>
                    </a:lnTo>
                    <a:lnTo>
                      <a:pt x="284" y="58"/>
                    </a:lnTo>
                    <a:lnTo>
                      <a:pt x="279" y="56"/>
                    </a:lnTo>
                    <a:lnTo>
                      <a:pt x="275" y="54"/>
                    </a:lnTo>
                    <a:lnTo>
                      <a:pt x="271" y="53"/>
                    </a:lnTo>
                    <a:lnTo>
                      <a:pt x="266" y="51"/>
                    </a:lnTo>
                    <a:lnTo>
                      <a:pt x="261" y="50"/>
                    </a:lnTo>
                    <a:lnTo>
                      <a:pt x="257" y="49"/>
                    </a:lnTo>
                    <a:lnTo>
                      <a:pt x="253" y="48"/>
                    </a:lnTo>
                    <a:lnTo>
                      <a:pt x="247" y="46"/>
                    </a:lnTo>
                    <a:lnTo>
                      <a:pt x="243" y="45"/>
                    </a:lnTo>
                    <a:lnTo>
                      <a:pt x="238" y="43"/>
                    </a:lnTo>
                    <a:lnTo>
                      <a:pt x="234" y="42"/>
                    </a:lnTo>
                    <a:lnTo>
                      <a:pt x="230" y="41"/>
                    </a:lnTo>
                    <a:lnTo>
                      <a:pt x="225" y="39"/>
                    </a:lnTo>
                    <a:lnTo>
                      <a:pt x="222" y="38"/>
                    </a:lnTo>
                    <a:lnTo>
                      <a:pt x="219" y="37"/>
                    </a:lnTo>
                    <a:lnTo>
                      <a:pt x="214" y="35"/>
                    </a:lnTo>
                    <a:lnTo>
                      <a:pt x="211" y="32"/>
                    </a:lnTo>
                    <a:lnTo>
                      <a:pt x="208" y="31"/>
                    </a:lnTo>
                    <a:lnTo>
                      <a:pt x="205" y="29"/>
                    </a:lnTo>
                    <a:lnTo>
                      <a:pt x="202" y="28"/>
                    </a:lnTo>
                    <a:lnTo>
                      <a:pt x="200" y="26"/>
                    </a:lnTo>
                    <a:lnTo>
                      <a:pt x="197" y="24"/>
                    </a:lnTo>
                    <a:lnTo>
                      <a:pt x="194" y="23"/>
                    </a:lnTo>
                    <a:lnTo>
                      <a:pt x="190" y="19"/>
                    </a:lnTo>
                    <a:lnTo>
                      <a:pt x="187" y="16"/>
                    </a:lnTo>
                    <a:lnTo>
                      <a:pt x="183" y="13"/>
                    </a:lnTo>
                    <a:lnTo>
                      <a:pt x="181" y="9"/>
                    </a:lnTo>
                    <a:lnTo>
                      <a:pt x="179" y="7"/>
                    </a:lnTo>
                    <a:lnTo>
                      <a:pt x="177" y="5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4300538" y="931863"/>
                <a:ext cx="103188" cy="142875"/>
              </a:xfrm>
              <a:custGeom>
                <a:avLst/>
                <a:gdLst>
                  <a:gd name="T0" fmla="*/ 60 w 259"/>
                  <a:gd name="T1" fmla="*/ 149 h 364"/>
                  <a:gd name="T2" fmla="*/ 58 w 259"/>
                  <a:gd name="T3" fmla="*/ 162 h 364"/>
                  <a:gd name="T4" fmla="*/ 55 w 259"/>
                  <a:gd name="T5" fmla="*/ 175 h 364"/>
                  <a:gd name="T6" fmla="*/ 53 w 259"/>
                  <a:gd name="T7" fmla="*/ 188 h 364"/>
                  <a:gd name="T8" fmla="*/ 52 w 259"/>
                  <a:gd name="T9" fmla="*/ 201 h 364"/>
                  <a:gd name="T10" fmla="*/ 52 w 259"/>
                  <a:gd name="T11" fmla="*/ 213 h 364"/>
                  <a:gd name="T12" fmla="*/ 52 w 259"/>
                  <a:gd name="T13" fmla="*/ 227 h 364"/>
                  <a:gd name="T14" fmla="*/ 53 w 259"/>
                  <a:gd name="T15" fmla="*/ 241 h 364"/>
                  <a:gd name="T16" fmla="*/ 53 w 259"/>
                  <a:gd name="T17" fmla="*/ 258 h 364"/>
                  <a:gd name="T18" fmla="*/ 55 w 259"/>
                  <a:gd name="T19" fmla="*/ 275 h 364"/>
                  <a:gd name="T20" fmla="*/ 55 w 259"/>
                  <a:gd name="T21" fmla="*/ 288 h 364"/>
                  <a:gd name="T22" fmla="*/ 55 w 259"/>
                  <a:gd name="T23" fmla="*/ 300 h 364"/>
                  <a:gd name="T24" fmla="*/ 197 w 259"/>
                  <a:gd name="T25" fmla="*/ 343 h 364"/>
                  <a:gd name="T26" fmla="*/ 191 w 259"/>
                  <a:gd name="T27" fmla="*/ 328 h 364"/>
                  <a:gd name="T28" fmla="*/ 184 w 259"/>
                  <a:gd name="T29" fmla="*/ 308 h 364"/>
                  <a:gd name="T30" fmla="*/ 180 w 259"/>
                  <a:gd name="T31" fmla="*/ 288 h 364"/>
                  <a:gd name="T32" fmla="*/ 181 w 259"/>
                  <a:gd name="T33" fmla="*/ 274 h 364"/>
                  <a:gd name="T34" fmla="*/ 184 w 259"/>
                  <a:gd name="T35" fmla="*/ 266 h 364"/>
                  <a:gd name="T36" fmla="*/ 197 w 259"/>
                  <a:gd name="T37" fmla="*/ 260 h 364"/>
                  <a:gd name="T38" fmla="*/ 221 w 259"/>
                  <a:gd name="T39" fmla="*/ 246 h 364"/>
                  <a:gd name="T40" fmla="*/ 237 w 259"/>
                  <a:gd name="T41" fmla="*/ 228 h 364"/>
                  <a:gd name="T42" fmla="*/ 245 w 259"/>
                  <a:gd name="T43" fmla="*/ 214 h 364"/>
                  <a:gd name="T44" fmla="*/ 250 w 259"/>
                  <a:gd name="T45" fmla="*/ 197 h 364"/>
                  <a:gd name="T46" fmla="*/ 252 w 259"/>
                  <a:gd name="T47" fmla="*/ 180 h 364"/>
                  <a:gd name="T48" fmla="*/ 253 w 259"/>
                  <a:gd name="T49" fmla="*/ 163 h 364"/>
                  <a:gd name="T50" fmla="*/ 253 w 259"/>
                  <a:gd name="T51" fmla="*/ 150 h 364"/>
                  <a:gd name="T52" fmla="*/ 253 w 259"/>
                  <a:gd name="T53" fmla="*/ 139 h 364"/>
                  <a:gd name="T54" fmla="*/ 256 w 259"/>
                  <a:gd name="T55" fmla="*/ 126 h 364"/>
                  <a:gd name="T56" fmla="*/ 258 w 259"/>
                  <a:gd name="T57" fmla="*/ 111 h 364"/>
                  <a:gd name="T58" fmla="*/ 259 w 259"/>
                  <a:gd name="T59" fmla="*/ 93 h 364"/>
                  <a:gd name="T60" fmla="*/ 258 w 259"/>
                  <a:gd name="T61" fmla="*/ 74 h 364"/>
                  <a:gd name="T62" fmla="*/ 252 w 259"/>
                  <a:gd name="T63" fmla="*/ 56 h 364"/>
                  <a:gd name="T64" fmla="*/ 241 w 259"/>
                  <a:gd name="T65" fmla="*/ 40 h 364"/>
                  <a:gd name="T66" fmla="*/ 227 w 259"/>
                  <a:gd name="T67" fmla="*/ 28 h 364"/>
                  <a:gd name="T68" fmla="*/ 212 w 259"/>
                  <a:gd name="T69" fmla="*/ 17 h 364"/>
                  <a:gd name="T70" fmla="*/ 195 w 259"/>
                  <a:gd name="T71" fmla="*/ 9 h 364"/>
                  <a:gd name="T72" fmla="*/ 181 w 259"/>
                  <a:gd name="T73" fmla="*/ 3 h 364"/>
                  <a:gd name="T74" fmla="*/ 169 w 259"/>
                  <a:gd name="T75" fmla="*/ 0 h 364"/>
                  <a:gd name="T76" fmla="*/ 160 w 259"/>
                  <a:gd name="T77" fmla="*/ 0 h 364"/>
                  <a:gd name="T78" fmla="*/ 140 w 259"/>
                  <a:gd name="T79" fmla="*/ 3 h 364"/>
                  <a:gd name="T80" fmla="*/ 126 w 259"/>
                  <a:gd name="T81" fmla="*/ 9 h 364"/>
                  <a:gd name="T82" fmla="*/ 105 w 259"/>
                  <a:gd name="T83" fmla="*/ 23 h 364"/>
                  <a:gd name="T84" fmla="*/ 86 w 259"/>
                  <a:gd name="T85" fmla="*/ 35 h 364"/>
                  <a:gd name="T86" fmla="*/ 75 w 259"/>
                  <a:gd name="T87" fmla="*/ 36 h 364"/>
                  <a:gd name="T88" fmla="*/ 60 w 259"/>
                  <a:gd name="T89" fmla="*/ 34 h 364"/>
                  <a:gd name="T90" fmla="*/ 40 w 259"/>
                  <a:gd name="T91" fmla="*/ 33 h 364"/>
                  <a:gd name="T92" fmla="*/ 20 w 259"/>
                  <a:gd name="T93" fmla="*/ 36 h 364"/>
                  <a:gd name="T94" fmla="*/ 5 w 259"/>
                  <a:gd name="T95" fmla="*/ 46 h 364"/>
                  <a:gd name="T96" fmla="*/ 1 w 259"/>
                  <a:gd name="T97" fmla="*/ 54 h 364"/>
                  <a:gd name="T98" fmla="*/ 4 w 259"/>
                  <a:gd name="T99" fmla="*/ 68 h 364"/>
                  <a:gd name="T100" fmla="*/ 16 w 259"/>
                  <a:gd name="T101" fmla="*/ 82 h 364"/>
                  <a:gd name="T102" fmla="*/ 36 w 259"/>
                  <a:gd name="T103" fmla="*/ 96 h 364"/>
                  <a:gd name="T104" fmla="*/ 58 w 259"/>
                  <a:gd name="T105" fmla="*/ 113 h 364"/>
                  <a:gd name="T106" fmla="*/ 69 w 259"/>
                  <a:gd name="T107" fmla="*/ 122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59" h="364">
                    <a:moveTo>
                      <a:pt x="70" y="123"/>
                    </a:moveTo>
                    <a:lnTo>
                      <a:pt x="63" y="141"/>
                    </a:lnTo>
                    <a:lnTo>
                      <a:pt x="62" y="143"/>
                    </a:lnTo>
                    <a:lnTo>
                      <a:pt x="61" y="147"/>
                    </a:lnTo>
                    <a:lnTo>
                      <a:pt x="60" y="149"/>
                    </a:lnTo>
                    <a:lnTo>
                      <a:pt x="60" y="152"/>
                    </a:lnTo>
                    <a:lnTo>
                      <a:pt x="59" y="154"/>
                    </a:lnTo>
                    <a:lnTo>
                      <a:pt x="59" y="156"/>
                    </a:lnTo>
                    <a:lnTo>
                      <a:pt x="58" y="160"/>
                    </a:lnTo>
                    <a:lnTo>
                      <a:pt x="58" y="162"/>
                    </a:lnTo>
                    <a:lnTo>
                      <a:pt x="57" y="164"/>
                    </a:lnTo>
                    <a:lnTo>
                      <a:pt x="56" y="167"/>
                    </a:lnTo>
                    <a:lnTo>
                      <a:pt x="56" y="170"/>
                    </a:lnTo>
                    <a:lnTo>
                      <a:pt x="55" y="173"/>
                    </a:lnTo>
                    <a:lnTo>
                      <a:pt x="55" y="175"/>
                    </a:lnTo>
                    <a:lnTo>
                      <a:pt x="55" y="177"/>
                    </a:lnTo>
                    <a:lnTo>
                      <a:pt x="55" y="181"/>
                    </a:lnTo>
                    <a:lnTo>
                      <a:pt x="55" y="183"/>
                    </a:lnTo>
                    <a:lnTo>
                      <a:pt x="53" y="185"/>
                    </a:lnTo>
                    <a:lnTo>
                      <a:pt x="53" y="188"/>
                    </a:lnTo>
                    <a:lnTo>
                      <a:pt x="52" y="191"/>
                    </a:lnTo>
                    <a:lnTo>
                      <a:pt x="52" y="193"/>
                    </a:lnTo>
                    <a:lnTo>
                      <a:pt x="52" y="195"/>
                    </a:lnTo>
                    <a:lnTo>
                      <a:pt x="52" y="198"/>
                    </a:lnTo>
                    <a:lnTo>
                      <a:pt x="52" y="201"/>
                    </a:lnTo>
                    <a:lnTo>
                      <a:pt x="52" y="203"/>
                    </a:lnTo>
                    <a:lnTo>
                      <a:pt x="52" y="205"/>
                    </a:lnTo>
                    <a:lnTo>
                      <a:pt x="52" y="207"/>
                    </a:lnTo>
                    <a:lnTo>
                      <a:pt x="52" y="210"/>
                    </a:lnTo>
                    <a:lnTo>
                      <a:pt x="52" y="213"/>
                    </a:lnTo>
                    <a:lnTo>
                      <a:pt x="52" y="215"/>
                    </a:lnTo>
                    <a:lnTo>
                      <a:pt x="52" y="217"/>
                    </a:lnTo>
                    <a:lnTo>
                      <a:pt x="52" y="220"/>
                    </a:lnTo>
                    <a:lnTo>
                      <a:pt x="52" y="223"/>
                    </a:lnTo>
                    <a:lnTo>
                      <a:pt x="52" y="227"/>
                    </a:lnTo>
                    <a:lnTo>
                      <a:pt x="52" y="232"/>
                    </a:lnTo>
                    <a:lnTo>
                      <a:pt x="52" y="235"/>
                    </a:lnTo>
                    <a:lnTo>
                      <a:pt x="52" y="237"/>
                    </a:lnTo>
                    <a:lnTo>
                      <a:pt x="52" y="239"/>
                    </a:lnTo>
                    <a:lnTo>
                      <a:pt x="53" y="241"/>
                    </a:lnTo>
                    <a:lnTo>
                      <a:pt x="53" y="246"/>
                    </a:lnTo>
                    <a:lnTo>
                      <a:pt x="53" y="251"/>
                    </a:lnTo>
                    <a:lnTo>
                      <a:pt x="53" y="253"/>
                    </a:lnTo>
                    <a:lnTo>
                      <a:pt x="53" y="256"/>
                    </a:lnTo>
                    <a:lnTo>
                      <a:pt x="53" y="258"/>
                    </a:lnTo>
                    <a:lnTo>
                      <a:pt x="55" y="261"/>
                    </a:lnTo>
                    <a:lnTo>
                      <a:pt x="55" y="266"/>
                    </a:lnTo>
                    <a:lnTo>
                      <a:pt x="55" y="270"/>
                    </a:lnTo>
                    <a:lnTo>
                      <a:pt x="55" y="272"/>
                    </a:lnTo>
                    <a:lnTo>
                      <a:pt x="55" y="275"/>
                    </a:lnTo>
                    <a:lnTo>
                      <a:pt x="55" y="278"/>
                    </a:lnTo>
                    <a:lnTo>
                      <a:pt x="55" y="280"/>
                    </a:lnTo>
                    <a:lnTo>
                      <a:pt x="55" y="282"/>
                    </a:lnTo>
                    <a:lnTo>
                      <a:pt x="55" y="285"/>
                    </a:lnTo>
                    <a:lnTo>
                      <a:pt x="55" y="288"/>
                    </a:lnTo>
                    <a:lnTo>
                      <a:pt x="55" y="290"/>
                    </a:lnTo>
                    <a:lnTo>
                      <a:pt x="55" y="292"/>
                    </a:lnTo>
                    <a:lnTo>
                      <a:pt x="55" y="294"/>
                    </a:lnTo>
                    <a:lnTo>
                      <a:pt x="55" y="297"/>
                    </a:lnTo>
                    <a:lnTo>
                      <a:pt x="55" y="300"/>
                    </a:lnTo>
                    <a:lnTo>
                      <a:pt x="79" y="311"/>
                    </a:lnTo>
                    <a:lnTo>
                      <a:pt x="81" y="364"/>
                    </a:lnTo>
                    <a:lnTo>
                      <a:pt x="200" y="347"/>
                    </a:lnTo>
                    <a:lnTo>
                      <a:pt x="199" y="346"/>
                    </a:lnTo>
                    <a:lnTo>
                      <a:pt x="197" y="343"/>
                    </a:lnTo>
                    <a:lnTo>
                      <a:pt x="195" y="340"/>
                    </a:lnTo>
                    <a:lnTo>
                      <a:pt x="194" y="337"/>
                    </a:lnTo>
                    <a:lnTo>
                      <a:pt x="193" y="335"/>
                    </a:lnTo>
                    <a:lnTo>
                      <a:pt x="192" y="333"/>
                    </a:lnTo>
                    <a:lnTo>
                      <a:pt x="191" y="328"/>
                    </a:lnTo>
                    <a:lnTo>
                      <a:pt x="189" y="325"/>
                    </a:lnTo>
                    <a:lnTo>
                      <a:pt x="188" y="321"/>
                    </a:lnTo>
                    <a:lnTo>
                      <a:pt x="186" y="317"/>
                    </a:lnTo>
                    <a:lnTo>
                      <a:pt x="185" y="313"/>
                    </a:lnTo>
                    <a:lnTo>
                      <a:pt x="184" y="308"/>
                    </a:lnTo>
                    <a:lnTo>
                      <a:pt x="182" y="305"/>
                    </a:lnTo>
                    <a:lnTo>
                      <a:pt x="182" y="301"/>
                    </a:lnTo>
                    <a:lnTo>
                      <a:pt x="180" y="296"/>
                    </a:lnTo>
                    <a:lnTo>
                      <a:pt x="180" y="292"/>
                    </a:lnTo>
                    <a:lnTo>
                      <a:pt x="180" y="288"/>
                    </a:lnTo>
                    <a:lnTo>
                      <a:pt x="180" y="285"/>
                    </a:lnTo>
                    <a:lnTo>
                      <a:pt x="180" y="281"/>
                    </a:lnTo>
                    <a:lnTo>
                      <a:pt x="180" y="279"/>
                    </a:lnTo>
                    <a:lnTo>
                      <a:pt x="180" y="275"/>
                    </a:lnTo>
                    <a:lnTo>
                      <a:pt x="181" y="274"/>
                    </a:lnTo>
                    <a:lnTo>
                      <a:pt x="182" y="270"/>
                    </a:lnTo>
                    <a:lnTo>
                      <a:pt x="182" y="268"/>
                    </a:lnTo>
                    <a:lnTo>
                      <a:pt x="183" y="266"/>
                    </a:lnTo>
                    <a:lnTo>
                      <a:pt x="184" y="266"/>
                    </a:lnTo>
                    <a:lnTo>
                      <a:pt x="184" y="266"/>
                    </a:lnTo>
                    <a:lnTo>
                      <a:pt x="185" y="264"/>
                    </a:lnTo>
                    <a:lnTo>
                      <a:pt x="188" y="264"/>
                    </a:lnTo>
                    <a:lnTo>
                      <a:pt x="191" y="263"/>
                    </a:lnTo>
                    <a:lnTo>
                      <a:pt x="194" y="261"/>
                    </a:lnTo>
                    <a:lnTo>
                      <a:pt x="197" y="260"/>
                    </a:lnTo>
                    <a:lnTo>
                      <a:pt x="202" y="258"/>
                    </a:lnTo>
                    <a:lnTo>
                      <a:pt x="206" y="256"/>
                    </a:lnTo>
                    <a:lnTo>
                      <a:pt x="211" y="252"/>
                    </a:lnTo>
                    <a:lnTo>
                      <a:pt x="216" y="249"/>
                    </a:lnTo>
                    <a:lnTo>
                      <a:pt x="221" y="246"/>
                    </a:lnTo>
                    <a:lnTo>
                      <a:pt x="225" y="242"/>
                    </a:lnTo>
                    <a:lnTo>
                      <a:pt x="229" y="238"/>
                    </a:lnTo>
                    <a:lnTo>
                      <a:pt x="234" y="234"/>
                    </a:lnTo>
                    <a:lnTo>
                      <a:pt x="236" y="230"/>
                    </a:lnTo>
                    <a:lnTo>
                      <a:pt x="237" y="228"/>
                    </a:lnTo>
                    <a:lnTo>
                      <a:pt x="239" y="226"/>
                    </a:lnTo>
                    <a:lnTo>
                      <a:pt x="241" y="224"/>
                    </a:lnTo>
                    <a:lnTo>
                      <a:pt x="242" y="220"/>
                    </a:lnTo>
                    <a:lnTo>
                      <a:pt x="244" y="217"/>
                    </a:lnTo>
                    <a:lnTo>
                      <a:pt x="245" y="214"/>
                    </a:lnTo>
                    <a:lnTo>
                      <a:pt x="246" y="212"/>
                    </a:lnTo>
                    <a:lnTo>
                      <a:pt x="247" y="207"/>
                    </a:lnTo>
                    <a:lnTo>
                      <a:pt x="248" y="204"/>
                    </a:lnTo>
                    <a:lnTo>
                      <a:pt x="249" y="201"/>
                    </a:lnTo>
                    <a:lnTo>
                      <a:pt x="250" y="197"/>
                    </a:lnTo>
                    <a:lnTo>
                      <a:pt x="250" y="193"/>
                    </a:lnTo>
                    <a:lnTo>
                      <a:pt x="251" y="190"/>
                    </a:lnTo>
                    <a:lnTo>
                      <a:pt x="251" y="186"/>
                    </a:lnTo>
                    <a:lnTo>
                      <a:pt x="252" y="183"/>
                    </a:lnTo>
                    <a:lnTo>
                      <a:pt x="252" y="180"/>
                    </a:lnTo>
                    <a:lnTo>
                      <a:pt x="252" y="176"/>
                    </a:lnTo>
                    <a:lnTo>
                      <a:pt x="252" y="173"/>
                    </a:lnTo>
                    <a:lnTo>
                      <a:pt x="253" y="170"/>
                    </a:lnTo>
                    <a:lnTo>
                      <a:pt x="253" y="166"/>
                    </a:lnTo>
                    <a:lnTo>
                      <a:pt x="253" y="163"/>
                    </a:lnTo>
                    <a:lnTo>
                      <a:pt x="253" y="160"/>
                    </a:lnTo>
                    <a:lnTo>
                      <a:pt x="253" y="158"/>
                    </a:lnTo>
                    <a:lnTo>
                      <a:pt x="253" y="154"/>
                    </a:lnTo>
                    <a:lnTo>
                      <a:pt x="253" y="152"/>
                    </a:lnTo>
                    <a:lnTo>
                      <a:pt x="253" y="150"/>
                    </a:lnTo>
                    <a:lnTo>
                      <a:pt x="253" y="148"/>
                    </a:lnTo>
                    <a:lnTo>
                      <a:pt x="253" y="143"/>
                    </a:lnTo>
                    <a:lnTo>
                      <a:pt x="253" y="141"/>
                    </a:lnTo>
                    <a:lnTo>
                      <a:pt x="253" y="139"/>
                    </a:lnTo>
                    <a:lnTo>
                      <a:pt x="253" y="139"/>
                    </a:lnTo>
                    <a:lnTo>
                      <a:pt x="253" y="138"/>
                    </a:lnTo>
                    <a:lnTo>
                      <a:pt x="253" y="136"/>
                    </a:lnTo>
                    <a:lnTo>
                      <a:pt x="255" y="132"/>
                    </a:lnTo>
                    <a:lnTo>
                      <a:pt x="256" y="129"/>
                    </a:lnTo>
                    <a:lnTo>
                      <a:pt x="256" y="126"/>
                    </a:lnTo>
                    <a:lnTo>
                      <a:pt x="257" y="123"/>
                    </a:lnTo>
                    <a:lnTo>
                      <a:pt x="257" y="120"/>
                    </a:lnTo>
                    <a:lnTo>
                      <a:pt x="258" y="118"/>
                    </a:lnTo>
                    <a:lnTo>
                      <a:pt x="258" y="113"/>
                    </a:lnTo>
                    <a:lnTo>
                      <a:pt x="258" y="111"/>
                    </a:lnTo>
                    <a:lnTo>
                      <a:pt x="259" y="108"/>
                    </a:lnTo>
                    <a:lnTo>
                      <a:pt x="259" y="105"/>
                    </a:lnTo>
                    <a:lnTo>
                      <a:pt x="259" y="100"/>
                    </a:lnTo>
                    <a:lnTo>
                      <a:pt x="259" y="97"/>
                    </a:lnTo>
                    <a:lnTo>
                      <a:pt x="259" y="93"/>
                    </a:lnTo>
                    <a:lnTo>
                      <a:pt x="259" y="89"/>
                    </a:lnTo>
                    <a:lnTo>
                      <a:pt x="259" y="86"/>
                    </a:lnTo>
                    <a:lnTo>
                      <a:pt x="259" y="82"/>
                    </a:lnTo>
                    <a:lnTo>
                      <a:pt x="259" y="78"/>
                    </a:lnTo>
                    <a:lnTo>
                      <a:pt x="258" y="74"/>
                    </a:lnTo>
                    <a:lnTo>
                      <a:pt x="258" y="71"/>
                    </a:lnTo>
                    <a:lnTo>
                      <a:pt x="257" y="66"/>
                    </a:lnTo>
                    <a:lnTo>
                      <a:pt x="255" y="63"/>
                    </a:lnTo>
                    <a:lnTo>
                      <a:pt x="255" y="60"/>
                    </a:lnTo>
                    <a:lnTo>
                      <a:pt x="252" y="56"/>
                    </a:lnTo>
                    <a:lnTo>
                      <a:pt x="251" y="53"/>
                    </a:lnTo>
                    <a:lnTo>
                      <a:pt x="249" y="50"/>
                    </a:lnTo>
                    <a:lnTo>
                      <a:pt x="247" y="46"/>
                    </a:lnTo>
                    <a:lnTo>
                      <a:pt x="245" y="43"/>
                    </a:lnTo>
                    <a:lnTo>
                      <a:pt x="241" y="40"/>
                    </a:lnTo>
                    <a:lnTo>
                      <a:pt x="239" y="37"/>
                    </a:lnTo>
                    <a:lnTo>
                      <a:pt x="237" y="35"/>
                    </a:lnTo>
                    <a:lnTo>
                      <a:pt x="234" y="32"/>
                    </a:lnTo>
                    <a:lnTo>
                      <a:pt x="230" y="30"/>
                    </a:lnTo>
                    <a:lnTo>
                      <a:pt x="227" y="28"/>
                    </a:lnTo>
                    <a:lnTo>
                      <a:pt x="224" y="25"/>
                    </a:lnTo>
                    <a:lnTo>
                      <a:pt x="221" y="23"/>
                    </a:lnTo>
                    <a:lnTo>
                      <a:pt x="217" y="21"/>
                    </a:lnTo>
                    <a:lnTo>
                      <a:pt x="214" y="19"/>
                    </a:lnTo>
                    <a:lnTo>
                      <a:pt x="212" y="17"/>
                    </a:lnTo>
                    <a:lnTo>
                      <a:pt x="207" y="14"/>
                    </a:lnTo>
                    <a:lnTo>
                      <a:pt x="205" y="13"/>
                    </a:lnTo>
                    <a:lnTo>
                      <a:pt x="201" y="12"/>
                    </a:lnTo>
                    <a:lnTo>
                      <a:pt x="199" y="11"/>
                    </a:lnTo>
                    <a:lnTo>
                      <a:pt x="195" y="9"/>
                    </a:lnTo>
                    <a:lnTo>
                      <a:pt x="192" y="8"/>
                    </a:lnTo>
                    <a:lnTo>
                      <a:pt x="189" y="7"/>
                    </a:lnTo>
                    <a:lnTo>
                      <a:pt x="186" y="6"/>
                    </a:lnTo>
                    <a:lnTo>
                      <a:pt x="184" y="4"/>
                    </a:lnTo>
                    <a:lnTo>
                      <a:pt x="181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3" y="1"/>
                    </a:lnTo>
                    <a:lnTo>
                      <a:pt x="171" y="0"/>
                    </a:lnTo>
                    <a:lnTo>
                      <a:pt x="169" y="0"/>
                    </a:lnTo>
                    <a:lnTo>
                      <a:pt x="169" y="0"/>
                    </a:lnTo>
                    <a:lnTo>
                      <a:pt x="167" y="0"/>
                    </a:lnTo>
                    <a:lnTo>
                      <a:pt x="163" y="0"/>
                    </a:lnTo>
                    <a:lnTo>
                      <a:pt x="161" y="0"/>
                    </a:lnTo>
                    <a:lnTo>
                      <a:pt x="160" y="0"/>
                    </a:lnTo>
                    <a:lnTo>
                      <a:pt x="155" y="1"/>
                    </a:lnTo>
                    <a:lnTo>
                      <a:pt x="151" y="1"/>
                    </a:lnTo>
                    <a:lnTo>
                      <a:pt x="148" y="2"/>
                    </a:lnTo>
                    <a:lnTo>
                      <a:pt x="144" y="2"/>
                    </a:lnTo>
                    <a:lnTo>
                      <a:pt x="140" y="3"/>
                    </a:lnTo>
                    <a:lnTo>
                      <a:pt x="138" y="6"/>
                    </a:lnTo>
                    <a:lnTo>
                      <a:pt x="135" y="6"/>
                    </a:lnTo>
                    <a:lnTo>
                      <a:pt x="131" y="7"/>
                    </a:lnTo>
                    <a:lnTo>
                      <a:pt x="129" y="8"/>
                    </a:lnTo>
                    <a:lnTo>
                      <a:pt x="126" y="9"/>
                    </a:lnTo>
                    <a:lnTo>
                      <a:pt x="122" y="12"/>
                    </a:lnTo>
                    <a:lnTo>
                      <a:pt x="117" y="14"/>
                    </a:lnTo>
                    <a:lnTo>
                      <a:pt x="113" y="17"/>
                    </a:lnTo>
                    <a:lnTo>
                      <a:pt x="108" y="20"/>
                    </a:lnTo>
                    <a:lnTo>
                      <a:pt x="105" y="23"/>
                    </a:lnTo>
                    <a:lnTo>
                      <a:pt x="101" y="26"/>
                    </a:lnTo>
                    <a:lnTo>
                      <a:pt x="96" y="29"/>
                    </a:lnTo>
                    <a:lnTo>
                      <a:pt x="92" y="33"/>
                    </a:lnTo>
                    <a:lnTo>
                      <a:pt x="90" y="34"/>
                    </a:lnTo>
                    <a:lnTo>
                      <a:pt x="86" y="35"/>
                    </a:lnTo>
                    <a:lnTo>
                      <a:pt x="84" y="37"/>
                    </a:lnTo>
                    <a:lnTo>
                      <a:pt x="82" y="39"/>
                    </a:lnTo>
                    <a:lnTo>
                      <a:pt x="81" y="39"/>
                    </a:lnTo>
                    <a:lnTo>
                      <a:pt x="78" y="37"/>
                    </a:lnTo>
                    <a:lnTo>
                      <a:pt x="75" y="36"/>
                    </a:lnTo>
                    <a:lnTo>
                      <a:pt x="73" y="36"/>
                    </a:lnTo>
                    <a:lnTo>
                      <a:pt x="70" y="35"/>
                    </a:lnTo>
                    <a:lnTo>
                      <a:pt x="68" y="35"/>
                    </a:lnTo>
                    <a:lnTo>
                      <a:pt x="63" y="35"/>
                    </a:lnTo>
                    <a:lnTo>
                      <a:pt x="60" y="34"/>
                    </a:lnTo>
                    <a:lnTo>
                      <a:pt x="56" y="34"/>
                    </a:lnTo>
                    <a:lnTo>
                      <a:pt x="52" y="34"/>
                    </a:lnTo>
                    <a:lnTo>
                      <a:pt x="48" y="33"/>
                    </a:lnTo>
                    <a:lnTo>
                      <a:pt x="45" y="33"/>
                    </a:lnTo>
                    <a:lnTo>
                      <a:pt x="40" y="33"/>
                    </a:lnTo>
                    <a:lnTo>
                      <a:pt x="37" y="34"/>
                    </a:lnTo>
                    <a:lnTo>
                      <a:pt x="33" y="34"/>
                    </a:lnTo>
                    <a:lnTo>
                      <a:pt x="28" y="34"/>
                    </a:lnTo>
                    <a:lnTo>
                      <a:pt x="24" y="35"/>
                    </a:lnTo>
                    <a:lnTo>
                      <a:pt x="20" y="36"/>
                    </a:lnTo>
                    <a:lnTo>
                      <a:pt x="17" y="37"/>
                    </a:lnTo>
                    <a:lnTo>
                      <a:pt x="14" y="40"/>
                    </a:lnTo>
                    <a:lnTo>
                      <a:pt x="12" y="41"/>
                    </a:lnTo>
                    <a:lnTo>
                      <a:pt x="9" y="43"/>
                    </a:lnTo>
                    <a:lnTo>
                      <a:pt x="5" y="46"/>
                    </a:lnTo>
                    <a:lnTo>
                      <a:pt x="3" y="49"/>
                    </a:lnTo>
                    <a:lnTo>
                      <a:pt x="1" y="51"/>
                    </a:lnTo>
                    <a:lnTo>
                      <a:pt x="1" y="52"/>
                    </a:lnTo>
                    <a:lnTo>
                      <a:pt x="0" y="52"/>
                    </a:lnTo>
                    <a:lnTo>
                      <a:pt x="1" y="54"/>
                    </a:lnTo>
                    <a:lnTo>
                      <a:pt x="1" y="57"/>
                    </a:lnTo>
                    <a:lnTo>
                      <a:pt x="2" y="62"/>
                    </a:lnTo>
                    <a:lnTo>
                      <a:pt x="2" y="64"/>
                    </a:lnTo>
                    <a:lnTo>
                      <a:pt x="3" y="66"/>
                    </a:lnTo>
                    <a:lnTo>
                      <a:pt x="4" y="68"/>
                    </a:lnTo>
                    <a:lnTo>
                      <a:pt x="6" y="72"/>
                    </a:lnTo>
                    <a:lnTo>
                      <a:pt x="7" y="74"/>
                    </a:lnTo>
                    <a:lnTo>
                      <a:pt x="11" y="76"/>
                    </a:lnTo>
                    <a:lnTo>
                      <a:pt x="13" y="78"/>
                    </a:lnTo>
                    <a:lnTo>
                      <a:pt x="16" y="82"/>
                    </a:lnTo>
                    <a:lnTo>
                      <a:pt x="19" y="83"/>
                    </a:lnTo>
                    <a:lnTo>
                      <a:pt x="24" y="86"/>
                    </a:lnTo>
                    <a:lnTo>
                      <a:pt x="27" y="89"/>
                    </a:lnTo>
                    <a:lnTo>
                      <a:pt x="31" y="93"/>
                    </a:lnTo>
                    <a:lnTo>
                      <a:pt x="36" y="96"/>
                    </a:lnTo>
                    <a:lnTo>
                      <a:pt x="40" y="99"/>
                    </a:lnTo>
                    <a:lnTo>
                      <a:pt x="45" y="104"/>
                    </a:lnTo>
                    <a:lnTo>
                      <a:pt x="50" y="107"/>
                    </a:lnTo>
                    <a:lnTo>
                      <a:pt x="53" y="110"/>
                    </a:lnTo>
                    <a:lnTo>
                      <a:pt x="58" y="113"/>
                    </a:lnTo>
                    <a:lnTo>
                      <a:pt x="61" y="116"/>
                    </a:lnTo>
                    <a:lnTo>
                      <a:pt x="64" y="118"/>
                    </a:lnTo>
                    <a:lnTo>
                      <a:pt x="67" y="120"/>
                    </a:lnTo>
                    <a:lnTo>
                      <a:pt x="69" y="121"/>
                    </a:lnTo>
                    <a:lnTo>
                      <a:pt x="69" y="122"/>
                    </a:lnTo>
                    <a:lnTo>
                      <a:pt x="70" y="123"/>
                    </a:lnTo>
                    <a:lnTo>
                      <a:pt x="70" y="123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4340226" y="935038"/>
                <a:ext cx="41275" cy="31750"/>
              </a:xfrm>
              <a:custGeom>
                <a:avLst/>
                <a:gdLst>
                  <a:gd name="T0" fmla="*/ 37 w 104"/>
                  <a:gd name="T1" fmla="*/ 48 h 78"/>
                  <a:gd name="T2" fmla="*/ 86 w 104"/>
                  <a:gd name="T3" fmla="*/ 78 h 78"/>
                  <a:gd name="T4" fmla="*/ 86 w 104"/>
                  <a:gd name="T5" fmla="*/ 77 h 78"/>
                  <a:gd name="T6" fmla="*/ 87 w 104"/>
                  <a:gd name="T7" fmla="*/ 75 h 78"/>
                  <a:gd name="T8" fmla="*/ 89 w 104"/>
                  <a:gd name="T9" fmla="*/ 70 h 78"/>
                  <a:gd name="T10" fmla="*/ 93 w 104"/>
                  <a:gd name="T11" fmla="*/ 66 h 78"/>
                  <a:gd name="T12" fmla="*/ 94 w 104"/>
                  <a:gd name="T13" fmla="*/ 63 h 78"/>
                  <a:gd name="T14" fmla="*/ 95 w 104"/>
                  <a:gd name="T15" fmla="*/ 61 h 78"/>
                  <a:gd name="T16" fmla="*/ 97 w 104"/>
                  <a:gd name="T17" fmla="*/ 57 h 78"/>
                  <a:gd name="T18" fmla="*/ 98 w 104"/>
                  <a:gd name="T19" fmla="*/ 55 h 78"/>
                  <a:gd name="T20" fmla="*/ 98 w 104"/>
                  <a:gd name="T21" fmla="*/ 52 h 78"/>
                  <a:gd name="T22" fmla="*/ 100 w 104"/>
                  <a:gd name="T23" fmla="*/ 50 h 78"/>
                  <a:gd name="T24" fmla="*/ 102 w 104"/>
                  <a:gd name="T25" fmla="*/ 46 h 78"/>
                  <a:gd name="T26" fmla="*/ 103 w 104"/>
                  <a:gd name="T27" fmla="*/ 44 h 78"/>
                  <a:gd name="T28" fmla="*/ 103 w 104"/>
                  <a:gd name="T29" fmla="*/ 41 h 78"/>
                  <a:gd name="T30" fmla="*/ 103 w 104"/>
                  <a:gd name="T31" fmla="*/ 39 h 78"/>
                  <a:gd name="T32" fmla="*/ 103 w 104"/>
                  <a:gd name="T33" fmla="*/ 35 h 78"/>
                  <a:gd name="T34" fmla="*/ 104 w 104"/>
                  <a:gd name="T35" fmla="*/ 33 h 78"/>
                  <a:gd name="T36" fmla="*/ 103 w 104"/>
                  <a:gd name="T37" fmla="*/ 30 h 78"/>
                  <a:gd name="T38" fmla="*/ 103 w 104"/>
                  <a:gd name="T39" fmla="*/ 27 h 78"/>
                  <a:gd name="T40" fmla="*/ 103 w 104"/>
                  <a:gd name="T41" fmla="*/ 25 h 78"/>
                  <a:gd name="T42" fmla="*/ 103 w 104"/>
                  <a:gd name="T43" fmla="*/ 23 h 78"/>
                  <a:gd name="T44" fmla="*/ 102 w 104"/>
                  <a:gd name="T45" fmla="*/ 20 h 78"/>
                  <a:gd name="T46" fmla="*/ 100 w 104"/>
                  <a:gd name="T47" fmla="*/ 16 h 78"/>
                  <a:gd name="T48" fmla="*/ 99 w 104"/>
                  <a:gd name="T49" fmla="*/ 15 h 78"/>
                  <a:gd name="T50" fmla="*/ 99 w 104"/>
                  <a:gd name="T51" fmla="*/ 14 h 78"/>
                  <a:gd name="T52" fmla="*/ 98 w 104"/>
                  <a:gd name="T53" fmla="*/ 13 h 78"/>
                  <a:gd name="T54" fmla="*/ 97 w 104"/>
                  <a:gd name="T55" fmla="*/ 11 h 78"/>
                  <a:gd name="T56" fmla="*/ 95 w 104"/>
                  <a:gd name="T57" fmla="*/ 9 h 78"/>
                  <a:gd name="T58" fmla="*/ 93 w 104"/>
                  <a:gd name="T59" fmla="*/ 8 h 78"/>
                  <a:gd name="T60" fmla="*/ 91 w 104"/>
                  <a:gd name="T61" fmla="*/ 7 h 78"/>
                  <a:gd name="T62" fmla="*/ 88 w 104"/>
                  <a:gd name="T63" fmla="*/ 5 h 78"/>
                  <a:gd name="T64" fmla="*/ 85 w 104"/>
                  <a:gd name="T65" fmla="*/ 3 h 78"/>
                  <a:gd name="T66" fmla="*/ 83 w 104"/>
                  <a:gd name="T67" fmla="*/ 2 h 78"/>
                  <a:gd name="T68" fmla="*/ 78 w 104"/>
                  <a:gd name="T69" fmla="*/ 1 h 78"/>
                  <a:gd name="T70" fmla="*/ 75 w 104"/>
                  <a:gd name="T71" fmla="*/ 1 h 78"/>
                  <a:gd name="T72" fmla="*/ 71 w 104"/>
                  <a:gd name="T73" fmla="*/ 0 h 78"/>
                  <a:gd name="T74" fmla="*/ 67 w 104"/>
                  <a:gd name="T75" fmla="*/ 0 h 78"/>
                  <a:gd name="T76" fmla="*/ 62 w 104"/>
                  <a:gd name="T77" fmla="*/ 1 h 78"/>
                  <a:gd name="T78" fmla="*/ 58 w 104"/>
                  <a:gd name="T79" fmla="*/ 2 h 78"/>
                  <a:gd name="T80" fmla="*/ 55 w 104"/>
                  <a:gd name="T81" fmla="*/ 3 h 78"/>
                  <a:gd name="T82" fmla="*/ 52 w 104"/>
                  <a:gd name="T83" fmla="*/ 4 h 78"/>
                  <a:gd name="T84" fmla="*/ 50 w 104"/>
                  <a:gd name="T85" fmla="*/ 4 h 78"/>
                  <a:gd name="T86" fmla="*/ 47 w 104"/>
                  <a:gd name="T87" fmla="*/ 7 h 78"/>
                  <a:gd name="T88" fmla="*/ 44 w 104"/>
                  <a:gd name="T89" fmla="*/ 7 h 78"/>
                  <a:gd name="T90" fmla="*/ 42 w 104"/>
                  <a:gd name="T91" fmla="*/ 9 h 78"/>
                  <a:gd name="T92" fmla="*/ 39 w 104"/>
                  <a:gd name="T93" fmla="*/ 10 h 78"/>
                  <a:gd name="T94" fmla="*/ 37 w 104"/>
                  <a:gd name="T95" fmla="*/ 11 h 78"/>
                  <a:gd name="T96" fmla="*/ 34 w 104"/>
                  <a:gd name="T97" fmla="*/ 12 h 78"/>
                  <a:gd name="T98" fmla="*/ 31 w 104"/>
                  <a:gd name="T99" fmla="*/ 13 h 78"/>
                  <a:gd name="T100" fmla="*/ 29 w 104"/>
                  <a:gd name="T101" fmla="*/ 14 h 78"/>
                  <a:gd name="T102" fmla="*/ 27 w 104"/>
                  <a:gd name="T103" fmla="*/ 15 h 78"/>
                  <a:gd name="T104" fmla="*/ 22 w 104"/>
                  <a:gd name="T105" fmla="*/ 18 h 78"/>
                  <a:gd name="T106" fmla="*/ 19 w 104"/>
                  <a:gd name="T107" fmla="*/ 21 h 78"/>
                  <a:gd name="T108" fmla="*/ 15 w 104"/>
                  <a:gd name="T109" fmla="*/ 23 h 78"/>
                  <a:gd name="T110" fmla="*/ 10 w 104"/>
                  <a:gd name="T111" fmla="*/ 25 h 78"/>
                  <a:gd name="T112" fmla="*/ 8 w 104"/>
                  <a:gd name="T113" fmla="*/ 26 h 78"/>
                  <a:gd name="T114" fmla="*/ 5 w 104"/>
                  <a:gd name="T115" fmla="*/ 29 h 78"/>
                  <a:gd name="T116" fmla="*/ 1 w 104"/>
                  <a:gd name="T117" fmla="*/ 31 h 78"/>
                  <a:gd name="T118" fmla="*/ 0 w 104"/>
                  <a:gd name="T119" fmla="*/ 32 h 78"/>
                  <a:gd name="T120" fmla="*/ 37 w 104"/>
                  <a:gd name="T121" fmla="*/ 48 h 78"/>
                  <a:gd name="T122" fmla="*/ 37 w 104"/>
                  <a:gd name="T123" fmla="*/ 4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4" h="78">
                    <a:moveTo>
                      <a:pt x="37" y="48"/>
                    </a:moveTo>
                    <a:lnTo>
                      <a:pt x="86" y="78"/>
                    </a:lnTo>
                    <a:lnTo>
                      <a:pt x="86" y="77"/>
                    </a:lnTo>
                    <a:lnTo>
                      <a:pt x="87" y="75"/>
                    </a:lnTo>
                    <a:lnTo>
                      <a:pt x="89" y="70"/>
                    </a:lnTo>
                    <a:lnTo>
                      <a:pt x="93" y="66"/>
                    </a:lnTo>
                    <a:lnTo>
                      <a:pt x="94" y="63"/>
                    </a:lnTo>
                    <a:lnTo>
                      <a:pt x="95" y="61"/>
                    </a:lnTo>
                    <a:lnTo>
                      <a:pt x="97" y="57"/>
                    </a:lnTo>
                    <a:lnTo>
                      <a:pt x="98" y="55"/>
                    </a:lnTo>
                    <a:lnTo>
                      <a:pt x="98" y="52"/>
                    </a:lnTo>
                    <a:lnTo>
                      <a:pt x="100" y="50"/>
                    </a:lnTo>
                    <a:lnTo>
                      <a:pt x="102" y="46"/>
                    </a:lnTo>
                    <a:lnTo>
                      <a:pt x="103" y="44"/>
                    </a:lnTo>
                    <a:lnTo>
                      <a:pt x="103" y="41"/>
                    </a:lnTo>
                    <a:lnTo>
                      <a:pt x="103" y="39"/>
                    </a:lnTo>
                    <a:lnTo>
                      <a:pt x="103" y="35"/>
                    </a:lnTo>
                    <a:lnTo>
                      <a:pt x="104" y="33"/>
                    </a:lnTo>
                    <a:lnTo>
                      <a:pt x="103" y="30"/>
                    </a:lnTo>
                    <a:lnTo>
                      <a:pt x="103" y="27"/>
                    </a:lnTo>
                    <a:lnTo>
                      <a:pt x="103" y="25"/>
                    </a:lnTo>
                    <a:lnTo>
                      <a:pt x="103" y="23"/>
                    </a:lnTo>
                    <a:lnTo>
                      <a:pt x="102" y="20"/>
                    </a:lnTo>
                    <a:lnTo>
                      <a:pt x="100" y="16"/>
                    </a:lnTo>
                    <a:lnTo>
                      <a:pt x="99" y="15"/>
                    </a:lnTo>
                    <a:lnTo>
                      <a:pt x="99" y="14"/>
                    </a:lnTo>
                    <a:lnTo>
                      <a:pt x="98" y="13"/>
                    </a:lnTo>
                    <a:lnTo>
                      <a:pt x="97" y="11"/>
                    </a:lnTo>
                    <a:lnTo>
                      <a:pt x="95" y="9"/>
                    </a:lnTo>
                    <a:lnTo>
                      <a:pt x="93" y="8"/>
                    </a:lnTo>
                    <a:lnTo>
                      <a:pt x="91" y="7"/>
                    </a:lnTo>
                    <a:lnTo>
                      <a:pt x="88" y="5"/>
                    </a:lnTo>
                    <a:lnTo>
                      <a:pt x="85" y="3"/>
                    </a:lnTo>
                    <a:lnTo>
                      <a:pt x="83" y="2"/>
                    </a:lnTo>
                    <a:lnTo>
                      <a:pt x="78" y="1"/>
                    </a:lnTo>
                    <a:lnTo>
                      <a:pt x="75" y="1"/>
                    </a:lnTo>
                    <a:lnTo>
                      <a:pt x="71" y="0"/>
                    </a:lnTo>
                    <a:lnTo>
                      <a:pt x="67" y="0"/>
                    </a:lnTo>
                    <a:lnTo>
                      <a:pt x="62" y="1"/>
                    </a:lnTo>
                    <a:lnTo>
                      <a:pt x="58" y="2"/>
                    </a:lnTo>
                    <a:lnTo>
                      <a:pt x="55" y="3"/>
                    </a:lnTo>
                    <a:lnTo>
                      <a:pt x="52" y="4"/>
                    </a:lnTo>
                    <a:lnTo>
                      <a:pt x="50" y="4"/>
                    </a:lnTo>
                    <a:lnTo>
                      <a:pt x="47" y="7"/>
                    </a:lnTo>
                    <a:lnTo>
                      <a:pt x="44" y="7"/>
                    </a:lnTo>
                    <a:lnTo>
                      <a:pt x="42" y="9"/>
                    </a:lnTo>
                    <a:lnTo>
                      <a:pt x="39" y="10"/>
                    </a:lnTo>
                    <a:lnTo>
                      <a:pt x="37" y="11"/>
                    </a:lnTo>
                    <a:lnTo>
                      <a:pt x="34" y="12"/>
                    </a:lnTo>
                    <a:lnTo>
                      <a:pt x="31" y="13"/>
                    </a:lnTo>
                    <a:lnTo>
                      <a:pt x="29" y="14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9" y="21"/>
                    </a:lnTo>
                    <a:lnTo>
                      <a:pt x="15" y="23"/>
                    </a:lnTo>
                    <a:lnTo>
                      <a:pt x="10" y="25"/>
                    </a:lnTo>
                    <a:lnTo>
                      <a:pt x="8" y="26"/>
                    </a:lnTo>
                    <a:lnTo>
                      <a:pt x="5" y="29"/>
                    </a:lnTo>
                    <a:lnTo>
                      <a:pt x="1" y="31"/>
                    </a:lnTo>
                    <a:lnTo>
                      <a:pt x="0" y="32"/>
                    </a:lnTo>
                    <a:lnTo>
                      <a:pt x="37" y="48"/>
                    </a:lnTo>
                    <a:lnTo>
                      <a:pt x="37" y="48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4327526" y="982663"/>
                <a:ext cx="17463" cy="66675"/>
              </a:xfrm>
              <a:custGeom>
                <a:avLst/>
                <a:gdLst>
                  <a:gd name="T0" fmla="*/ 41 w 45"/>
                  <a:gd name="T1" fmla="*/ 15 h 166"/>
                  <a:gd name="T2" fmla="*/ 45 w 45"/>
                  <a:gd name="T3" fmla="*/ 77 h 166"/>
                  <a:gd name="T4" fmla="*/ 43 w 45"/>
                  <a:gd name="T5" fmla="*/ 80 h 166"/>
                  <a:gd name="T6" fmla="*/ 41 w 45"/>
                  <a:gd name="T7" fmla="*/ 84 h 166"/>
                  <a:gd name="T8" fmla="*/ 39 w 45"/>
                  <a:gd name="T9" fmla="*/ 90 h 166"/>
                  <a:gd name="T10" fmla="*/ 34 w 45"/>
                  <a:gd name="T11" fmla="*/ 97 h 166"/>
                  <a:gd name="T12" fmla="*/ 32 w 45"/>
                  <a:gd name="T13" fmla="*/ 105 h 166"/>
                  <a:gd name="T14" fmla="*/ 28 w 45"/>
                  <a:gd name="T15" fmla="*/ 112 h 166"/>
                  <a:gd name="T16" fmla="*/ 26 w 45"/>
                  <a:gd name="T17" fmla="*/ 121 h 166"/>
                  <a:gd name="T18" fmla="*/ 21 w 45"/>
                  <a:gd name="T19" fmla="*/ 130 h 166"/>
                  <a:gd name="T20" fmla="*/ 18 w 45"/>
                  <a:gd name="T21" fmla="*/ 138 h 166"/>
                  <a:gd name="T22" fmla="*/ 14 w 45"/>
                  <a:gd name="T23" fmla="*/ 145 h 166"/>
                  <a:gd name="T24" fmla="*/ 11 w 45"/>
                  <a:gd name="T25" fmla="*/ 152 h 166"/>
                  <a:gd name="T26" fmla="*/ 9 w 45"/>
                  <a:gd name="T27" fmla="*/ 158 h 166"/>
                  <a:gd name="T28" fmla="*/ 7 w 45"/>
                  <a:gd name="T29" fmla="*/ 162 h 166"/>
                  <a:gd name="T30" fmla="*/ 5 w 45"/>
                  <a:gd name="T31" fmla="*/ 166 h 166"/>
                  <a:gd name="T32" fmla="*/ 5 w 45"/>
                  <a:gd name="T33" fmla="*/ 163 h 166"/>
                  <a:gd name="T34" fmla="*/ 4 w 45"/>
                  <a:gd name="T35" fmla="*/ 155 h 166"/>
                  <a:gd name="T36" fmla="*/ 4 w 45"/>
                  <a:gd name="T37" fmla="*/ 150 h 166"/>
                  <a:gd name="T38" fmla="*/ 3 w 45"/>
                  <a:gd name="T39" fmla="*/ 143 h 166"/>
                  <a:gd name="T40" fmla="*/ 3 w 45"/>
                  <a:gd name="T41" fmla="*/ 137 h 166"/>
                  <a:gd name="T42" fmla="*/ 3 w 45"/>
                  <a:gd name="T43" fmla="*/ 129 h 166"/>
                  <a:gd name="T44" fmla="*/ 1 w 45"/>
                  <a:gd name="T45" fmla="*/ 120 h 166"/>
                  <a:gd name="T46" fmla="*/ 1 w 45"/>
                  <a:gd name="T47" fmla="*/ 112 h 166"/>
                  <a:gd name="T48" fmla="*/ 0 w 45"/>
                  <a:gd name="T49" fmla="*/ 102 h 166"/>
                  <a:gd name="T50" fmla="*/ 0 w 45"/>
                  <a:gd name="T51" fmla="*/ 94 h 166"/>
                  <a:gd name="T52" fmla="*/ 0 w 45"/>
                  <a:gd name="T53" fmla="*/ 85 h 166"/>
                  <a:gd name="T54" fmla="*/ 0 w 45"/>
                  <a:gd name="T55" fmla="*/ 76 h 166"/>
                  <a:gd name="T56" fmla="*/ 0 w 45"/>
                  <a:gd name="T57" fmla="*/ 67 h 166"/>
                  <a:gd name="T58" fmla="*/ 1 w 45"/>
                  <a:gd name="T59" fmla="*/ 60 h 166"/>
                  <a:gd name="T60" fmla="*/ 3 w 45"/>
                  <a:gd name="T61" fmla="*/ 51 h 166"/>
                  <a:gd name="T62" fmla="*/ 3 w 45"/>
                  <a:gd name="T63" fmla="*/ 44 h 166"/>
                  <a:gd name="T64" fmla="*/ 5 w 45"/>
                  <a:gd name="T65" fmla="*/ 37 h 166"/>
                  <a:gd name="T66" fmla="*/ 6 w 45"/>
                  <a:gd name="T67" fmla="*/ 31 h 166"/>
                  <a:gd name="T68" fmla="*/ 7 w 45"/>
                  <a:gd name="T69" fmla="*/ 25 h 166"/>
                  <a:gd name="T70" fmla="*/ 8 w 45"/>
                  <a:gd name="T71" fmla="*/ 21 h 166"/>
                  <a:gd name="T72" fmla="*/ 11 w 45"/>
                  <a:gd name="T73" fmla="*/ 13 h 166"/>
                  <a:gd name="T74" fmla="*/ 14 w 45"/>
                  <a:gd name="T75" fmla="*/ 7 h 166"/>
                  <a:gd name="T76" fmla="*/ 17 w 45"/>
                  <a:gd name="T77" fmla="*/ 3 h 166"/>
                  <a:gd name="T78" fmla="*/ 19 w 45"/>
                  <a:gd name="T7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5" h="166">
                    <a:moveTo>
                      <a:pt x="19" y="0"/>
                    </a:moveTo>
                    <a:lnTo>
                      <a:pt x="41" y="15"/>
                    </a:lnTo>
                    <a:lnTo>
                      <a:pt x="19" y="58"/>
                    </a:lnTo>
                    <a:lnTo>
                      <a:pt x="45" y="77"/>
                    </a:lnTo>
                    <a:lnTo>
                      <a:pt x="44" y="77"/>
                    </a:lnTo>
                    <a:lnTo>
                      <a:pt x="43" y="80"/>
                    </a:lnTo>
                    <a:lnTo>
                      <a:pt x="41" y="82"/>
                    </a:lnTo>
                    <a:lnTo>
                      <a:pt x="41" y="84"/>
                    </a:lnTo>
                    <a:lnTo>
                      <a:pt x="39" y="87"/>
                    </a:lnTo>
                    <a:lnTo>
                      <a:pt x="39" y="90"/>
                    </a:lnTo>
                    <a:lnTo>
                      <a:pt x="37" y="94"/>
                    </a:lnTo>
                    <a:lnTo>
                      <a:pt x="34" y="97"/>
                    </a:lnTo>
                    <a:lnTo>
                      <a:pt x="33" y="100"/>
                    </a:lnTo>
                    <a:lnTo>
                      <a:pt x="32" y="105"/>
                    </a:lnTo>
                    <a:lnTo>
                      <a:pt x="30" y="109"/>
                    </a:lnTo>
                    <a:lnTo>
                      <a:pt x="28" y="112"/>
                    </a:lnTo>
                    <a:lnTo>
                      <a:pt x="27" y="117"/>
                    </a:lnTo>
                    <a:lnTo>
                      <a:pt x="26" y="121"/>
                    </a:lnTo>
                    <a:lnTo>
                      <a:pt x="22" y="126"/>
                    </a:lnTo>
                    <a:lnTo>
                      <a:pt x="21" y="130"/>
                    </a:lnTo>
                    <a:lnTo>
                      <a:pt x="19" y="133"/>
                    </a:lnTo>
                    <a:lnTo>
                      <a:pt x="18" y="138"/>
                    </a:lnTo>
                    <a:lnTo>
                      <a:pt x="16" y="141"/>
                    </a:lnTo>
                    <a:lnTo>
                      <a:pt x="14" y="145"/>
                    </a:lnTo>
                    <a:lnTo>
                      <a:pt x="12" y="149"/>
                    </a:lnTo>
                    <a:lnTo>
                      <a:pt x="11" y="152"/>
                    </a:lnTo>
                    <a:lnTo>
                      <a:pt x="10" y="155"/>
                    </a:lnTo>
                    <a:lnTo>
                      <a:pt x="9" y="158"/>
                    </a:lnTo>
                    <a:lnTo>
                      <a:pt x="7" y="160"/>
                    </a:lnTo>
                    <a:lnTo>
                      <a:pt x="7" y="162"/>
                    </a:lnTo>
                    <a:lnTo>
                      <a:pt x="5" y="165"/>
                    </a:lnTo>
                    <a:lnTo>
                      <a:pt x="5" y="166"/>
                    </a:lnTo>
                    <a:lnTo>
                      <a:pt x="5" y="165"/>
                    </a:lnTo>
                    <a:lnTo>
                      <a:pt x="5" y="163"/>
                    </a:lnTo>
                    <a:lnTo>
                      <a:pt x="5" y="160"/>
                    </a:lnTo>
                    <a:lnTo>
                      <a:pt x="4" y="155"/>
                    </a:lnTo>
                    <a:lnTo>
                      <a:pt x="4" y="153"/>
                    </a:lnTo>
                    <a:lnTo>
                      <a:pt x="4" y="150"/>
                    </a:lnTo>
                    <a:lnTo>
                      <a:pt x="3" y="147"/>
                    </a:lnTo>
                    <a:lnTo>
                      <a:pt x="3" y="143"/>
                    </a:lnTo>
                    <a:lnTo>
                      <a:pt x="3" y="140"/>
                    </a:lnTo>
                    <a:lnTo>
                      <a:pt x="3" y="137"/>
                    </a:lnTo>
                    <a:lnTo>
                      <a:pt x="3" y="132"/>
                    </a:lnTo>
                    <a:lnTo>
                      <a:pt x="3" y="129"/>
                    </a:lnTo>
                    <a:lnTo>
                      <a:pt x="3" y="124"/>
                    </a:lnTo>
                    <a:lnTo>
                      <a:pt x="1" y="120"/>
                    </a:lnTo>
                    <a:lnTo>
                      <a:pt x="1" y="116"/>
                    </a:lnTo>
                    <a:lnTo>
                      <a:pt x="1" y="112"/>
                    </a:lnTo>
                    <a:lnTo>
                      <a:pt x="0" y="107"/>
                    </a:lnTo>
                    <a:lnTo>
                      <a:pt x="0" y="102"/>
                    </a:lnTo>
                    <a:lnTo>
                      <a:pt x="0" y="98"/>
                    </a:lnTo>
                    <a:lnTo>
                      <a:pt x="0" y="94"/>
                    </a:lnTo>
                    <a:lnTo>
                      <a:pt x="0" y="89"/>
                    </a:lnTo>
                    <a:lnTo>
                      <a:pt x="0" y="85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2"/>
                    </a:lnTo>
                    <a:lnTo>
                      <a:pt x="0" y="67"/>
                    </a:lnTo>
                    <a:lnTo>
                      <a:pt x="1" y="63"/>
                    </a:lnTo>
                    <a:lnTo>
                      <a:pt x="1" y="60"/>
                    </a:lnTo>
                    <a:lnTo>
                      <a:pt x="1" y="55"/>
                    </a:lnTo>
                    <a:lnTo>
                      <a:pt x="3" y="51"/>
                    </a:lnTo>
                    <a:lnTo>
                      <a:pt x="3" y="47"/>
                    </a:lnTo>
                    <a:lnTo>
                      <a:pt x="3" y="44"/>
                    </a:lnTo>
                    <a:lnTo>
                      <a:pt x="4" y="40"/>
                    </a:lnTo>
                    <a:lnTo>
                      <a:pt x="5" y="37"/>
                    </a:lnTo>
                    <a:lnTo>
                      <a:pt x="5" y="34"/>
                    </a:lnTo>
                    <a:lnTo>
                      <a:pt x="6" y="31"/>
                    </a:lnTo>
                    <a:lnTo>
                      <a:pt x="6" y="29"/>
                    </a:lnTo>
                    <a:lnTo>
                      <a:pt x="7" y="25"/>
                    </a:lnTo>
                    <a:lnTo>
                      <a:pt x="7" y="23"/>
                    </a:lnTo>
                    <a:lnTo>
                      <a:pt x="8" y="21"/>
                    </a:lnTo>
                    <a:lnTo>
                      <a:pt x="10" y="17"/>
                    </a:lnTo>
                    <a:lnTo>
                      <a:pt x="11" y="13"/>
                    </a:lnTo>
                    <a:lnTo>
                      <a:pt x="12" y="10"/>
                    </a:lnTo>
                    <a:lnTo>
                      <a:pt x="14" y="7"/>
                    </a:lnTo>
                    <a:lnTo>
                      <a:pt x="16" y="4"/>
                    </a:lnTo>
                    <a:lnTo>
                      <a:pt x="17" y="3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4175126" y="1230313"/>
                <a:ext cx="177800" cy="280988"/>
              </a:xfrm>
              <a:custGeom>
                <a:avLst/>
                <a:gdLst>
                  <a:gd name="T0" fmla="*/ 336 w 448"/>
                  <a:gd name="T1" fmla="*/ 4 h 707"/>
                  <a:gd name="T2" fmla="*/ 315 w 448"/>
                  <a:gd name="T3" fmla="*/ 15 h 707"/>
                  <a:gd name="T4" fmla="*/ 301 w 448"/>
                  <a:gd name="T5" fmla="*/ 23 h 707"/>
                  <a:gd name="T6" fmla="*/ 283 w 448"/>
                  <a:gd name="T7" fmla="*/ 33 h 707"/>
                  <a:gd name="T8" fmla="*/ 266 w 448"/>
                  <a:gd name="T9" fmla="*/ 44 h 707"/>
                  <a:gd name="T10" fmla="*/ 247 w 448"/>
                  <a:gd name="T11" fmla="*/ 56 h 707"/>
                  <a:gd name="T12" fmla="*/ 228 w 448"/>
                  <a:gd name="T13" fmla="*/ 70 h 707"/>
                  <a:gd name="T14" fmla="*/ 210 w 448"/>
                  <a:gd name="T15" fmla="*/ 84 h 707"/>
                  <a:gd name="T16" fmla="*/ 191 w 448"/>
                  <a:gd name="T17" fmla="*/ 100 h 707"/>
                  <a:gd name="T18" fmla="*/ 172 w 448"/>
                  <a:gd name="T19" fmla="*/ 118 h 707"/>
                  <a:gd name="T20" fmla="*/ 156 w 448"/>
                  <a:gd name="T21" fmla="*/ 137 h 707"/>
                  <a:gd name="T22" fmla="*/ 138 w 448"/>
                  <a:gd name="T23" fmla="*/ 157 h 707"/>
                  <a:gd name="T24" fmla="*/ 123 w 448"/>
                  <a:gd name="T25" fmla="*/ 178 h 707"/>
                  <a:gd name="T26" fmla="*/ 109 w 448"/>
                  <a:gd name="T27" fmla="*/ 198 h 707"/>
                  <a:gd name="T28" fmla="*/ 96 w 448"/>
                  <a:gd name="T29" fmla="*/ 215 h 707"/>
                  <a:gd name="T30" fmla="*/ 87 w 448"/>
                  <a:gd name="T31" fmla="*/ 231 h 707"/>
                  <a:gd name="T32" fmla="*/ 76 w 448"/>
                  <a:gd name="T33" fmla="*/ 247 h 707"/>
                  <a:gd name="T34" fmla="*/ 71 w 448"/>
                  <a:gd name="T35" fmla="*/ 256 h 707"/>
                  <a:gd name="T36" fmla="*/ 67 w 448"/>
                  <a:gd name="T37" fmla="*/ 272 h 707"/>
                  <a:gd name="T38" fmla="*/ 62 w 448"/>
                  <a:gd name="T39" fmla="*/ 296 h 707"/>
                  <a:gd name="T40" fmla="*/ 60 w 448"/>
                  <a:gd name="T41" fmla="*/ 311 h 707"/>
                  <a:gd name="T42" fmla="*/ 58 w 448"/>
                  <a:gd name="T43" fmla="*/ 329 h 707"/>
                  <a:gd name="T44" fmla="*/ 57 w 448"/>
                  <a:gd name="T45" fmla="*/ 349 h 707"/>
                  <a:gd name="T46" fmla="*/ 56 w 448"/>
                  <a:gd name="T47" fmla="*/ 370 h 707"/>
                  <a:gd name="T48" fmla="*/ 56 w 448"/>
                  <a:gd name="T49" fmla="*/ 392 h 707"/>
                  <a:gd name="T50" fmla="*/ 58 w 448"/>
                  <a:gd name="T51" fmla="*/ 414 h 707"/>
                  <a:gd name="T52" fmla="*/ 60 w 448"/>
                  <a:gd name="T53" fmla="*/ 435 h 707"/>
                  <a:gd name="T54" fmla="*/ 62 w 448"/>
                  <a:gd name="T55" fmla="*/ 456 h 707"/>
                  <a:gd name="T56" fmla="*/ 65 w 448"/>
                  <a:gd name="T57" fmla="*/ 475 h 707"/>
                  <a:gd name="T58" fmla="*/ 67 w 448"/>
                  <a:gd name="T59" fmla="*/ 494 h 707"/>
                  <a:gd name="T60" fmla="*/ 70 w 448"/>
                  <a:gd name="T61" fmla="*/ 512 h 707"/>
                  <a:gd name="T62" fmla="*/ 73 w 448"/>
                  <a:gd name="T63" fmla="*/ 528 h 707"/>
                  <a:gd name="T64" fmla="*/ 77 w 448"/>
                  <a:gd name="T65" fmla="*/ 551 h 707"/>
                  <a:gd name="T66" fmla="*/ 13 w 448"/>
                  <a:gd name="T67" fmla="*/ 566 h 707"/>
                  <a:gd name="T68" fmla="*/ 228 w 448"/>
                  <a:gd name="T69" fmla="*/ 701 h 707"/>
                  <a:gd name="T70" fmla="*/ 231 w 448"/>
                  <a:gd name="T71" fmla="*/ 685 h 707"/>
                  <a:gd name="T72" fmla="*/ 233 w 448"/>
                  <a:gd name="T73" fmla="*/ 664 h 707"/>
                  <a:gd name="T74" fmla="*/ 233 w 448"/>
                  <a:gd name="T75" fmla="*/ 648 h 707"/>
                  <a:gd name="T76" fmla="*/ 234 w 448"/>
                  <a:gd name="T77" fmla="*/ 627 h 707"/>
                  <a:gd name="T78" fmla="*/ 234 w 448"/>
                  <a:gd name="T79" fmla="*/ 603 h 707"/>
                  <a:gd name="T80" fmla="*/ 234 w 448"/>
                  <a:gd name="T81" fmla="*/ 576 h 707"/>
                  <a:gd name="T82" fmla="*/ 234 w 448"/>
                  <a:gd name="T83" fmla="*/ 546 h 707"/>
                  <a:gd name="T84" fmla="*/ 234 w 448"/>
                  <a:gd name="T85" fmla="*/ 514 h 707"/>
                  <a:gd name="T86" fmla="*/ 234 w 448"/>
                  <a:gd name="T87" fmla="*/ 483 h 707"/>
                  <a:gd name="T88" fmla="*/ 233 w 448"/>
                  <a:gd name="T89" fmla="*/ 453 h 707"/>
                  <a:gd name="T90" fmla="*/ 233 w 448"/>
                  <a:gd name="T91" fmla="*/ 426 h 707"/>
                  <a:gd name="T92" fmla="*/ 233 w 448"/>
                  <a:gd name="T93" fmla="*/ 403 h 707"/>
                  <a:gd name="T94" fmla="*/ 233 w 448"/>
                  <a:gd name="T95" fmla="*/ 385 h 707"/>
                  <a:gd name="T96" fmla="*/ 233 w 448"/>
                  <a:gd name="T97" fmla="*/ 371 h 707"/>
                  <a:gd name="T98" fmla="*/ 235 w 448"/>
                  <a:gd name="T99" fmla="*/ 359 h 707"/>
                  <a:gd name="T100" fmla="*/ 248 w 448"/>
                  <a:gd name="T101" fmla="*/ 338 h 707"/>
                  <a:gd name="T102" fmla="*/ 265 w 448"/>
                  <a:gd name="T103" fmla="*/ 320 h 707"/>
                  <a:gd name="T104" fmla="*/ 287 w 448"/>
                  <a:gd name="T105" fmla="*/ 302 h 707"/>
                  <a:gd name="T106" fmla="*/ 302 w 448"/>
                  <a:gd name="T107" fmla="*/ 294 h 707"/>
                  <a:gd name="T108" fmla="*/ 319 w 448"/>
                  <a:gd name="T109" fmla="*/ 285 h 707"/>
                  <a:gd name="T110" fmla="*/ 337 w 448"/>
                  <a:gd name="T111" fmla="*/ 276 h 707"/>
                  <a:gd name="T112" fmla="*/ 356 w 448"/>
                  <a:gd name="T113" fmla="*/ 268 h 707"/>
                  <a:gd name="T114" fmla="*/ 376 w 448"/>
                  <a:gd name="T115" fmla="*/ 261 h 707"/>
                  <a:gd name="T116" fmla="*/ 394 w 448"/>
                  <a:gd name="T117" fmla="*/ 255 h 707"/>
                  <a:gd name="T118" fmla="*/ 410 w 448"/>
                  <a:gd name="T119" fmla="*/ 248 h 707"/>
                  <a:gd name="T120" fmla="*/ 434 w 448"/>
                  <a:gd name="T121" fmla="*/ 242 h 707"/>
                  <a:gd name="T122" fmla="*/ 347 w 448"/>
                  <a:gd name="T123" fmla="*/ 0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48" h="707">
                    <a:moveTo>
                      <a:pt x="347" y="0"/>
                    </a:moveTo>
                    <a:lnTo>
                      <a:pt x="346" y="0"/>
                    </a:lnTo>
                    <a:lnTo>
                      <a:pt x="343" y="2"/>
                    </a:lnTo>
                    <a:lnTo>
                      <a:pt x="341" y="2"/>
                    </a:lnTo>
                    <a:lnTo>
                      <a:pt x="338" y="3"/>
                    </a:lnTo>
                    <a:lnTo>
                      <a:pt x="336" y="4"/>
                    </a:lnTo>
                    <a:lnTo>
                      <a:pt x="333" y="6"/>
                    </a:lnTo>
                    <a:lnTo>
                      <a:pt x="330" y="7"/>
                    </a:lnTo>
                    <a:lnTo>
                      <a:pt x="326" y="9"/>
                    </a:lnTo>
                    <a:lnTo>
                      <a:pt x="322" y="12"/>
                    </a:lnTo>
                    <a:lnTo>
                      <a:pt x="317" y="14"/>
                    </a:lnTo>
                    <a:lnTo>
                      <a:pt x="315" y="15"/>
                    </a:lnTo>
                    <a:lnTo>
                      <a:pt x="313" y="16"/>
                    </a:lnTo>
                    <a:lnTo>
                      <a:pt x="311" y="17"/>
                    </a:lnTo>
                    <a:lnTo>
                      <a:pt x="308" y="19"/>
                    </a:lnTo>
                    <a:lnTo>
                      <a:pt x="305" y="20"/>
                    </a:lnTo>
                    <a:lnTo>
                      <a:pt x="303" y="22"/>
                    </a:lnTo>
                    <a:lnTo>
                      <a:pt x="301" y="23"/>
                    </a:lnTo>
                    <a:lnTo>
                      <a:pt x="299" y="25"/>
                    </a:lnTo>
                    <a:lnTo>
                      <a:pt x="295" y="26"/>
                    </a:lnTo>
                    <a:lnTo>
                      <a:pt x="292" y="27"/>
                    </a:lnTo>
                    <a:lnTo>
                      <a:pt x="290" y="29"/>
                    </a:lnTo>
                    <a:lnTo>
                      <a:pt x="287" y="31"/>
                    </a:lnTo>
                    <a:lnTo>
                      <a:pt x="283" y="33"/>
                    </a:lnTo>
                    <a:lnTo>
                      <a:pt x="281" y="34"/>
                    </a:lnTo>
                    <a:lnTo>
                      <a:pt x="278" y="36"/>
                    </a:lnTo>
                    <a:lnTo>
                      <a:pt x="275" y="38"/>
                    </a:lnTo>
                    <a:lnTo>
                      <a:pt x="271" y="39"/>
                    </a:lnTo>
                    <a:lnTo>
                      <a:pt x="269" y="41"/>
                    </a:lnTo>
                    <a:lnTo>
                      <a:pt x="266" y="44"/>
                    </a:lnTo>
                    <a:lnTo>
                      <a:pt x="262" y="46"/>
                    </a:lnTo>
                    <a:lnTo>
                      <a:pt x="259" y="47"/>
                    </a:lnTo>
                    <a:lnTo>
                      <a:pt x="256" y="49"/>
                    </a:lnTo>
                    <a:lnTo>
                      <a:pt x="254" y="51"/>
                    </a:lnTo>
                    <a:lnTo>
                      <a:pt x="250" y="55"/>
                    </a:lnTo>
                    <a:lnTo>
                      <a:pt x="247" y="56"/>
                    </a:lnTo>
                    <a:lnTo>
                      <a:pt x="244" y="58"/>
                    </a:lnTo>
                    <a:lnTo>
                      <a:pt x="240" y="60"/>
                    </a:lnTo>
                    <a:lnTo>
                      <a:pt x="237" y="62"/>
                    </a:lnTo>
                    <a:lnTo>
                      <a:pt x="234" y="65"/>
                    </a:lnTo>
                    <a:lnTo>
                      <a:pt x="232" y="67"/>
                    </a:lnTo>
                    <a:lnTo>
                      <a:pt x="228" y="70"/>
                    </a:lnTo>
                    <a:lnTo>
                      <a:pt x="225" y="72"/>
                    </a:lnTo>
                    <a:lnTo>
                      <a:pt x="222" y="74"/>
                    </a:lnTo>
                    <a:lnTo>
                      <a:pt x="218" y="77"/>
                    </a:lnTo>
                    <a:lnTo>
                      <a:pt x="215" y="79"/>
                    </a:lnTo>
                    <a:lnTo>
                      <a:pt x="212" y="82"/>
                    </a:lnTo>
                    <a:lnTo>
                      <a:pt x="210" y="84"/>
                    </a:lnTo>
                    <a:lnTo>
                      <a:pt x="206" y="88"/>
                    </a:lnTo>
                    <a:lnTo>
                      <a:pt x="203" y="90"/>
                    </a:lnTo>
                    <a:lnTo>
                      <a:pt x="201" y="93"/>
                    </a:lnTo>
                    <a:lnTo>
                      <a:pt x="197" y="95"/>
                    </a:lnTo>
                    <a:lnTo>
                      <a:pt x="194" y="98"/>
                    </a:lnTo>
                    <a:lnTo>
                      <a:pt x="191" y="100"/>
                    </a:lnTo>
                    <a:lnTo>
                      <a:pt x="188" y="103"/>
                    </a:lnTo>
                    <a:lnTo>
                      <a:pt x="184" y="106"/>
                    </a:lnTo>
                    <a:lnTo>
                      <a:pt x="181" y="109"/>
                    </a:lnTo>
                    <a:lnTo>
                      <a:pt x="178" y="112"/>
                    </a:lnTo>
                    <a:lnTo>
                      <a:pt x="176" y="115"/>
                    </a:lnTo>
                    <a:lnTo>
                      <a:pt x="172" y="118"/>
                    </a:lnTo>
                    <a:lnTo>
                      <a:pt x="169" y="121"/>
                    </a:lnTo>
                    <a:lnTo>
                      <a:pt x="167" y="124"/>
                    </a:lnTo>
                    <a:lnTo>
                      <a:pt x="164" y="127"/>
                    </a:lnTo>
                    <a:lnTo>
                      <a:pt x="160" y="131"/>
                    </a:lnTo>
                    <a:lnTo>
                      <a:pt x="158" y="135"/>
                    </a:lnTo>
                    <a:lnTo>
                      <a:pt x="156" y="137"/>
                    </a:lnTo>
                    <a:lnTo>
                      <a:pt x="153" y="142"/>
                    </a:lnTo>
                    <a:lnTo>
                      <a:pt x="149" y="144"/>
                    </a:lnTo>
                    <a:lnTo>
                      <a:pt x="146" y="148"/>
                    </a:lnTo>
                    <a:lnTo>
                      <a:pt x="144" y="150"/>
                    </a:lnTo>
                    <a:lnTo>
                      <a:pt x="142" y="155"/>
                    </a:lnTo>
                    <a:lnTo>
                      <a:pt x="138" y="157"/>
                    </a:lnTo>
                    <a:lnTo>
                      <a:pt x="136" y="161"/>
                    </a:lnTo>
                    <a:lnTo>
                      <a:pt x="133" y="165"/>
                    </a:lnTo>
                    <a:lnTo>
                      <a:pt x="131" y="168"/>
                    </a:lnTo>
                    <a:lnTo>
                      <a:pt x="128" y="171"/>
                    </a:lnTo>
                    <a:lnTo>
                      <a:pt x="125" y="175"/>
                    </a:lnTo>
                    <a:lnTo>
                      <a:pt x="123" y="178"/>
                    </a:lnTo>
                    <a:lnTo>
                      <a:pt x="121" y="181"/>
                    </a:lnTo>
                    <a:lnTo>
                      <a:pt x="117" y="185"/>
                    </a:lnTo>
                    <a:lnTo>
                      <a:pt x="115" y="188"/>
                    </a:lnTo>
                    <a:lnTo>
                      <a:pt x="113" y="191"/>
                    </a:lnTo>
                    <a:lnTo>
                      <a:pt x="112" y="195"/>
                    </a:lnTo>
                    <a:lnTo>
                      <a:pt x="109" y="198"/>
                    </a:lnTo>
                    <a:lnTo>
                      <a:pt x="106" y="201"/>
                    </a:lnTo>
                    <a:lnTo>
                      <a:pt x="104" y="203"/>
                    </a:lnTo>
                    <a:lnTo>
                      <a:pt x="102" y="207"/>
                    </a:lnTo>
                    <a:lnTo>
                      <a:pt x="100" y="210"/>
                    </a:lnTo>
                    <a:lnTo>
                      <a:pt x="99" y="212"/>
                    </a:lnTo>
                    <a:lnTo>
                      <a:pt x="96" y="215"/>
                    </a:lnTo>
                    <a:lnTo>
                      <a:pt x="94" y="219"/>
                    </a:lnTo>
                    <a:lnTo>
                      <a:pt x="92" y="221"/>
                    </a:lnTo>
                    <a:lnTo>
                      <a:pt x="91" y="223"/>
                    </a:lnTo>
                    <a:lnTo>
                      <a:pt x="89" y="226"/>
                    </a:lnTo>
                    <a:lnTo>
                      <a:pt x="88" y="229"/>
                    </a:lnTo>
                    <a:lnTo>
                      <a:pt x="87" y="231"/>
                    </a:lnTo>
                    <a:lnTo>
                      <a:pt x="85" y="233"/>
                    </a:lnTo>
                    <a:lnTo>
                      <a:pt x="83" y="235"/>
                    </a:lnTo>
                    <a:lnTo>
                      <a:pt x="82" y="237"/>
                    </a:lnTo>
                    <a:lnTo>
                      <a:pt x="80" y="242"/>
                    </a:lnTo>
                    <a:lnTo>
                      <a:pt x="78" y="245"/>
                    </a:lnTo>
                    <a:lnTo>
                      <a:pt x="76" y="247"/>
                    </a:lnTo>
                    <a:lnTo>
                      <a:pt x="74" y="251"/>
                    </a:lnTo>
                    <a:lnTo>
                      <a:pt x="73" y="253"/>
                    </a:lnTo>
                    <a:lnTo>
                      <a:pt x="72" y="255"/>
                    </a:lnTo>
                    <a:lnTo>
                      <a:pt x="71" y="256"/>
                    </a:lnTo>
                    <a:lnTo>
                      <a:pt x="71" y="256"/>
                    </a:lnTo>
                    <a:lnTo>
                      <a:pt x="71" y="256"/>
                    </a:lnTo>
                    <a:lnTo>
                      <a:pt x="70" y="259"/>
                    </a:lnTo>
                    <a:lnTo>
                      <a:pt x="69" y="261"/>
                    </a:lnTo>
                    <a:lnTo>
                      <a:pt x="69" y="263"/>
                    </a:lnTo>
                    <a:lnTo>
                      <a:pt x="69" y="265"/>
                    </a:lnTo>
                    <a:lnTo>
                      <a:pt x="68" y="269"/>
                    </a:lnTo>
                    <a:lnTo>
                      <a:pt x="67" y="272"/>
                    </a:lnTo>
                    <a:lnTo>
                      <a:pt x="67" y="276"/>
                    </a:lnTo>
                    <a:lnTo>
                      <a:pt x="66" y="279"/>
                    </a:lnTo>
                    <a:lnTo>
                      <a:pt x="65" y="284"/>
                    </a:lnTo>
                    <a:lnTo>
                      <a:pt x="65" y="288"/>
                    </a:lnTo>
                    <a:lnTo>
                      <a:pt x="63" y="293"/>
                    </a:lnTo>
                    <a:lnTo>
                      <a:pt x="62" y="296"/>
                    </a:lnTo>
                    <a:lnTo>
                      <a:pt x="62" y="298"/>
                    </a:lnTo>
                    <a:lnTo>
                      <a:pt x="62" y="301"/>
                    </a:lnTo>
                    <a:lnTo>
                      <a:pt x="62" y="304"/>
                    </a:lnTo>
                    <a:lnTo>
                      <a:pt x="61" y="307"/>
                    </a:lnTo>
                    <a:lnTo>
                      <a:pt x="60" y="309"/>
                    </a:lnTo>
                    <a:lnTo>
                      <a:pt x="60" y="311"/>
                    </a:lnTo>
                    <a:lnTo>
                      <a:pt x="60" y="315"/>
                    </a:lnTo>
                    <a:lnTo>
                      <a:pt x="59" y="317"/>
                    </a:lnTo>
                    <a:lnTo>
                      <a:pt x="59" y="320"/>
                    </a:lnTo>
                    <a:lnTo>
                      <a:pt x="58" y="323"/>
                    </a:lnTo>
                    <a:lnTo>
                      <a:pt x="58" y="327"/>
                    </a:lnTo>
                    <a:lnTo>
                      <a:pt x="58" y="329"/>
                    </a:lnTo>
                    <a:lnTo>
                      <a:pt x="58" y="332"/>
                    </a:lnTo>
                    <a:lnTo>
                      <a:pt x="57" y="336"/>
                    </a:lnTo>
                    <a:lnTo>
                      <a:pt x="57" y="339"/>
                    </a:lnTo>
                    <a:lnTo>
                      <a:pt x="57" y="342"/>
                    </a:lnTo>
                    <a:lnTo>
                      <a:pt x="57" y="345"/>
                    </a:lnTo>
                    <a:lnTo>
                      <a:pt x="57" y="349"/>
                    </a:lnTo>
                    <a:lnTo>
                      <a:pt x="57" y="353"/>
                    </a:lnTo>
                    <a:lnTo>
                      <a:pt x="56" y="356"/>
                    </a:lnTo>
                    <a:lnTo>
                      <a:pt x="56" y="360"/>
                    </a:lnTo>
                    <a:lnTo>
                      <a:pt x="56" y="363"/>
                    </a:lnTo>
                    <a:lnTo>
                      <a:pt x="56" y="366"/>
                    </a:lnTo>
                    <a:lnTo>
                      <a:pt x="56" y="370"/>
                    </a:lnTo>
                    <a:lnTo>
                      <a:pt x="56" y="373"/>
                    </a:lnTo>
                    <a:lnTo>
                      <a:pt x="56" y="377"/>
                    </a:lnTo>
                    <a:lnTo>
                      <a:pt x="56" y="381"/>
                    </a:lnTo>
                    <a:lnTo>
                      <a:pt x="56" y="384"/>
                    </a:lnTo>
                    <a:lnTo>
                      <a:pt x="56" y="388"/>
                    </a:lnTo>
                    <a:lnTo>
                      <a:pt x="56" y="392"/>
                    </a:lnTo>
                    <a:lnTo>
                      <a:pt x="56" y="396"/>
                    </a:lnTo>
                    <a:lnTo>
                      <a:pt x="56" y="399"/>
                    </a:lnTo>
                    <a:lnTo>
                      <a:pt x="57" y="403"/>
                    </a:lnTo>
                    <a:lnTo>
                      <a:pt x="57" y="406"/>
                    </a:lnTo>
                    <a:lnTo>
                      <a:pt x="58" y="410"/>
                    </a:lnTo>
                    <a:lnTo>
                      <a:pt x="58" y="414"/>
                    </a:lnTo>
                    <a:lnTo>
                      <a:pt x="58" y="417"/>
                    </a:lnTo>
                    <a:lnTo>
                      <a:pt x="58" y="420"/>
                    </a:lnTo>
                    <a:lnTo>
                      <a:pt x="59" y="424"/>
                    </a:lnTo>
                    <a:lnTo>
                      <a:pt x="59" y="427"/>
                    </a:lnTo>
                    <a:lnTo>
                      <a:pt x="59" y="431"/>
                    </a:lnTo>
                    <a:lnTo>
                      <a:pt x="60" y="435"/>
                    </a:lnTo>
                    <a:lnTo>
                      <a:pt x="60" y="438"/>
                    </a:lnTo>
                    <a:lnTo>
                      <a:pt x="60" y="441"/>
                    </a:lnTo>
                    <a:lnTo>
                      <a:pt x="60" y="445"/>
                    </a:lnTo>
                    <a:lnTo>
                      <a:pt x="61" y="449"/>
                    </a:lnTo>
                    <a:lnTo>
                      <a:pt x="62" y="452"/>
                    </a:lnTo>
                    <a:lnTo>
                      <a:pt x="62" y="456"/>
                    </a:lnTo>
                    <a:lnTo>
                      <a:pt x="62" y="459"/>
                    </a:lnTo>
                    <a:lnTo>
                      <a:pt x="62" y="462"/>
                    </a:lnTo>
                    <a:lnTo>
                      <a:pt x="63" y="465"/>
                    </a:lnTo>
                    <a:lnTo>
                      <a:pt x="63" y="469"/>
                    </a:lnTo>
                    <a:lnTo>
                      <a:pt x="65" y="472"/>
                    </a:lnTo>
                    <a:lnTo>
                      <a:pt x="65" y="475"/>
                    </a:lnTo>
                    <a:lnTo>
                      <a:pt x="65" y="479"/>
                    </a:lnTo>
                    <a:lnTo>
                      <a:pt x="66" y="482"/>
                    </a:lnTo>
                    <a:lnTo>
                      <a:pt x="66" y="485"/>
                    </a:lnTo>
                    <a:lnTo>
                      <a:pt x="67" y="488"/>
                    </a:lnTo>
                    <a:lnTo>
                      <a:pt x="67" y="492"/>
                    </a:lnTo>
                    <a:lnTo>
                      <a:pt x="67" y="494"/>
                    </a:lnTo>
                    <a:lnTo>
                      <a:pt x="68" y="497"/>
                    </a:lnTo>
                    <a:lnTo>
                      <a:pt x="68" y="500"/>
                    </a:lnTo>
                    <a:lnTo>
                      <a:pt x="69" y="503"/>
                    </a:lnTo>
                    <a:lnTo>
                      <a:pt x="69" y="506"/>
                    </a:lnTo>
                    <a:lnTo>
                      <a:pt x="70" y="508"/>
                    </a:lnTo>
                    <a:lnTo>
                      <a:pt x="70" y="512"/>
                    </a:lnTo>
                    <a:lnTo>
                      <a:pt x="71" y="515"/>
                    </a:lnTo>
                    <a:lnTo>
                      <a:pt x="71" y="517"/>
                    </a:lnTo>
                    <a:lnTo>
                      <a:pt x="71" y="519"/>
                    </a:lnTo>
                    <a:lnTo>
                      <a:pt x="72" y="522"/>
                    </a:lnTo>
                    <a:lnTo>
                      <a:pt x="72" y="524"/>
                    </a:lnTo>
                    <a:lnTo>
                      <a:pt x="73" y="528"/>
                    </a:lnTo>
                    <a:lnTo>
                      <a:pt x="73" y="534"/>
                    </a:lnTo>
                    <a:lnTo>
                      <a:pt x="74" y="538"/>
                    </a:lnTo>
                    <a:lnTo>
                      <a:pt x="76" y="542"/>
                    </a:lnTo>
                    <a:lnTo>
                      <a:pt x="76" y="545"/>
                    </a:lnTo>
                    <a:lnTo>
                      <a:pt x="77" y="549"/>
                    </a:lnTo>
                    <a:lnTo>
                      <a:pt x="77" y="551"/>
                    </a:lnTo>
                    <a:lnTo>
                      <a:pt x="78" y="554"/>
                    </a:lnTo>
                    <a:lnTo>
                      <a:pt x="78" y="557"/>
                    </a:lnTo>
                    <a:lnTo>
                      <a:pt x="79" y="559"/>
                    </a:lnTo>
                    <a:lnTo>
                      <a:pt x="79" y="561"/>
                    </a:lnTo>
                    <a:lnTo>
                      <a:pt x="80" y="562"/>
                    </a:lnTo>
                    <a:lnTo>
                      <a:pt x="13" y="566"/>
                    </a:lnTo>
                    <a:lnTo>
                      <a:pt x="0" y="597"/>
                    </a:lnTo>
                    <a:lnTo>
                      <a:pt x="226" y="707"/>
                    </a:lnTo>
                    <a:lnTo>
                      <a:pt x="226" y="707"/>
                    </a:lnTo>
                    <a:lnTo>
                      <a:pt x="227" y="705"/>
                    </a:lnTo>
                    <a:lnTo>
                      <a:pt x="227" y="703"/>
                    </a:lnTo>
                    <a:lnTo>
                      <a:pt x="228" y="701"/>
                    </a:lnTo>
                    <a:lnTo>
                      <a:pt x="228" y="698"/>
                    </a:lnTo>
                    <a:lnTo>
                      <a:pt x="229" y="695"/>
                    </a:lnTo>
                    <a:lnTo>
                      <a:pt x="229" y="692"/>
                    </a:lnTo>
                    <a:lnTo>
                      <a:pt x="231" y="689"/>
                    </a:lnTo>
                    <a:lnTo>
                      <a:pt x="231" y="687"/>
                    </a:lnTo>
                    <a:lnTo>
                      <a:pt x="231" y="685"/>
                    </a:lnTo>
                    <a:lnTo>
                      <a:pt x="231" y="680"/>
                    </a:lnTo>
                    <a:lnTo>
                      <a:pt x="232" y="677"/>
                    </a:lnTo>
                    <a:lnTo>
                      <a:pt x="232" y="674"/>
                    </a:lnTo>
                    <a:lnTo>
                      <a:pt x="233" y="669"/>
                    </a:lnTo>
                    <a:lnTo>
                      <a:pt x="233" y="666"/>
                    </a:lnTo>
                    <a:lnTo>
                      <a:pt x="233" y="664"/>
                    </a:lnTo>
                    <a:lnTo>
                      <a:pt x="233" y="662"/>
                    </a:lnTo>
                    <a:lnTo>
                      <a:pt x="233" y="659"/>
                    </a:lnTo>
                    <a:lnTo>
                      <a:pt x="233" y="656"/>
                    </a:lnTo>
                    <a:lnTo>
                      <a:pt x="233" y="654"/>
                    </a:lnTo>
                    <a:lnTo>
                      <a:pt x="233" y="651"/>
                    </a:lnTo>
                    <a:lnTo>
                      <a:pt x="233" y="648"/>
                    </a:lnTo>
                    <a:lnTo>
                      <a:pt x="233" y="645"/>
                    </a:lnTo>
                    <a:lnTo>
                      <a:pt x="233" y="642"/>
                    </a:lnTo>
                    <a:lnTo>
                      <a:pt x="233" y="638"/>
                    </a:lnTo>
                    <a:lnTo>
                      <a:pt x="234" y="635"/>
                    </a:lnTo>
                    <a:lnTo>
                      <a:pt x="234" y="632"/>
                    </a:lnTo>
                    <a:lnTo>
                      <a:pt x="234" y="627"/>
                    </a:lnTo>
                    <a:lnTo>
                      <a:pt x="234" y="624"/>
                    </a:lnTo>
                    <a:lnTo>
                      <a:pt x="235" y="621"/>
                    </a:lnTo>
                    <a:lnTo>
                      <a:pt x="234" y="616"/>
                    </a:lnTo>
                    <a:lnTo>
                      <a:pt x="234" y="612"/>
                    </a:lnTo>
                    <a:lnTo>
                      <a:pt x="234" y="608"/>
                    </a:lnTo>
                    <a:lnTo>
                      <a:pt x="234" y="603"/>
                    </a:lnTo>
                    <a:lnTo>
                      <a:pt x="234" y="599"/>
                    </a:lnTo>
                    <a:lnTo>
                      <a:pt x="234" y="594"/>
                    </a:lnTo>
                    <a:lnTo>
                      <a:pt x="234" y="590"/>
                    </a:lnTo>
                    <a:lnTo>
                      <a:pt x="234" y="586"/>
                    </a:lnTo>
                    <a:lnTo>
                      <a:pt x="234" y="580"/>
                    </a:lnTo>
                    <a:lnTo>
                      <a:pt x="234" y="576"/>
                    </a:lnTo>
                    <a:lnTo>
                      <a:pt x="234" y="570"/>
                    </a:lnTo>
                    <a:lnTo>
                      <a:pt x="234" y="566"/>
                    </a:lnTo>
                    <a:lnTo>
                      <a:pt x="234" y="560"/>
                    </a:lnTo>
                    <a:lnTo>
                      <a:pt x="234" y="556"/>
                    </a:lnTo>
                    <a:lnTo>
                      <a:pt x="234" y="550"/>
                    </a:lnTo>
                    <a:lnTo>
                      <a:pt x="234" y="546"/>
                    </a:lnTo>
                    <a:lnTo>
                      <a:pt x="234" y="540"/>
                    </a:lnTo>
                    <a:lnTo>
                      <a:pt x="234" y="535"/>
                    </a:lnTo>
                    <a:lnTo>
                      <a:pt x="234" y="529"/>
                    </a:lnTo>
                    <a:lnTo>
                      <a:pt x="234" y="524"/>
                    </a:lnTo>
                    <a:lnTo>
                      <a:pt x="234" y="519"/>
                    </a:lnTo>
                    <a:lnTo>
                      <a:pt x="234" y="514"/>
                    </a:lnTo>
                    <a:lnTo>
                      <a:pt x="234" y="508"/>
                    </a:lnTo>
                    <a:lnTo>
                      <a:pt x="234" y="503"/>
                    </a:lnTo>
                    <a:lnTo>
                      <a:pt x="234" y="499"/>
                    </a:lnTo>
                    <a:lnTo>
                      <a:pt x="234" y="493"/>
                    </a:lnTo>
                    <a:lnTo>
                      <a:pt x="234" y="488"/>
                    </a:lnTo>
                    <a:lnTo>
                      <a:pt x="234" y="483"/>
                    </a:lnTo>
                    <a:lnTo>
                      <a:pt x="234" y="478"/>
                    </a:lnTo>
                    <a:lnTo>
                      <a:pt x="234" y="472"/>
                    </a:lnTo>
                    <a:lnTo>
                      <a:pt x="234" y="468"/>
                    </a:lnTo>
                    <a:lnTo>
                      <a:pt x="234" y="463"/>
                    </a:lnTo>
                    <a:lnTo>
                      <a:pt x="233" y="458"/>
                    </a:lnTo>
                    <a:lnTo>
                      <a:pt x="233" y="453"/>
                    </a:lnTo>
                    <a:lnTo>
                      <a:pt x="233" y="448"/>
                    </a:lnTo>
                    <a:lnTo>
                      <a:pt x="233" y="443"/>
                    </a:lnTo>
                    <a:lnTo>
                      <a:pt x="233" y="439"/>
                    </a:lnTo>
                    <a:lnTo>
                      <a:pt x="233" y="435"/>
                    </a:lnTo>
                    <a:lnTo>
                      <a:pt x="233" y="430"/>
                    </a:lnTo>
                    <a:lnTo>
                      <a:pt x="233" y="426"/>
                    </a:lnTo>
                    <a:lnTo>
                      <a:pt x="233" y="421"/>
                    </a:lnTo>
                    <a:lnTo>
                      <a:pt x="233" y="418"/>
                    </a:lnTo>
                    <a:lnTo>
                      <a:pt x="233" y="414"/>
                    </a:lnTo>
                    <a:lnTo>
                      <a:pt x="233" y="409"/>
                    </a:lnTo>
                    <a:lnTo>
                      <a:pt x="233" y="406"/>
                    </a:lnTo>
                    <a:lnTo>
                      <a:pt x="233" y="403"/>
                    </a:lnTo>
                    <a:lnTo>
                      <a:pt x="233" y="399"/>
                    </a:lnTo>
                    <a:lnTo>
                      <a:pt x="233" y="396"/>
                    </a:lnTo>
                    <a:lnTo>
                      <a:pt x="233" y="393"/>
                    </a:lnTo>
                    <a:lnTo>
                      <a:pt x="233" y="389"/>
                    </a:lnTo>
                    <a:lnTo>
                      <a:pt x="233" y="387"/>
                    </a:lnTo>
                    <a:lnTo>
                      <a:pt x="233" y="385"/>
                    </a:lnTo>
                    <a:lnTo>
                      <a:pt x="233" y="383"/>
                    </a:lnTo>
                    <a:lnTo>
                      <a:pt x="233" y="380"/>
                    </a:lnTo>
                    <a:lnTo>
                      <a:pt x="233" y="377"/>
                    </a:lnTo>
                    <a:lnTo>
                      <a:pt x="233" y="376"/>
                    </a:lnTo>
                    <a:lnTo>
                      <a:pt x="233" y="373"/>
                    </a:lnTo>
                    <a:lnTo>
                      <a:pt x="233" y="371"/>
                    </a:lnTo>
                    <a:lnTo>
                      <a:pt x="233" y="370"/>
                    </a:lnTo>
                    <a:lnTo>
                      <a:pt x="233" y="369"/>
                    </a:lnTo>
                    <a:lnTo>
                      <a:pt x="233" y="367"/>
                    </a:lnTo>
                    <a:lnTo>
                      <a:pt x="233" y="365"/>
                    </a:lnTo>
                    <a:lnTo>
                      <a:pt x="234" y="363"/>
                    </a:lnTo>
                    <a:lnTo>
                      <a:pt x="235" y="359"/>
                    </a:lnTo>
                    <a:lnTo>
                      <a:pt x="237" y="355"/>
                    </a:lnTo>
                    <a:lnTo>
                      <a:pt x="240" y="351"/>
                    </a:lnTo>
                    <a:lnTo>
                      <a:pt x="243" y="347"/>
                    </a:lnTo>
                    <a:lnTo>
                      <a:pt x="244" y="343"/>
                    </a:lnTo>
                    <a:lnTo>
                      <a:pt x="246" y="341"/>
                    </a:lnTo>
                    <a:lnTo>
                      <a:pt x="248" y="338"/>
                    </a:lnTo>
                    <a:lnTo>
                      <a:pt x="250" y="336"/>
                    </a:lnTo>
                    <a:lnTo>
                      <a:pt x="253" y="332"/>
                    </a:lnTo>
                    <a:lnTo>
                      <a:pt x="256" y="329"/>
                    </a:lnTo>
                    <a:lnTo>
                      <a:pt x="258" y="326"/>
                    </a:lnTo>
                    <a:lnTo>
                      <a:pt x="261" y="323"/>
                    </a:lnTo>
                    <a:lnTo>
                      <a:pt x="265" y="320"/>
                    </a:lnTo>
                    <a:lnTo>
                      <a:pt x="268" y="317"/>
                    </a:lnTo>
                    <a:lnTo>
                      <a:pt x="271" y="313"/>
                    </a:lnTo>
                    <a:lnTo>
                      <a:pt x="276" y="311"/>
                    </a:lnTo>
                    <a:lnTo>
                      <a:pt x="280" y="308"/>
                    </a:lnTo>
                    <a:lnTo>
                      <a:pt x="284" y="305"/>
                    </a:lnTo>
                    <a:lnTo>
                      <a:pt x="287" y="302"/>
                    </a:lnTo>
                    <a:lnTo>
                      <a:pt x="289" y="301"/>
                    </a:lnTo>
                    <a:lnTo>
                      <a:pt x="292" y="300"/>
                    </a:lnTo>
                    <a:lnTo>
                      <a:pt x="294" y="299"/>
                    </a:lnTo>
                    <a:lnTo>
                      <a:pt x="297" y="297"/>
                    </a:lnTo>
                    <a:lnTo>
                      <a:pt x="299" y="295"/>
                    </a:lnTo>
                    <a:lnTo>
                      <a:pt x="302" y="294"/>
                    </a:lnTo>
                    <a:lnTo>
                      <a:pt x="304" y="293"/>
                    </a:lnTo>
                    <a:lnTo>
                      <a:pt x="308" y="290"/>
                    </a:lnTo>
                    <a:lnTo>
                      <a:pt x="310" y="289"/>
                    </a:lnTo>
                    <a:lnTo>
                      <a:pt x="313" y="288"/>
                    </a:lnTo>
                    <a:lnTo>
                      <a:pt x="316" y="286"/>
                    </a:lnTo>
                    <a:lnTo>
                      <a:pt x="319" y="285"/>
                    </a:lnTo>
                    <a:lnTo>
                      <a:pt x="322" y="284"/>
                    </a:lnTo>
                    <a:lnTo>
                      <a:pt x="325" y="282"/>
                    </a:lnTo>
                    <a:lnTo>
                      <a:pt x="328" y="280"/>
                    </a:lnTo>
                    <a:lnTo>
                      <a:pt x="331" y="279"/>
                    </a:lnTo>
                    <a:lnTo>
                      <a:pt x="334" y="277"/>
                    </a:lnTo>
                    <a:lnTo>
                      <a:pt x="337" y="276"/>
                    </a:lnTo>
                    <a:lnTo>
                      <a:pt x="341" y="275"/>
                    </a:lnTo>
                    <a:lnTo>
                      <a:pt x="344" y="274"/>
                    </a:lnTo>
                    <a:lnTo>
                      <a:pt x="347" y="272"/>
                    </a:lnTo>
                    <a:lnTo>
                      <a:pt x="349" y="271"/>
                    </a:lnTo>
                    <a:lnTo>
                      <a:pt x="354" y="269"/>
                    </a:lnTo>
                    <a:lnTo>
                      <a:pt x="356" y="268"/>
                    </a:lnTo>
                    <a:lnTo>
                      <a:pt x="359" y="267"/>
                    </a:lnTo>
                    <a:lnTo>
                      <a:pt x="363" y="265"/>
                    </a:lnTo>
                    <a:lnTo>
                      <a:pt x="366" y="265"/>
                    </a:lnTo>
                    <a:lnTo>
                      <a:pt x="369" y="263"/>
                    </a:lnTo>
                    <a:lnTo>
                      <a:pt x="372" y="262"/>
                    </a:lnTo>
                    <a:lnTo>
                      <a:pt x="376" y="261"/>
                    </a:lnTo>
                    <a:lnTo>
                      <a:pt x="379" y="261"/>
                    </a:lnTo>
                    <a:lnTo>
                      <a:pt x="381" y="258"/>
                    </a:lnTo>
                    <a:lnTo>
                      <a:pt x="386" y="258"/>
                    </a:lnTo>
                    <a:lnTo>
                      <a:pt x="388" y="257"/>
                    </a:lnTo>
                    <a:lnTo>
                      <a:pt x="391" y="256"/>
                    </a:lnTo>
                    <a:lnTo>
                      <a:pt x="394" y="255"/>
                    </a:lnTo>
                    <a:lnTo>
                      <a:pt x="397" y="254"/>
                    </a:lnTo>
                    <a:lnTo>
                      <a:pt x="399" y="253"/>
                    </a:lnTo>
                    <a:lnTo>
                      <a:pt x="402" y="252"/>
                    </a:lnTo>
                    <a:lnTo>
                      <a:pt x="405" y="251"/>
                    </a:lnTo>
                    <a:lnTo>
                      <a:pt x="408" y="250"/>
                    </a:lnTo>
                    <a:lnTo>
                      <a:pt x="410" y="248"/>
                    </a:lnTo>
                    <a:lnTo>
                      <a:pt x="413" y="248"/>
                    </a:lnTo>
                    <a:lnTo>
                      <a:pt x="417" y="246"/>
                    </a:lnTo>
                    <a:lnTo>
                      <a:pt x="422" y="245"/>
                    </a:lnTo>
                    <a:lnTo>
                      <a:pt x="426" y="244"/>
                    </a:lnTo>
                    <a:lnTo>
                      <a:pt x="431" y="243"/>
                    </a:lnTo>
                    <a:lnTo>
                      <a:pt x="434" y="242"/>
                    </a:lnTo>
                    <a:lnTo>
                      <a:pt x="437" y="241"/>
                    </a:lnTo>
                    <a:lnTo>
                      <a:pt x="441" y="240"/>
                    </a:lnTo>
                    <a:lnTo>
                      <a:pt x="443" y="240"/>
                    </a:lnTo>
                    <a:lnTo>
                      <a:pt x="447" y="239"/>
                    </a:lnTo>
                    <a:lnTo>
                      <a:pt x="448" y="239"/>
                    </a:lnTo>
                    <a:lnTo>
                      <a:pt x="347" y="0"/>
                    </a:lnTo>
                    <a:lnTo>
                      <a:pt x="347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4200526" y="1079501"/>
                <a:ext cx="141288" cy="114300"/>
              </a:xfrm>
              <a:custGeom>
                <a:avLst/>
                <a:gdLst>
                  <a:gd name="T0" fmla="*/ 276 w 355"/>
                  <a:gd name="T1" fmla="*/ 5 h 291"/>
                  <a:gd name="T2" fmla="*/ 263 w 355"/>
                  <a:gd name="T3" fmla="*/ 16 h 291"/>
                  <a:gd name="T4" fmla="*/ 247 w 355"/>
                  <a:gd name="T5" fmla="*/ 29 h 291"/>
                  <a:gd name="T6" fmla="*/ 236 w 355"/>
                  <a:gd name="T7" fmla="*/ 38 h 291"/>
                  <a:gd name="T8" fmla="*/ 226 w 355"/>
                  <a:gd name="T9" fmla="*/ 46 h 291"/>
                  <a:gd name="T10" fmla="*/ 216 w 355"/>
                  <a:gd name="T11" fmla="*/ 53 h 291"/>
                  <a:gd name="T12" fmla="*/ 205 w 355"/>
                  <a:gd name="T13" fmla="*/ 61 h 291"/>
                  <a:gd name="T14" fmla="*/ 193 w 355"/>
                  <a:gd name="T15" fmla="*/ 70 h 291"/>
                  <a:gd name="T16" fmla="*/ 181 w 355"/>
                  <a:gd name="T17" fmla="*/ 79 h 291"/>
                  <a:gd name="T18" fmla="*/ 169 w 355"/>
                  <a:gd name="T19" fmla="*/ 87 h 291"/>
                  <a:gd name="T20" fmla="*/ 156 w 355"/>
                  <a:gd name="T21" fmla="*/ 96 h 291"/>
                  <a:gd name="T22" fmla="*/ 143 w 355"/>
                  <a:gd name="T23" fmla="*/ 104 h 291"/>
                  <a:gd name="T24" fmla="*/ 130 w 355"/>
                  <a:gd name="T25" fmla="*/ 113 h 291"/>
                  <a:gd name="T26" fmla="*/ 116 w 355"/>
                  <a:gd name="T27" fmla="*/ 119 h 291"/>
                  <a:gd name="T28" fmla="*/ 102 w 355"/>
                  <a:gd name="T29" fmla="*/ 128 h 291"/>
                  <a:gd name="T30" fmla="*/ 89 w 355"/>
                  <a:gd name="T31" fmla="*/ 135 h 291"/>
                  <a:gd name="T32" fmla="*/ 76 w 355"/>
                  <a:gd name="T33" fmla="*/ 142 h 291"/>
                  <a:gd name="T34" fmla="*/ 64 w 355"/>
                  <a:gd name="T35" fmla="*/ 148 h 291"/>
                  <a:gd name="T36" fmla="*/ 53 w 355"/>
                  <a:gd name="T37" fmla="*/ 155 h 291"/>
                  <a:gd name="T38" fmla="*/ 42 w 355"/>
                  <a:gd name="T39" fmla="*/ 160 h 291"/>
                  <a:gd name="T40" fmla="*/ 25 w 355"/>
                  <a:gd name="T41" fmla="*/ 168 h 291"/>
                  <a:gd name="T42" fmla="*/ 10 w 355"/>
                  <a:gd name="T43" fmla="*/ 174 h 291"/>
                  <a:gd name="T44" fmla="*/ 0 w 355"/>
                  <a:gd name="T45" fmla="*/ 180 h 291"/>
                  <a:gd name="T46" fmla="*/ 4 w 355"/>
                  <a:gd name="T47" fmla="*/ 281 h 291"/>
                  <a:gd name="T48" fmla="*/ 15 w 355"/>
                  <a:gd name="T49" fmla="*/ 285 h 291"/>
                  <a:gd name="T50" fmla="*/ 31 w 355"/>
                  <a:gd name="T51" fmla="*/ 287 h 291"/>
                  <a:gd name="T52" fmla="*/ 46 w 355"/>
                  <a:gd name="T53" fmla="*/ 289 h 291"/>
                  <a:gd name="T54" fmla="*/ 57 w 355"/>
                  <a:gd name="T55" fmla="*/ 290 h 291"/>
                  <a:gd name="T56" fmla="*/ 68 w 355"/>
                  <a:gd name="T57" fmla="*/ 290 h 291"/>
                  <a:gd name="T58" fmla="*/ 80 w 355"/>
                  <a:gd name="T59" fmla="*/ 291 h 291"/>
                  <a:gd name="T60" fmla="*/ 93 w 355"/>
                  <a:gd name="T61" fmla="*/ 291 h 291"/>
                  <a:gd name="T62" fmla="*/ 108 w 355"/>
                  <a:gd name="T63" fmla="*/ 290 h 291"/>
                  <a:gd name="T64" fmla="*/ 123 w 355"/>
                  <a:gd name="T65" fmla="*/ 289 h 291"/>
                  <a:gd name="T66" fmla="*/ 139 w 355"/>
                  <a:gd name="T67" fmla="*/ 288 h 291"/>
                  <a:gd name="T68" fmla="*/ 157 w 355"/>
                  <a:gd name="T69" fmla="*/ 286 h 291"/>
                  <a:gd name="T70" fmla="*/ 175 w 355"/>
                  <a:gd name="T71" fmla="*/ 283 h 291"/>
                  <a:gd name="T72" fmla="*/ 193 w 355"/>
                  <a:gd name="T73" fmla="*/ 280 h 291"/>
                  <a:gd name="T74" fmla="*/ 212 w 355"/>
                  <a:gd name="T75" fmla="*/ 277 h 291"/>
                  <a:gd name="T76" fmla="*/ 230 w 355"/>
                  <a:gd name="T77" fmla="*/ 274 h 291"/>
                  <a:gd name="T78" fmla="*/ 248 w 355"/>
                  <a:gd name="T79" fmla="*/ 270 h 291"/>
                  <a:gd name="T80" fmla="*/ 266 w 355"/>
                  <a:gd name="T81" fmla="*/ 267 h 291"/>
                  <a:gd name="T82" fmla="*/ 282 w 355"/>
                  <a:gd name="T83" fmla="*/ 263 h 291"/>
                  <a:gd name="T84" fmla="*/ 298 w 355"/>
                  <a:gd name="T85" fmla="*/ 259 h 291"/>
                  <a:gd name="T86" fmla="*/ 312 w 355"/>
                  <a:gd name="T87" fmla="*/ 256 h 291"/>
                  <a:gd name="T88" fmla="*/ 324 w 355"/>
                  <a:gd name="T89" fmla="*/ 253 h 291"/>
                  <a:gd name="T90" fmla="*/ 337 w 355"/>
                  <a:gd name="T91" fmla="*/ 250 h 291"/>
                  <a:gd name="T92" fmla="*/ 352 w 355"/>
                  <a:gd name="T93" fmla="*/ 247 h 291"/>
                  <a:gd name="T94" fmla="*/ 281 w 355"/>
                  <a:gd name="T95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5" h="291">
                    <a:moveTo>
                      <a:pt x="281" y="0"/>
                    </a:moveTo>
                    <a:lnTo>
                      <a:pt x="280" y="1"/>
                    </a:lnTo>
                    <a:lnTo>
                      <a:pt x="278" y="3"/>
                    </a:lnTo>
                    <a:lnTo>
                      <a:pt x="276" y="5"/>
                    </a:lnTo>
                    <a:lnTo>
                      <a:pt x="271" y="9"/>
                    </a:lnTo>
                    <a:lnTo>
                      <a:pt x="268" y="11"/>
                    </a:lnTo>
                    <a:lnTo>
                      <a:pt x="266" y="14"/>
                    </a:lnTo>
                    <a:lnTo>
                      <a:pt x="263" y="16"/>
                    </a:lnTo>
                    <a:lnTo>
                      <a:pt x="259" y="19"/>
                    </a:lnTo>
                    <a:lnTo>
                      <a:pt x="255" y="22"/>
                    </a:lnTo>
                    <a:lnTo>
                      <a:pt x="252" y="26"/>
                    </a:lnTo>
                    <a:lnTo>
                      <a:pt x="247" y="29"/>
                    </a:lnTo>
                    <a:lnTo>
                      <a:pt x="244" y="32"/>
                    </a:lnTo>
                    <a:lnTo>
                      <a:pt x="241" y="35"/>
                    </a:lnTo>
                    <a:lnTo>
                      <a:pt x="238" y="36"/>
                    </a:lnTo>
                    <a:lnTo>
                      <a:pt x="236" y="38"/>
                    </a:lnTo>
                    <a:lnTo>
                      <a:pt x="234" y="39"/>
                    </a:lnTo>
                    <a:lnTo>
                      <a:pt x="232" y="41"/>
                    </a:lnTo>
                    <a:lnTo>
                      <a:pt x="230" y="43"/>
                    </a:lnTo>
                    <a:lnTo>
                      <a:pt x="226" y="46"/>
                    </a:lnTo>
                    <a:lnTo>
                      <a:pt x="224" y="48"/>
                    </a:lnTo>
                    <a:lnTo>
                      <a:pt x="222" y="49"/>
                    </a:lnTo>
                    <a:lnTo>
                      <a:pt x="219" y="51"/>
                    </a:lnTo>
                    <a:lnTo>
                      <a:pt x="216" y="53"/>
                    </a:lnTo>
                    <a:lnTo>
                      <a:pt x="214" y="55"/>
                    </a:lnTo>
                    <a:lnTo>
                      <a:pt x="211" y="58"/>
                    </a:lnTo>
                    <a:lnTo>
                      <a:pt x="208" y="60"/>
                    </a:lnTo>
                    <a:lnTo>
                      <a:pt x="205" y="61"/>
                    </a:lnTo>
                    <a:lnTo>
                      <a:pt x="202" y="64"/>
                    </a:lnTo>
                    <a:lnTo>
                      <a:pt x="200" y="65"/>
                    </a:lnTo>
                    <a:lnTo>
                      <a:pt x="197" y="68"/>
                    </a:lnTo>
                    <a:lnTo>
                      <a:pt x="193" y="70"/>
                    </a:lnTo>
                    <a:lnTo>
                      <a:pt x="191" y="72"/>
                    </a:lnTo>
                    <a:lnTo>
                      <a:pt x="188" y="74"/>
                    </a:lnTo>
                    <a:lnTo>
                      <a:pt x="184" y="76"/>
                    </a:lnTo>
                    <a:lnTo>
                      <a:pt x="181" y="79"/>
                    </a:lnTo>
                    <a:lnTo>
                      <a:pt x="179" y="81"/>
                    </a:lnTo>
                    <a:lnTo>
                      <a:pt x="175" y="83"/>
                    </a:lnTo>
                    <a:lnTo>
                      <a:pt x="172" y="85"/>
                    </a:lnTo>
                    <a:lnTo>
                      <a:pt x="169" y="87"/>
                    </a:lnTo>
                    <a:lnTo>
                      <a:pt x="166" y="90"/>
                    </a:lnTo>
                    <a:lnTo>
                      <a:pt x="162" y="92"/>
                    </a:lnTo>
                    <a:lnTo>
                      <a:pt x="159" y="94"/>
                    </a:lnTo>
                    <a:lnTo>
                      <a:pt x="156" y="96"/>
                    </a:lnTo>
                    <a:lnTo>
                      <a:pt x="154" y="98"/>
                    </a:lnTo>
                    <a:lnTo>
                      <a:pt x="149" y="101"/>
                    </a:lnTo>
                    <a:lnTo>
                      <a:pt x="146" y="103"/>
                    </a:lnTo>
                    <a:lnTo>
                      <a:pt x="143" y="104"/>
                    </a:lnTo>
                    <a:lnTo>
                      <a:pt x="139" y="106"/>
                    </a:lnTo>
                    <a:lnTo>
                      <a:pt x="136" y="108"/>
                    </a:lnTo>
                    <a:lnTo>
                      <a:pt x="133" y="111"/>
                    </a:lnTo>
                    <a:lnTo>
                      <a:pt x="130" y="113"/>
                    </a:lnTo>
                    <a:lnTo>
                      <a:pt x="126" y="115"/>
                    </a:lnTo>
                    <a:lnTo>
                      <a:pt x="123" y="116"/>
                    </a:lnTo>
                    <a:lnTo>
                      <a:pt x="120" y="118"/>
                    </a:lnTo>
                    <a:lnTo>
                      <a:pt x="116" y="119"/>
                    </a:lnTo>
                    <a:lnTo>
                      <a:pt x="113" y="122"/>
                    </a:lnTo>
                    <a:lnTo>
                      <a:pt x="109" y="124"/>
                    </a:lnTo>
                    <a:lnTo>
                      <a:pt x="106" y="126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95" y="131"/>
                    </a:lnTo>
                    <a:lnTo>
                      <a:pt x="93" y="134"/>
                    </a:lnTo>
                    <a:lnTo>
                      <a:pt x="89" y="135"/>
                    </a:lnTo>
                    <a:lnTo>
                      <a:pt x="86" y="137"/>
                    </a:lnTo>
                    <a:lnTo>
                      <a:pt x="82" y="138"/>
                    </a:lnTo>
                    <a:lnTo>
                      <a:pt x="79" y="140"/>
                    </a:lnTo>
                    <a:lnTo>
                      <a:pt x="76" y="142"/>
                    </a:lnTo>
                    <a:lnTo>
                      <a:pt x="73" y="144"/>
                    </a:lnTo>
                    <a:lnTo>
                      <a:pt x="70" y="145"/>
                    </a:lnTo>
                    <a:lnTo>
                      <a:pt x="67" y="147"/>
                    </a:lnTo>
                    <a:lnTo>
                      <a:pt x="64" y="148"/>
                    </a:lnTo>
                    <a:lnTo>
                      <a:pt x="61" y="150"/>
                    </a:lnTo>
                    <a:lnTo>
                      <a:pt x="58" y="151"/>
                    </a:lnTo>
                    <a:lnTo>
                      <a:pt x="55" y="153"/>
                    </a:lnTo>
                    <a:lnTo>
                      <a:pt x="53" y="155"/>
                    </a:lnTo>
                    <a:lnTo>
                      <a:pt x="50" y="157"/>
                    </a:lnTo>
                    <a:lnTo>
                      <a:pt x="47" y="157"/>
                    </a:lnTo>
                    <a:lnTo>
                      <a:pt x="44" y="158"/>
                    </a:lnTo>
                    <a:lnTo>
                      <a:pt x="42" y="160"/>
                    </a:lnTo>
                    <a:lnTo>
                      <a:pt x="38" y="161"/>
                    </a:lnTo>
                    <a:lnTo>
                      <a:pt x="34" y="163"/>
                    </a:lnTo>
                    <a:lnTo>
                      <a:pt x="29" y="166"/>
                    </a:lnTo>
                    <a:lnTo>
                      <a:pt x="25" y="168"/>
                    </a:lnTo>
                    <a:lnTo>
                      <a:pt x="21" y="170"/>
                    </a:lnTo>
                    <a:lnTo>
                      <a:pt x="16" y="171"/>
                    </a:lnTo>
                    <a:lnTo>
                      <a:pt x="13" y="173"/>
                    </a:lnTo>
                    <a:lnTo>
                      <a:pt x="10" y="174"/>
                    </a:lnTo>
                    <a:lnTo>
                      <a:pt x="7" y="177"/>
                    </a:lnTo>
                    <a:lnTo>
                      <a:pt x="4" y="177"/>
                    </a:lnTo>
                    <a:lnTo>
                      <a:pt x="3" y="179"/>
                    </a:lnTo>
                    <a:lnTo>
                      <a:pt x="0" y="180"/>
                    </a:lnTo>
                    <a:lnTo>
                      <a:pt x="0" y="181"/>
                    </a:lnTo>
                    <a:lnTo>
                      <a:pt x="0" y="280"/>
                    </a:lnTo>
                    <a:lnTo>
                      <a:pt x="2" y="281"/>
                    </a:lnTo>
                    <a:lnTo>
                      <a:pt x="4" y="281"/>
                    </a:lnTo>
                    <a:lnTo>
                      <a:pt x="9" y="282"/>
                    </a:lnTo>
                    <a:lnTo>
                      <a:pt x="11" y="283"/>
                    </a:lnTo>
                    <a:lnTo>
                      <a:pt x="13" y="285"/>
                    </a:lnTo>
                    <a:lnTo>
                      <a:pt x="15" y="285"/>
                    </a:lnTo>
                    <a:lnTo>
                      <a:pt x="20" y="286"/>
                    </a:lnTo>
                    <a:lnTo>
                      <a:pt x="23" y="286"/>
                    </a:lnTo>
                    <a:lnTo>
                      <a:pt x="26" y="287"/>
                    </a:lnTo>
                    <a:lnTo>
                      <a:pt x="31" y="287"/>
                    </a:lnTo>
                    <a:lnTo>
                      <a:pt x="35" y="288"/>
                    </a:lnTo>
                    <a:lnTo>
                      <a:pt x="38" y="288"/>
                    </a:lnTo>
                    <a:lnTo>
                      <a:pt x="44" y="289"/>
                    </a:lnTo>
                    <a:lnTo>
                      <a:pt x="46" y="289"/>
                    </a:lnTo>
                    <a:lnTo>
                      <a:pt x="48" y="289"/>
                    </a:lnTo>
                    <a:lnTo>
                      <a:pt x="51" y="289"/>
                    </a:lnTo>
                    <a:lnTo>
                      <a:pt x="54" y="290"/>
                    </a:lnTo>
                    <a:lnTo>
                      <a:pt x="57" y="290"/>
                    </a:lnTo>
                    <a:lnTo>
                      <a:pt x="59" y="290"/>
                    </a:lnTo>
                    <a:lnTo>
                      <a:pt x="61" y="290"/>
                    </a:lnTo>
                    <a:lnTo>
                      <a:pt x="65" y="290"/>
                    </a:lnTo>
                    <a:lnTo>
                      <a:pt x="68" y="290"/>
                    </a:lnTo>
                    <a:lnTo>
                      <a:pt x="70" y="291"/>
                    </a:lnTo>
                    <a:lnTo>
                      <a:pt x="73" y="291"/>
                    </a:lnTo>
                    <a:lnTo>
                      <a:pt x="77" y="291"/>
                    </a:lnTo>
                    <a:lnTo>
                      <a:pt x="80" y="291"/>
                    </a:lnTo>
                    <a:lnTo>
                      <a:pt x="83" y="291"/>
                    </a:lnTo>
                    <a:lnTo>
                      <a:pt x="87" y="291"/>
                    </a:lnTo>
                    <a:lnTo>
                      <a:pt x="90" y="291"/>
                    </a:lnTo>
                    <a:lnTo>
                      <a:pt x="93" y="291"/>
                    </a:lnTo>
                    <a:lnTo>
                      <a:pt x="97" y="291"/>
                    </a:lnTo>
                    <a:lnTo>
                      <a:pt x="100" y="291"/>
                    </a:lnTo>
                    <a:lnTo>
                      <a:pt x="104" y="291"/>
                    </a:lnTo>
                    <a:lnTo>
                      <a:pt x="108" y="290"/>
                    </a:lnTo>
                    <a:lnTo>
                      <a:pt x="111" y="290"/>
                    </a:lnTo>
                    <a:lnTo>
                      <a:pt x="115" y="290"/>
                    </a:lnTo>
                    <a:lnTo>
                      <a:pt x="120" y="290"/>
                    </a:lnTo>
                    <a:lnTo>
                      <a:pt x="123" y="289"/>
                    </a:lnTo>
                    <a:lnTo>
                      <a:pt x="127" y="289"/>
                    </a:lnTo>
                    <a:lnTo>
                      <a:pt x="132" y="289"/>
                    </a:lnTo>
                    <a:lnTo>
                      <a:pt x="136" y="289"/>
                    </a:lnTo>
                    <a:lnTo>
                      <a:pt x="139" y="288"/>
                    </a:lnTo>
                    <a:lnTo>
                      <a:pt x="144" y="288"/>
                    </a:lnTo>
                    <a:lnTo>
                      <a:pt x="148" y="287"/>
                    </a:lnTo>
                    <a:lnTo>
                      <a:pt x="153" y="287"/>
                    </a:lnTo>
                    <a:lnTo>
                      <a:pt x="157" y="286"/>
                    </a:lnTo>
                    <a:lnTo>
                      <a:pt x="161" y="286"/>
                    </a:lnTo>
                    <a:lnTo>
                      <a:pt x="166" y="285"/>
                    </a:lnTo>
                    <a:lnTo>
                      <a:pt x="170" y="285"/>
                    </a:lnTo>
                    <a:lnTo>
                      <a:pt x="175" y="283"/>
                    </a:lnTo>
                    <a:lnTo>
                      <a:pt x="180" y="282"/>
                    </a:lnTo>
                    <a:lnTo>
                      <a:pt x="184" y="281"/>
                    </a:lnTo>
                    <a:lnTo>
                      <a:pt x="189" y="281"/>
                    </a:lnTo>
                    <a:lnTo>
                      <a:pt x="193" y="280"/>
                    </a:lnTo>
                    <a:lnTo>
                      <a:pt x="198" y="280"/>
                    </a:lnTo>
                    <a:lnTo>
                      <a:pt x="202" y="279"/>
                    </a:lnTo>
                    <a:lnTo>
                      <a:pt x="208" y="278"/>
                    </a:lnTo>
                    <a:lnTo>
                      <a:pt x="212" y="277"/>
                    </a:lnTo>
                    <a:lnTo>
                      <a:pt x="216" y="276"/>
                    </a:lnTo>
                    <a:lnTo>
                      <a:pt x="221" y="276"/>
                    </a:lnTo>
                    <a:lnTo>
                      <a:pt x="225" y="275"/>
                    </a:lnTo>
                    <a:lnTo>
                      <a:pt x="230" y="274"/>
                    </a:lnTo>
                    <a:lnTo>
                      <a:pt x="235" y="272"/>
                    </a:lnTo>
                    <a:lnTo>
                      <a:pt x="239" y="271"/>
                    </a:lnTo>
                    <a:lnTo>
                      <a:pt x="244" y="271"/>
                    </a:lnTo>
                    <a:lnTo>
                      <a:pt x="248" y="270"/>
                    </a:lnTo>
                    <a:lnTo>
                      <a:pt x="253" y="269"/>
                    </a:lnTo>
                    <a:lnTo>
                      <a:pt x="257" y="268"/>
                    </a:lnTo>
                    <a:lnTo>
                      <a:pt x="261" y="268"/>
                    </a:lnTo>
                    <a:lnTo>
                      <a:pt x="266" y="267"/>
                    </a:lnTo>
                    <a:lnTo>
                      <a:pt x="270" y="266"/>
                    </a:lnTo>
                    <a:lnTo>
                      <a:pt x="275" y="265"/>
                    </a:lnTo>
                    <a:lnTo>
                      <a:pt x="279" y="264"/>
                    </a:lnTo>
                    <a:lnTo>
                      <a:pt x="282" y="263"/>
                    </a:lnTo>
                    <a:lnTo>
                      <a:pt x="287" y="261"/>
                    </a:lnTo>
                    <a:lnTo>
                      <a:pt x="290" y="261"/>
                    </a:lnTo>
                    <a:lnTo>
                      <a:pt x="294" y="260"/>
                    </a:lnTo>
                    <a:lnTo>
                      <a:pt x="298" y="259"/>
                    </a:lnTo>
                    <a:lnTo>
                      <a:pt x="301" y="258"/>
                    </a:lnTo>
                    <a:lnTo>
                      <a:pt x="304" y="257"/>
                    </a:lnTo>
                    <a:lnTo>
                      <a:pt x="309" y="257"/>
                    </a:lnTo>
                    <a:lnTo>
                      <a:pt x="312" y="256"/>
                    </a:lnTo>
                    <a:lnTo>
                      <a:pt x="315" y="255"/>
                    </a:lnTo>
                    <a:lnTo>
                      <a:pt x="319" y="255"/>
                    </a:lnTo>
                    <a:lnTo>
                      <a:pt x="322" y="254"/>
                    </a:lnTo>
                    <a:lnTo>
                      <a:pt x="324" y="253"/>
                    </a:lnTo>
                    <a:lnTo>
                      <a:pt x="327" y="253"/>
                    </a:lnTo>
                    <a:lnTo>
                      <a:pt x="330" y="252"/>
                    </a:lnTo>
                    <a:lnTo>
                      <a:pt x="333" y="252"/>
                    </a:lnTo>
                    <a:lnTo>
                      <a:pt x="337" y="250"/>
                    </a:lnTo>
                    <a:lnTo>
                      <a:pt x="342" y="249"/>
                    </a:lnTo>
                    <a:lnTo>
                      <a:pt x="346" y="248"/>
                    </a:lnTo>
                    <a:lnTo>
                      <a:pt x="349" y="248"/>
                    </a:lnTo>
                    <a:lnTo>
                      <a:pt x="352" y="247"/>
                    </a:lnTo>
                    <a:lnTo>
                      <a:pt x="354" y="246"/>
                    </a:lnTo>
                    <a:lnTo>
                      <a:pt x="355" y="246"/>
                    </a:lnTo>
                    <a:lnTo>
                      <a:pt x="355" y="246"/>
                    </a:lnTo>
                    <a:lnTo>
                      <a:pt x="281" y="0"/>
                    </a:lnTo>
                    <a:lnTo>
                      <a:pt x="281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4137026" y="1123951"/>
                <a:ext cx="73025" cy="65088"/>
              </a:xfrm>
              <a:custGeom>
                <a:avLst/>
                <a:gdLst>
                  <a:gd name="T0" fmla="*/ 168 w 186"/>
                  <a:gd name="T1" fmla="*/ 75 h 165"/>
                  <a:gd name="T2" fmla="*/ 167 w 186"/>
                  <a:gd name="T3" fmla="*/ 74 h 165"/>
                  <a:gd name="T4" fmla="*/ 166 w 186"/>
                  <a:gd name="T5" fmla="*/ 71 h 165"/>
                  <a:gd name="T6" fmla="*/ 163 w 186"/>
                  <a:gd name="T7" fmla="*/ 67 h 165"/>
                  <a:gd name="T8" fmla="*/ 161 w 186"/>
                  <a:gd name="T9" fmla="*/ 63 h 165"/>
                  <a:gd name="T10" fmla="*/ 158 w 186"/>
                  <a:gd name="T11" fmla="*/ 60 h 165"/>
                  <a:gd name="T12" fmla="*/ 156 w 186"/>
                  <a:gd name="T13" fmla="*/ 57 h 165"/>
                  <a:gd name="T14" fmla="*/ 154 w 186"/>
                  <a:gd name="T15" fmla="*/ 55 h 165"/>
                  <a:gd name="T16" fmla="*/ 153 w 186"/>
                  <a:gd name="T17" fmla="*/ 53 h 165"/>
                  <a:gd name="T18" fmla="*/ 151 w 186"/>
                  <a:gd name="T19" fmla="*/ 49 h 165"/>
                  <a:gd name="T20" fmla="*/ 148 w 186"/>
                  <a:gd name="T21" fmla="*/ 47 h 165"/>
                  <a:gd name="T22" fmla="*/ 146 w 186"/>
                  <a:gd name="T23" fmla="*/ 44 h 165"/>
                  <a:gd name="T24" fmla="*/ 144 w 186"/>
                  <a:gd name="T25" fmla="*/ 42 h 165"/>
                  <a:gd name="T26" fmla="*/ 142 w 186"/>
                  <a:gd name="T27" fmla="*/ 39 h 165"/>
                  <a:gd name="T28" fmla="*/ 139 w 186"/>
                  <a:gd name="T29" fmla="*/ 37 h 165"/>
                  <a:gd name="T30" fmla="*/ 136 w 186"/>
                  <a:gd name="T31" fmla="*/ 36 h 165"/>
                  <a:gd name="T32" fmla="*/ 133 w 186"/>
                  <a:gd name="T33" fmla="*/ 36 h 165"/>
                  <a:gd name="T34" fmla="*/ 131 w 186"/>
                  <a:gd name="T35" fmla="*/ 35 h 165"/>
                  <a:gd name="T36" fmla="*/ 128 w 186"/>
                  <a:gd name="T37" fmla="*/ 35 h 165"/>
                  <a:gd name="T38" fmla="*/ 124 w 186"/>
                  <a:gd name="T39" fmla="*/ 35 h 165"/>
                  <a:gd name="T40" fmla="*/ 122 w 186"/>
                  <a:gd name="T41" fmla="*/ 35 h 165"/>
                  <a:gd name="T42" fmla="*/ 118 w 186"/>
                  <a:gd name="T43" fmla="*/ 35 h 165"/>
                  <a:gd name="T44" fmla="*/ 114 w 186"/>
                  <a:gd name="T45" fmla="*/ 35 h 165"/>
                  <a:gd name="T46" fmla="*/ 111 w 186"/>
                  <a:gd name="T47" fmla="*/ 35 h 165"/>
                  <a:gd name="T48" fmla="*/ 108 w 186"/>
                  <a:gd name="T49" fmla="*/ 35 h 165"/>
                  <a:gd name="T50" fmla="*/ 105 w 186"/>
                  <a:gd name="T51" fmla="*/ 34 h 165"/>
                  <a:gd name="T52" fmla="*/ 101 w 186"/>
                  <a:gd name="T53" fmla="*/ 34 h 165"/>
                  <a:gd name="T54" fmla="*/ 97 w 186"/>
                  <a:gd name="T55" fmla="*/ 34 h 165"/>
                  <a:gd name="T56" fmla="*/ 94 w 186"/>
                  <a:gd name="T57" fmla="*/ 33 h 165"/>
                  <a:gd name="T58" fmla="*/ 90 w 186"/>
                  <a:gd name="T59" fmla="*/ 31 h 165"/>
                  <a:gd name="T60" fmla="*/ 86 w 186"/>
                  <a:gd name="T61" fmla="*/ 29 h 165"/>
                  <a:gd name="T62" fmla="*/ 81 w 186"/>
                  <a:gd name="T63" fmla="*/ 26 h 165"/>
                  <a:gd name="T64" fmla="*/ 78 w 186"/>
                  <a:gd name="T65" fmla="*/ 24 h 165"/>
                  <a:gd name="T66" fmla="*/ 74 w 186"/>
                  <a:gd name="T67" fmla="*/ 21 h 165"/>
                  <a:gd name="T68" fmla="*/ 70 w 186"/>
                  <a:gd name="T69" fmla="*/ 18 h 165"/>
                  <a:gd name="T70" fmla="*/ 67 w 186"/>
                  <a:gd name="T71" fmla="*/ 15 h 165"/>
                  <a:gd name="T72" fmla="*/ 65 w 186"/>
                  <a:gd name="T73" fmla="*/ 13 h 165"/>
                  <a:gd name="T74" fmla="*/ 62 w 186"/>
                  <a:gd name="T75" fmla="*/ 10 h 165"/>
                  <a:gd name="T76" fmla="*/ 58 w 186"/>
                  <a:gd name="T77" fmla="*/ 7 h 165"/>
                  <a:gd name="T78" fmla="*/ 56 w 186"/>
                  <a:gd name="T79" fmla="*/ 4 h 165"/>
                  <a:gd name="T80" fmla="*/ 55 w 186"/>
                  <a:gd name="T81" fmla="*/ 3 h 165"/>
                  <a:gd name="T82" fmla="*/ 52 w 186"/>
                  <a:gd name="T83" fmla="*/ 0 h 165"/>
                  <a:gd name="T84" fmla="*/ 52 w 186"/>
                  <a:gd name="T85" fmla="*/ 0 h 165"/>
                  <a:gd name="T86" fmla="*/ 26 w 186"/>
                  <a:gd name="T87" fmla="*/ 12 h 165"/>
                  <a:gd name="T88" fmla="*/ 36 w 186"/>
                  <a:gd name="T89" fmla="*/ 29 h 165"/>
                  <a:gd name="T90" fmla="*/ 7 w 186"/>
                  <a:gd name="T91" fmla="*/ 38 h 165"/>
                  <a:gd name="T92" fmla="*/ 0 w 186"/>
                  <a:gd name="T93" fmla="*/ 66 h 165"/>
                  <a:gd name="T94" fmla="*/ 9 w 186"/>
                  <a:gd name="T95" fmla="*/ 85 h 165"/>
                  <a:gd name="T96" fmla="*/ 9 w 186"/>
                  <a:gd name="T97" fmla="*/ 135 h 165"/>
                  <a:gd name="T98" fmla="*/ 76 w 186"/>
                  <a:gd name="T99" fmla="*/ 165 h 165"/>
                  <a:gd name="T100" fmla="*/ 186 w 186"/>
                  <a:gd name="T101" fmla="*/ 113 h 165"/>
                  <a:gd name="T102" fmla="*/ 168 w 186"/>
                  <a:gd name="T103" fmla="*/ 75 h 165"/>
                  <a:gd name="T104" fmla="*/ 168 w 186"/>
                  <a:gd name="T105" fmla="*/ 7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86" h="165">
                    <a:moveTo>
                      <a:pt x="168" y="75"/>
                    </a:moveTo>
                    <a:lnTo>
                      <a:pt x="167" y="74"/>
                    </a:lnTo>
                    <a:lnTo>
                      <a:pt x="166" y="71"/>
                    </a:lnTo>
                    <a:lnTo>
                      <a:pt x="163" y="67"/>
                    </a:lnTo>
                    <a:lnTo>
                      <a:pt x="161" y="63"/>
                    </a:lnTo>
                    <a:lnTo>
                      <a:pt x="158" y="60"/>
                    </a:lnTo>
                    <a:lnTo>
                      <a:pt x="156" y="57"/>
                    </a:lnTo>
                    <a:lnTo>
                      <a:pt x="154" y="55"/>
                    </a:lnTo>
                    <a:lnTo>
                      <a:pt x="153" y="53"/>
                    </a:lnTo>
                    <a:lnTo>
                      <a:pt x="151" y="49"/>
                    </a:lnTo>
                    <a:lnTo>
                      <a:pt x="148" y="47"/>
                    </a:lnTo>
                    <a:lnTo>
                      <a:pt x="146" y="44"/>
                    </a:lnTo>
                    <a:lnTo>
                      <a:pt x="144" y="42"/>
                    </a:lnTo>
                    <a:lnTo>
                      <a:pt x="142" y="39"/>
                    </a:lnTo>
                    <a:lnTo>
                      <a:pt x="139" y="37"/>
                    </a:lnTo>
                    <a:lnTo>
                      <a:pt x="136" y="36"/>
                    </a:lnTo>
                    <a:lnTo>
                      <a:pt x="133" y="36"/>
                    </a:lnTo>
                    <a:lnTo>
                      <a:pt x="131" y="35"/>
                    </a:lnTo>
                    <a:lnTo>
                      <a:pt x="128" y="35"/>
                    </a:lnTo>
                    <a:lnTo>
                      <a:pt x="124" y="35"/>
                    </a:lnTo>
                    <a:lnTo>
                      <a:pt x="122" y="35"/>
                    </a:lnTo>
                    <a:lnTo>
                      <a:pt x="118" y="35"/>
                    </a:lnTo>
                    <a:lnTo>
                      <a:pt x="114" y="35"/>
                    </a:lnTo>
                    <a:lnTo>
                      <a:pt x="111" y="35"/>
                    </a:lnTo>
                    <a:lnTo>
                      <a:pt x="108" y="35"/>
                    </a:lnTo>
                    <a:lnTo>
                      <a:pt x="105" y="34"/>
                    </a:lnTo>
                    <a:lnTo>
                      <a:pt x="101" y="34"/>
                    </a:lnTo>
                    <a:lnTo>
                      <a:pt x="97" y="34"/>
                    </a:lnTo>
                    <a:lnTo>
                      <a:pt x="94" y="33"/>
                    </a:lnTo>
                    <a:lnTo>
                      <a:pt x="90" y="31"/>
                    </a:lnTo>
                    <a:lnTo>
                      <a:pt x="86" y="29"/>
                    </a:lnTo>
                    <a:lnTo>
                      <a:pt x="81" y="26"/>
                    </a:lnTo>
                    <a:lnTo>
                      <a:pt x="78" y="24"/>
                    </a:lnTo>
                    <a:lnTo>
                      <a:pt x="74" y="21"/>
                    </a:lnTo>
                    <a:lnTo>
                      <a:pt x="70" y="18"/>
                    </a:lnTo>
                    <a:lnTo>
                      <a:pt x="67" y="15"/>
                    </a:lnTo>
                    <a:lnTo>
                      <a:pt x="65" y="13"/>
                    </a:lnTo>
                    <a:lnTo>
                      <a:pt x="62" y="10"/>
                    </a:lnTo>
                    <a:lnTo>
                      <a:pt x="58" y="7"/>
                    </a:lnTo>
                    <a:lnTo>
                      <a:pt x="56" y="4"/>
                    </a:lnTo>
                    <a:lnTo>
                      <a:pt x="55" y="3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26" y="12"/>
                    </a:lnTo>
                    <a:lnTo>
                      <a:pt x="36" y="29"/>
                    </a:lnTo>
                    <a:lnTo>
                      <a:pt x="7" y="38"/>
                    </a:lnTo>
                    <a:lnTo>
                      <a:pt x="0" y="66"/>
                    </a:lnTo>
                    <a:lnTo>
                      <a:pt x="9" y="85"/>
                    </a:lnTo>
                    <a:lnTo>
                      <a:pt x="9" y="135"/>
                    </a:lnTo>
                    <a:lnTo>
                      <a:pt x="76" y="165"/>
                    </a:lnTo>
                    <a:lnTo>
                      <a:pt x="186" y="113"/>
                    </a:lnTo>
                    <a:lnTo>
                      <a:pt x="168" y="75"/>
                    </a:lnTo>
                    <a:lnTo>
                      <a:pt x="168" y="75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4137026" y="1139826"/>
                <a:ext cx="31750" cy="41275"/>
              </a:xfrm>
              <a:custGeom>
                <a:avLst/>
                <a:gdLst>
                  <a:gd name="T0" fmla="*/ 39 w 80"/>
                  <a:gd name="T1" fmla="*/ 15 h 103"/>
                  <a:gd name="T2" fmla="*/ 77 w 80"/>
                  <a:gd name="T3" fmla="*/ 17 h 103"/>
                  <a:gd name="T4" fmla="*/ 80 w 80"/>
                  <a:gd name="T5" fmla="*/ 42 h 103"/>
                  <a:gd name="T6" fmla="*/ 45 w 80"/>
                  <a:gd name="T7" fmla="*/ 50 h 103"/>
                  <a:gd name="T8" fmla="*/ 51 w 80"/>
                  <a:gd name="T9" fmla="*/ 103 h 103"/>
                  <a:gd name="T10" fmla="*/ 8 w 80"/>
                  <a:gd name="T11" fmla="*/ 92 h 103"/>
                  <a:gd name="T12" fmla="*/ 9 w 80"/>
                  <a:gd name="T13" fmla="*/ 44 h 103"/>
                  <a:gd name="T14" fmla="*/ 0 w 80"/>
                  <a:gd name="T15" fmla="*/ 23 h 103"/>
                  <a:gd name="T16" fmla="*/ 4 w 80"/>
                  <a:gd name="T17" fmla="*/ 0 h 103"/>
                  <a:gd name="T18" fmla="*/ 39 w 80"/>
                  <a:gd name="T19" fmla="*/ 15 h 103"/>
                  <a:gd name="T20" fmla="*/ 39 w 80"/>
                  <a:gd name="T21" fmla="*/ 15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03">
                    <a:moveTo>
                      <a:pt x="39" y="15"/>
                    </a:moveTo>
                    <a:lnTo>
                      <a:pt x="77" y="17"/>
                    </a:lnTo>
                    <a:lnTo>
                      <a:pt x="80" y="42"/>
                    </a:lnTo>
                    <a:lnTo>
                      <a:pt x="45" y="50"/>
                    </a:lnTo>
                    <a:lnTo>
                      <a:pt x="51" y="103"/>
                    </a:lnTo>
                    <a:lnTo>
                      <a:pt x="8" y="92"/>
                    </a:lnTo>
                    <a:lnTo>
                      <a:pt x="9" y="44"/>
                    </a:lnTo>
                    <a:lnTo>
                      <a:pt x="0" y="23"/>
                    </a:lnTo>
                    <a:lnTo>
                      <a:pt x="4" y="0"/>
                    </a:lnTo>
                    <a:lnTo>
                      <a:pt x="39" y="15"/>
                    </a:lnTo>
                    <a:lnTo>
                      <a:pt x="39" y="15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4206876" y="1093788"/>
                <a:ext cx="95250" cy="73025"/>
              </a:xfrm>
              <a:custGeom>
                <a:avLst/>
                <a:gdLst>
                  <a:gd name="T0" fmla="*/ 209 w 239"/>
                  <a:gd name="T1" fmla="*/ 117 h 185"/>
                  <a:gd name="T2" fmla="*/ 207 w 239"/>
                  <a:gd name="T3" fmla="*/ 118 h 185"/>
                  <a:gd name="T4" fmla="*/ 202 w 239"/>
                  <a:gd name="T5" fmla="*/ 122 h 185"/>
                  <a:gd name="T6" fmla="*/ 195 w 239"/>
                  <a:gd name="T7" fmla="*/ 128 h 185"/>
                  <a:gd name="T8" fmla="*/ 187 w 239"/>
                  <a:gd name="T9" fmla="*/ 135 h 185"/>
                  <a:gd name="T10" fmla="*/ 183 w 239"/>
                  <a:gd name="T11" fmla="*/ 139 h 185"/>
                  <a:gd name="T12" fmla="*/ 177 w 239"/>
                  <a:gd name="T13" fmla="*/ 142 h 185"/>
                  <a:gd name="T14" fmla="*/ 173 w 239"/>
                  <a:gd name="T15" fmla="*/ 146 h 185"/>
                  <a:gd name="T16" fmla="*/ 167 w 239"/>
                  <a:gd name="T17" fmla="*/ 151 h 185"/>
                  <a:gd name="T18" fmla="*/ 163 w 239"/>
                  <a:gd name="T19" fmla="*/ 154 h 185"/>
                  <a:gd name="T20" fmla="*/ 157 w 239"/>
                  <a:gd name="T21" fmla="*/ 157 h 185"/>
                  <a:gd name="T22" fmla="*/ 148 w 239"/>
                  <a:gd name="T23" fmla="*/ 164 h 185"/>
                  <a:gd name="T24" fmla="*/ 140 w 239"/>
                  <a:gd name="T25" fmla="*/ 167 h 185"/>
                  <a:gd name="T26" fmla="*/ 132 w 239"/>
                  <a:gd name="T27" fmla="*/ 171 h 185"/>
                  <a:gd name="T28" fmla="*/ 127 w 239"/>
                  <a:gd name="T29" fmla="*/ 173 h 185"/>
                  <a:gd name="T30" fmla="*/ 122 w 239"/>
                  <a:gd name="T31" fmla="*/ 174 h 185"/>
                  <a:gd name="T32" fmla="*/ 116 w 239"/>
                  <a:gd name="T33" fmla="*/ 174 h 185"/>
                  <a:gd name="T34" fmla="*/ 81 w 239"/>
                  <a:gd name="T35" fmla="*/ 149 h 185"/>
                  <a:gd name="T36" fmla="*/ 34 w 239"/>
                  <a:gd name="T37" fmla="*/ 185 h 185"/>
                  <a:gd name="T38" fmla="*/ 0 w 239"/>
                  <a:gd name="T39" fmla="*/ 148 h 185"/>
                  <a:gd name="T40" fmla="*/ 4 w 239"/>
                  <a:gd name="T41" fmla="*/ 145 h 185"/>
                  <a:gd name="T42" fmla="*/ 10 w 239"/>
                  <a:gd name="T43" fmla="*/ 144 h 185"/>
                  <a:gd name="T44" fmla="*/ 14 w 239"/>
                  <a:gd name="T45" fmla="*/ 142 h 185"/>
                  <a:gd name="T46" fmla="*/ 20 w 239"/>
                  <a:gd name="T47" fmla="*/ 141 h 185"/>
                  <a:gd name="T48" fmla="*/ 26 w 239"/>
                  <a:gd name="T49" fmla="*/ 139 h 185"/>
                  <a:gd name="T50" fmla="*/ 34 w 239"/>
                  <a:gd name="T51" fmla="*/ 135 h 185"/>
                  <a:gd name="T52" fmla="*/ 43 w 239"/>
                  <a:gd name="T53" fmla="*/ 133 h 185"/>
                  <a:gd name="T54" fmla="*/ 51 w 239"/>
                  <a:gd name="T55" fmla="*/ 129 h 185"/>
                  <a:gd name="T56" fmla="*/ 58 w 239"/>
                  <a:gd name="T57" fmla="*/ 127 h 185"/>
                  <a:gd name="T58" fmla="*/ 63 w 239"/>
                  <a:gd name="T59" fmla="*/ 124 h 185"/>
                  <a:gd name="T60" fmla="*/ 68 w 239"/>
                  <a:gd name="T61" fmla="*/ 122 h 185"/>
                  <a:gd name="T62" fmla="*/ 73 w 239"/>
                  <a:gd name="T63" fmla="*/ 119 h 185"/>
                  <a:gd name="T64" fmla="*/ 78 w 239"/>
                  <a:gd name="T65" fmla="*/ 117 h 185"/>
                  <a:gd name="T66" fmla="*/ 84 w 239"/>
                  <a:gd name="T67" fmla="*/ 114 h 185"/>
                  <a:gd name="T68" fmla="*/ 89 w 239"/>
                  <a:gd name="T69" fmla="*/ 111 h 185"/>
                  <a:gd name="T70" fmla="*/ 95 w 239"/>
                  <a:gd name="T71" fmla="*/ 109 h 185"/>
                  <a:gd name="T72" fmla="*/ 100 w 239"/>
                  <a:gd name="T73" fmla="*/ 106 h 185"/>
                  <a:gd name="T74" fmla="*/ 106 w 239"/>
                  <a:gd name="T75" fmla="*/ 103 h 185"/>
                  <a:gd name="T76" fmla="*/ 111 w 239"/>
                  <a:gd name="T77" fmla="*/ 99 h 185"/>
                  <a:gd name="T78" fmla="*/ 118 w 239"/>
                  <a:gd name="T79" fmla="*/ 96 h 185"/>
                  <a:gd name="T80" fmla="*/ 123 w 239"/>
                  <a:gd name="T81" fmla="*/ 92 h 185"/>
                  <a:gd name="T82" fmla="*/ 129 w 239"/>
                  <a:gd name="T83" fmla="*/ 88 h 185"/>
                  <a:gd name="T84" fmla="*/ 135 w 239"/>
                  <a:gd name="T85" fmla="*/ 85 h 185"/>
                  <a:gd name="T86" fmla="*/ 141 w 239"/>
                  <a:gd name="T87" fmla="*/ 80 h 185"/>
                  <a:gd name="T88" fmla="*/ 146 w 239"/>
                  <a:gd name="T89" fmla="*/ 76 h 185"/>
                  <a:gd name="T90" fmla="*/ 153 w 239"/>
                  <a:gd name="T91" fmla="*/ 73 h 185"/>
                  <a:gd name="T92" fmla="*/ 158 w 239"/>
                  <a:gd name="T93" fmla="*/ 68 h 185"/>
                  <a:gd name="T94" fmla="*/ 164 w 239"/>
                  <a:gd name="T95" fmla="*/ 64 h 185"/>
                  <a:gd name="T96" fmla="*/ 169 w 239"/>
                  <a:gd name="T97" fmla="*/ 59 h 185"/>
                  <a:gd name="T98" fmla="*/ 175 w 239"/>
                  <a:gd name="T99" fmla="*/ 55 h 185"/>
                  <a:gd name="T100" fmla="*/ 179 w 239"/>
                  <a:gd name="T101" fmla="*/ 51 h 185"/>
                  <a:gd name="T102" fmla="*/ 185 w 239"/>
                  <a:gd name="T103" fmla="*/ 47 h 185"/>
                  <a:gd name="T104" fmla="*/ 190 w 239"/>
                  <a:gd name="T105" fmla="*/ 43 h 185"/>
                  <a:gd name="T106" fmla="*/ 195 w 239"/>
                  <a:gd name="T107" fmla="*/ 38 h 185"/>
                  <a:gd name="T108" fmla="*/ 201 w 239"/>
                  <a:gd name="T109" fmla="*/ 34 h 185"/>
                  <a:gd name="T110" fmla="*/ 210 w 239"/>
                  <a:gd name="T111" fmla="*/ 25 h 185"/>
                  <a:gd name="T112" fmla="*/ 218 w 239"/>
                  <a:gd name="T113" fmla="*/ 19 h 185"/>
                  <a:gd name="T114" fmla="*/ 224 w 239"/>
                  <a:gd name="T115" fmla="*/ 13 h 185"/>
                  <a:gd name="T116" fmla="*/ 230 w 239"/>
                  <a:gd name="T117" fmla="*/ 9 h 185"/>
                  <a:gd name="T118" fmla="*/ 233 w 239"/>
                  <a:gd name="T119" fmla="*/ 4 h 185"/>
                  <a:gd name="T120" fmla="*/ 239 w 239"/>
                  <a:gd name="T121" fmla="*/ 1 h 185"/>
                  <a:gd name="T122" fmla="*/ 239 w 239"/>
                  <a:gd name="T1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9" h="185">
                    <a:moveTo>
                      <a:pt x="239" y="0"/>
                    </a:moveTo>
                    <a:lnTo>
                      <a:pt x="209" y="117"/>
                    </a:lnTo>
                    <a:lnTo>
                      <a:pt x="208" y="117"/>
                    </a:lnTo>
                    <a:lnTo>
                      <a:pt x="207" y="118"/>
                    </a:lnTo>
                    <a:lnTo>
                      <a:pt x="205" y="119"/>
                    </a:lnTo>
                    <a:lnTo>
                      <a:pt x="202" y="122"/>
                    </a:lnTo>
                    <a:lnTo>
                      <a:pt x="199" y="124"/>
                    </a:lnTo>
                    <a:lnTo>
                      <a:pt x="195" y="128"/>
                    </a:lnTo>
                    <a:lnTo>
                      <a:pt x="191" y="131"/>
                    </a:lnTo>
                    <a:lnTo>
                      <a:pt x="187" y="135"/>
                    </a:lnTo>
                    <a:lnTo>
                      <a:pt x="185" y="137"/>
                    </a:lnTo>
                    <a:lnTo>
                      <a:pt x="183" y="139"/>
                    </a:lnTo>
                    <a:lnTo>
                      <a:pt x="179" y="140"/>
                    </a:lnTo>
                    <a:lnTo>
                      <a:pt x="177" y="142"/>
                    </a:lnTo>
                    <a:lnTo>
                      <a:pt x="175" y="144"/>
                    </a:lnTo>
                    <a:lnTo>
                      <a:pt x="173" y="146"/>
                    </a:lnTo>
                    <a:lnTo>
                      <a:pt x="170" y="149"/>
                    </a:lnTo>
                    <a:lnTo>
                      <a:pt x="167" y="151"/>
                    </a:lnTo>
                    <a:lnTo>
                      <a:pt x="165" y="152"/>
                    </a:lnTo>
                    <a:lnTo>
                      <a:pt x="163" y="154"/>
                    </a:lnTo>
                    <a:lnTo>
                      <a:pt x="159" y="155"/>
                    </a:lnTo>
                    <a:lnTo>
                      <a:pt x="157" y="157"/>
                    </a:lnTo>
                    <a:lnTo>
                      <a:pt x="153" y="161"/>
                    </a:lnTo>
                    <a:lnTo>
                      <a:pt x="148" y="164"/>
                    </a:lnTo>
                    <a:lnTo>
                      <a:pt x="144" y="166"/>
                    </a:lnTo>
                    <a:lnTo>
                      <a:pt x="140" y="167"/>
                    </a:lnTo>
                    <a:lnTo>
                      <a:pt x="135" y="170"/>
                    </a:lnTo>
                    <a:lnTo>
                      <a:pt x="132" y="171"/>
                    </a:lnTo>
                    <a:lnTo>
                      <a:pt x="129" y="172"/>
                    </a:lnTo>
                    <a:lnTo>
                      <a:pt x="127" y="173"/>
                    </a:lnTo>
                    <a:lnTo>
                      <a:pt x="123" y="173"/>
                    </a:lnTo>
                    <a:lnTo>
                      <a:pt x="122" y="174"/>
                    </a:lnTo>
                    <a:lnTo>
                      <a:pt x="118" y="174"/>
                    </a:lnTo>
                    <a:lnTo>
                      <a:pt x="116" y="174"/>
                    </a:lnTo>
                    <a:lnTo>
                      <a:pt x="113" y="174"/>
                    </a:lnTo>
                    <a:lnTo>
                      <a:pt x="81" y="149"/>
                    </a:lnTo>
                    <a:lnTo>
                      <a:pt x="87" y="182"/>
                    </a:lnTo>
                    <a:lnTo>
                      <a:pt x="34" y="185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1" y="146"/>
                    </a:lnTo>
                    <a:lnTo>
                      <a:pt x="4" y="145"/>
                    </a:lnTo>
                    <a:lnTo>
                      <a:pt x="8" y="145"/>
                    </a:lnTo>
                    <a:lnTo>
                      <a:pt x="10" y="144"/>
                    </a:lnTo>
                    <a:lnTo>
                      <a:pt x="12" y="143"/>
                    </a:lnTo>
                    <a:lnTo>
                      <a:pt x="14" y="142"/>
                    </a:lnTo>
                    <a:lnTo>
                      <a:pt x="18" y="142"/>
                    </a:lnTo>
                    <a:lnTo>
                      <a:pt x="20" y="141"/>
                    </a:lnTo>
                    <a:lnTo>
                      <a:pt x="24" y="140"/>
                    </a:lnTo>
                    <a:lnTo>
                      <a:pt x="26" y="139"/>
                    </a:lnTo>
                    <a:lnTo>
                      <a:pt x="31" y="138"/>
                    </a:lnTo>
                    <a:lnTo>
                      <a:pt x="34" y="135"/>
                    </a:lnTo>
                    <a:lnTo>
                      <a:pt x="39" y="134"/>
                    </a:lnTo>
                    <a:lnTo>
                      <a:pt x="43" y="133"/>
                    </a:lnTo>
                    <a:lnTo>
                      <a:pt x="47" y="131"/>
                    </a:lnTo>
                    <a:lnTo>
                      <a:pt x="51" y="129"/>
                    </a:lnTo>
                    <a:lnTo>
                      <a:pt x="56" y="127"/>
                    </a:lnTo>
                    <a:lnTo>
                      <a:pt x="58" y="127"/>
                    </a:lnTo>
                    <a:lnTo>
                      <a:pt x="61" y="126"/>
                    </a:lnTo>
                    <a:lnTo>
                      <a:pt x="63" y="124"/>
                    </a:lnTo>
                    <a:lnTo>
                      <a:pt x="65" y="123"/>
                    </a:lnTo>
                    <a:lnTo>
                      <a:pt x="68" y="122"/>
                    </a:lnTo>
                    <a:lnTo>
                      <a:pt x="70" y="121"/>
                    </a:lnTo>
                    <a:lnTo>
                      <a:pt x="73" y="119"/>
                    </a:lnTo>
                    <a:lnTo>
                      <a:pt x="75" y="118"/>
                    </a:lnTo>
                    <a:lnTo>
                      <a:pt x="78" y="117"/>
                    </a:lnTo>
                    <a:lnTo>
                      <a:pt x="80" y="116"/>
                    </a:lnTo>
                    <a:lnTo>
                      <a:pt x="84" y="114"/>
                    </a:lnTo>
                    <a:lnTo>
                      <a:pt x="86" y="113"/>
                    </a:lnTo>
                    <a:lnTo>
                      <a:pt x="89" y="111"/>
                    </a:lnTo>
                    <a:lnTo>
                      <a:pt x="91" y="110"/>
                    </a:lnTo>
                    <a:lnTo>
                      <a:pt x="95" y="109"/>
                    </a:lnTo>
                    <a:lnTo>
                      <a:pt x="97" y="108"/>
                    </a:lnTo>
                    <a:lnTo>
                      <a:pt x="100" y="106"/>
                    </a:lnTo>
                    <a:lnTo>
                      <a:pt x="102" y="105"/>
                    </a:lnTo>
                    <a:lnTo>
                      <a:pt x="106" y="103"/>
                    </a:lnTo>
                    <a:lnTo>
                      <a:pt x="109" y="101"/>
                    </a:lnTo>
                    <a:lnTo>
                      <a:pt x="111" y="99"/>
                    </a:lnTo>
                    <a:lnTo>
                      <a:pt x="114" y="98"/>
                    </a:lnTo>
                    <a:lnTo>
                      <a:pt x="118" y="96"/>
                    </a:lnTo>
                    <a:lnTo>
                      <a:pt x="120" y="95"/>
                    </a:lnTo>
                    <a:lnTo>
                      <a:pt x="123" y="92"/>
                    </a:lnTo>
                    <a:lnTo>
                      <a:pt x="127" y="90"/>
                    </a:lnTo>
                    <a:lnTo>
                      <a:pt x="129" y="88"/>
                    </a:lnTo>
                    <a:lnTo>
                      <a:pt x="132" y="87"/>
                    </a:lnTo>
                    <a:lnTo>
                      <a:pt x="135" y="85"/>
                    </a:lnTo>
                    <a:lnTo>
                      <a:pt x="137" y="83"/>
                    </a:lnTo>
                    <a:lnTo>
                      <a:pt x="141" y="80"/>
                    </a:lnTo>
                    <a:lnTo>
                      <a:pt x="144" y="78"/>
                    </a:lnTo>
                    <a:lnTo>
                      <a:pt x="146" y="76"/>
                    </a:lnTo>
                    <a:lnTo>
                      <a:pt x="150" y="75"/>
                    </a:lnTo>
                    <a:lnTo>
                      <a:pt x="153" y="73"/>
                    </a:lnTo>
                    <a:lnTo>
                      <a:pt x="156" y="70"/>
                    </a:lnTo>
                    <a:lnTo>
                      <a:pt x="158" y="68"/>
                    </a:lnTo>
                    <a:lnTo>
                      <a:pt x="161" y="66"/>
                    </a:lnTo>
                    <a:lnTo>
                      <a:pt x="164" y="64"/>
                    </a:lnTo>
                    <a:lnTo>
                      <a:pt x="166" y="62"/>
                    </a:lnTo>
                    <a:lnTo>
                      <a:pt x="169" y="59"/>
                    </a:lnTo>
                    <a:lnTo>
                      <a:pt x="172" y="57"/>
                    </a:lnTo>
                    <a:lnTo>
                      <a:pt x="175" y="55"/>
                    </a:lnTo>
                    <a:lnTo>
                      <a:pt x="177" y="54"/>
                    </a:lnTo>
                    <a:lnTo>
                      <a:pt x="179" y="51"/>
                    </a:lnTo>
                    <a:lnTo>
                      <a:pt x="183" y="49"/>
                    </a:lnTo>
                    <a:lnTo>
                      <a:pt x="185" y="47"/>
                    </a:lnTo>
                    <a:lnTo>
                      <a:pt x="188" y="45"/>
                    </a:lnTo>
                    <a:lnTo>
                      <a:pt x="190" y="43"/>
                    </a:lnTo>
                    <a:lnTo>
                      <a:pt x="192" y="42"/>
                    </a:lnTo>
                    <a:lnTo>
                      <a:pt x="195" y="38"/>
                    </a:lnTo>
                    <a:lnTo>
                      <a:pt x="198" y="37"/>
                    </a:lnTo>
                    <a:lnTo>
                      <a:pt x="201" y="34"/>
                    </a:lnTo>
                    <a:lnTo>
                      <a:pt x="206" y="30"/>
                    </a:lnTo>
                    <a:lnTo>
                      <a:pt x="210" y="25"/>
                    </a:lnTo>
                    <a:lnTo>
                      <a:pt x="214" y="23"/>
                    </a:lnTo>
                    <a:lnTo>
                      <a:pt x="218" y="19"/>
                    </a:lnTo>
                    <a:lnTo>
                      <a:pt x="221" y="16"/>
                    </a:lnTo>
                    <a:lnTo>
                      <a:pt x="224" y="13"/>
                    </a:lnTo>
                    <a:lnTo>
                      <a:pt x="228" y="11"/>
                    </a:lnTo>
                    <a:lnTo>
                      <a:pt x="230" y="9"/>
                    </a:lnTo>
                    <a:lnTo>
                      <a:pt x="232" y="7"/>
                    </a:lnTo>
                    <a:lnTo>
                      <a:pt x="233" y="4"/>
                    </a:lnTo>
                    <a:lnTo>
                      <a:pt x="236" y="3"/>
                    </a:lnTo>
                    <a:lnTo>
                      <a:pt x="239" y="1"/>
                    </a:lnTo>
                    <a:lnTo>
                      <a:pt x="239" y="0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4375151" y="1038226"/>
                <a:ext cx="131763" cy="44450"/>
              </a:xfrm>
              <a:custGeom>
                <a:avLst/>
                <a:gdLst>
                  <a:gd name="T0" fmla="*/ 6 w 330"/>
                  <a:gd name="T1" fmla="*/ 45 h 110"/>
                  <a:gd name="T2" fmla="*/ 19 w 330"/>
                  <a:gd name="T3" fmla="*/ 43 h 110"/>
                  <a:gd name="T4" fmla="*/ 35 w 330"/>
                  <a:gd name="T5" fmla="*/ 38 h 110"/>
                  <a:gd name="T6" fmla="*/ 45 w 330"/>
                  <a:gd name="T7" fmla="*/ 37 h 110"/>
                  <a:gd name="T8" fmla="*/ 56 w 330"/>
                  <a:gd name="T9" fmla="*/ 35 h 110"/>
                  <a:gd name="T10" fmla="*/ 69 w 330"/>
                  <a:gd name="T11" fmla="*/ 34 h 110"/>
                  <a:gd name="T12" fmla="*/ 81 w 330"/>
                  <a:gd name="T13" fmla="*/ 33 h 110"/>
                  <a:gd name="T14" fmla="*/ 94 w 330"/>
                  <a:gd name="T15" fmla="*/ 31 h 110"/>
                  <a:gd name="T16" fmla="*/ 107 w 330"/>
                  <a:gd name="T17" fmla="*/ 30 h 110"/>
                  <a:gd name="T18" fmla="*/ 119 w 330"/>
                  <a:gd name="T19" fmla="*/ 29 h 110"/>
                  <a:gd name="T20" fmla="*/ 132 w 330"/>
                  <a:gd name="T21" fmla="*/ 29 h 110"/>
                  <a:gd name="T22" fmla="*/ 144 w 330"/>
                  <a:gd name="T23" fmla="*/ 29 h 110"/>
                  <a:gd name="T24" fmla="*/ 157 w 330"/>
                  <a:gd name="T25" fmla="*/ 29 h 110"/>
                  <a:gd name="T26" fmla="*/ 166 w 330"/>
                  <a:gd name="T27" fmla="*/ 29 h 110"/>
                  <a:gd name="T28" fmla="*/ 179 w 330"/>
                  <a:gd name="T29" fmla="*/ 29 h 110"/>
                  <a:gd name="T30" fmla="*/ 196 w 330"/>
                  <a:gd name="T31" fmla="*/ 32 h 110"/>
                  <a:gd name="T32" fmla="*/ 209 w 330"/>
                  <a:gd name="T33" fmla="*/ 35 h 110"/>
                  <a:gd name="T34" fmla="*/ 221 w 330"/>
                  <a:gd name="T35" fmla="*/ 41 h 110"/>
                  <a:gd name="T36" fmla="*/ 232 w 330"/>
                  <a:gd name="T37" fmla="*/ 52 h 110"/>
                  <a:gd name="T38" fmla="*/ 232 w 330"/>
                  <a:gd name="T39" fmla="*/ 64 h 110"/>
                  <a:gd name="T40" fmla="*/ 226 w 330"/>
                  <a:gd name="T41" fmla="*/ 79 h 110"/>
                  <a:gd name="T42" fmla="*/ 218 w 330"/>
                  <a:gd name="T43" fmla="*/ 95 h 110"/>
                  <a:gd name="T44" fmla="*/ 211 w 330"/>
                  <a:gd name="T45" fmla="*/ 110 h 110"/>
                  <a:gd name="T46" fmla="*/ 225 w 330"/>
                  <a:gd name="T47" fmla="*/ 100 h 110"/>
                  <a:gd name="T48" fmla="*/ 235 w 330"/>
                  <a:gd name="T49" fmla="*/ 95 h 110"/>
                  <a:gd name="T50" fmla="*/ 244 w 330"/>
                  <a:gd name="T51" fmla="*/ 88 h 110"/>
                  <a:gd name="T52" fmla="*/ 257 w 330"/>
                  <a:gd name="T53" fmla="*/ 83 h 110"/>
                  <a:gd name="T54" fmla="*/ 270 w 330"/>
                  <a:gd name="T55" fmla="*/ 78 h 110"/>
                  <a:gd name="T56" fmla="*/ 282 w 330"/>
                  <a:gd name="T57" fmla="*/ 76 h 110"/>
                  <a:gd name="T58" fmla="*/ 293 w 330"/>
                  <a:gd name="T59" fmla="*/ 74 h 110"/>
                  <a:gd name="T60" fmla="*/ 303 w 330"/>
                  <a:gd name="T61" fmla="*/ 75 h 110"/>
                  <a:gd name="T62" fmla="*/ 317 w 330"/>
                  <a:gd name="T63" fmla="*/ 78 h 110"/>
                  <a:gd name="T64" fmla="*/ 326 w 330"/>
                  <a:gd name="T65" fmla="*/ 83 h 110"/>
                  <a:gd name="T66" fmla="*/ 329 w 330"/>
                  <a:gd name="T67" fmla="*/ 83 h 110"/>
                  <a:gd name="T68" fmla="*/ 318 w 330"/>
                  <a:gd name="T69" fmla="*/ 68 h 110"/>
                  <a:gd name="T70" fmla="*/ 309 w 330"/>
                  <a:gd name="T71" fmla="*/ 58 h 110"/>
                  <a:gd name="T72" fmla="*/ 298 w 330"/>
                  <a:gd name="T73" fmla="*/ 47 h 110"/>
                  <a:gd name="T74" fmla="*/ 286 w 330"/>
                  <a:gd name="T75" fmla="*/ 36 h 110"/>
                  <a:gd name="T76" fmla="*/ 271 w 330"/>
                  <a:gd name="T77" fmla="*/ 25 h 110"/>
                  <a:gd name="T78" fmla="*/ 254 w 330"/>
                  <a:gd name="T79" fmla="*/ 18 h 110"/>
                  <a:gd name="T80" fmla="*/ 236 w 330"/>
                  <a:gd name="T81" fmla="*/ 10 h 110"/>
                  <a:gd name="T82" fmla="*/ 226 w 330"/>
                  <a:gd name="T83" fmla="*/ 7 h 110"/>
                  <a:gd name="T84" fmla="*/ 216 w 330"/>
                  <a:gd name="T85" fmla="*/ 5 h 110"/>
                  <a:gd name="T86" fmla="*/ 206 w 330"/>
                  <a:gd name="T87" fmla="*/ 3 h 110"/>
                  <a:gd name="T88" fmla="*/ 195 w 330"/>
                  <a:gd name="T89" fmla="*/ 2 h 110"/>
                  <a:gd name="T90" fmla="*/ 184 w 330"/>
                  <a:gd name="T91" fmla="*/ 1 h 110"/>
                  <a:gd name="T92" fmla="*/ 174 w 330"/>
                  <a:gd name="T93" fmla="*/ 1 h 110"/>
                  <a:gd name="T94" fmla="*/ 162 w 330"/>
                  <a:gd name="T95" fmla="*/ 0 h 110"/>
                  <a:gd name="T96" fmla="*/ 151 w 330"/>
                  <a:gd name="T97" fmla="*/ 1 h 110"/>
                  <a:gd name="T98" fmla="*/ 141 w 330"/>
                  <a:gd name="T99" fmla="*/ 1 h 110"/>
                  <a:gd name="T100" fmla="*/ 130 w 330"/>
                  <a:gd name="T101" fmla="*/ 2 h 110"/>
                  <a:gd name="T102" fmla="*/ 120 w 330"/>
                  <a:gd name="T103" fmla="*/ 3 h 110"/>
                  <a:gd name="T104" fmla="*/ 110 w 330"/>
                  <a:gd name="T105" fmla="*/ 4 h 110"/>
                  <a:gd name="T106" fmla="*/ 100 w 330"/>
                  <a:gd name="T107" fmla="*/ 7 h 110"/>
                  <a:gd name="T108" fmla="*/ 83 w 330"/>
                  <a:gd name="T109" fmla="*/ 11 h 110"/>
                  <a:gd name="T110" fmla="*/ 64 w 330"/>
                  <a:gd name="T111" fmla="*/ 16 h 110"/>
                  <a:gd name="T112" fmla="*/ 49 w 330"/>
                  <a:gd name="T113" fmla="*/ 22 h 110"/>
                  <a:gd name="T114" fmla="*/ 33 w 330"/>
                  <a:gd name="T115" fmla="*/ 29 h 110"/>
                  <a:gd name="T116" fmla="*/ 21 w 330"/>
                  <a:gd name="T117" fmla="*/ 34 h 110"/>
                  <a:gd name="T118" fmla="*/ 11 w 330"/>
                  <a:gd name="T119" fmla="*/ 40 h 110"/>
                  <a:gd name="T120" fmla="*/ 2 w 330"/>
                  <a:gd name="T121" fmla="*/ 4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30" h="110">
                    <a:moveTo>
                      <a:pt x="0" y="46"/>
                    </a:moveTo>
                    <a:lnTo>
                      <a:pt x="2" y="46"/>
                    </a:lnTo>
                    <a:lnTo>
                      <a:pt x="5" y="45"/>
                    </a:lnTo>
                    <a:lnTo>
                      <a:pt x="6" y="45"/>
                    </a:lnTo>
                    <a:lnTo>
                      <a:pt x="9" y="44"/>
                    </a:lnTo>
                    <a:lnTo>
                      <a:pt x="11" y="44"/>
                    </a:lnTo>
                    <a:lnTo>
                      <a:pt x="16" y="43"/>
                    </a:lnTo>
                    <a:lnTo>
                      <a:pt x="19" y="43"/>
                    </a:lnTo>
                    <a:lnTo>
                      <a:pt x="24" y="42"/>
                    </a:lnTo>
                    <a:lnTo>
                      <a:pt x="28" y="41"/>
                    </a:lnTo>
                    <a:lnTo>
                      <a:pt x="32" y="40"/>
                    </a:lnTo>
                    <a:lnTo>
                      <a:pt x="35" y="38"/>
                    </a:lnTo>
                    <a:lnTo>
                      <a:pt x="38" y="38"/>
                    </a:lnTo>
                    <a:lnTo>
                      <a:pt x="40" y="38"/>
                    </a:lnTo>
                    <a:lnTo>
                      <a:pt x="42" y="38"/>
                    </a:lnTo>
                    <a:lnTo>
                      <a:pt x="45" y="37"/>
                    </a:lnTo>
                    <a:lnTo>
                      <a:pt x="48" y="37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6" y="35"/>
                    </a:lnTo>
                    <a:lnTo>
                      <a:pt x="60" y="35"/>
                    </a:lnTo>
                    <a:lnTo>
                      <a:pt x="62" y="35"/>
                    </a:lnTo>
                    <a:lnTo>
                      <a:pt x="65" y="35"/>
                    </a:lnTo>
                    <a:lnTo>
                      <a:pt x="69" y="34"/>
                    </a:lnTo>
                    <a:lnTo>
                      <a:pt x="72" y="34"/>
                    </a:lnTo>
                    <a:lnTo>
                      <a:pt x="75" y="33"/>
                    </a:lnTo>
                    <a:lnTo>
                      <a:pt x="78" y="33"/>
                    </a:lnTo>
                    <a:lnTo>
                      <a:pt x="81" y="33"/>
                    </a:lnTo>
                    <a:lnTo>
                      <a:pt x="85" y="32"/>
                    </a:lnTo>
                    <a:lnTo>
                      <a:pt x="87" y="32"/>
                    </a:lnTo>
                    <a:lnTo>
                      <a:pt x="91" y="32"/>
                    </a:lnTo>
                    <a:lnTo>
                      <a:pt x="94" y="31"/>
                    </a:lnTo>
                    <a:lnTo>
                      <a:pt x="97" y="31"/>
                    </a:lnTo>
                    <a:lnTo>
                      <a:pt x="100" y="31"/>
                    </a:lnTo>
                    <a:lnTo>
                      <a:pt x="104" y="31"/>
                    </a:lnTo>
                    <a:lnTo>
                      <a:pt x="107" y="30"/>
                    </a:lnTo>
                    <a:lnTo>
                      <a:pt x="110" y="30"/>
                    </a:lnTo>
                    <a:lnTo>
                      <a:pt x="114" y="29"/>
                    </a:lnTo>
                    <a:lnTo>
                      <a:pt x="117" y="29"/>
                    </a:lnTo>
                    <a:lnTo>
                      <a:pt x="119" y="29"/>
                    </a:lnTo>
                    <a:lnTo>
                      <a:pt x="124" y="29"/>
                    </a:lnTo>
                    <a:lnTo>
                      <a:pt x="126" y="29"/>
                    </a:lnTo>
                    <a:lnTo>
                      <a:pt x="130" y="29"/>
                    </a:lnTo>
                    <a:lnTo>
                      <a:pt x="132" y="29"/>
                    </a:lnTo>
                    <a:lnTo>
                      <a:pt x="136" y="29"/>
                    </a:lnTo>
                    <a:lnTo>
                      <a:pt x="139" y="29"/>
                    </a:lnTo>
                    <a:lnTo>
                      <a:pt x="142" y="29"/>
                    </a:lnTo>
                    <a:lnTo>
                      <a:pt x="144" y="29"/>
                    </a:lnTo>
                    <a:lnTo>
                      <a:pt x="148" y="29"/>
                    </a:lnTo>
                    <a:lnTo>
                      <a:pt x="151" y="29"/>
                    </a:lnTo>
                    <a:lnTo>
                      <a:pt x="154" y="29"/>
                    </a:lnTo>
                    <a:lnTo>
                      <a:pt x="157" y="29"/>
                    </a:lnTo>
                    <a:lnTo>
                      <a:pt x="159" y="29"/>
                    </a:lnTo>
                    <a:lnTo>
                      <a:pt x="162" y="29"/>
                    </a:lnTo>
                    <a:lnTo>
                      <a:pt x="164" y="29"/>
                    </a:lnTo>
                    <a:lnTo>
                      <a:pt x="166" y="29"/>
                    </a:lnTo>
                    <a:lnTo>
                      <a:pt x="170" y="29"/>
                    </a:lnTo>
                    <a:lnTo>
                      <a:pt x="172" y="29"/>
                    </a:lnTo>
                    <a:lnTo>
                      <a:pt x="174" y="29"/>
                    </a:lnTo>
                    <a:lnTo>
                      <a:pt x="179" y="29"/>
                    </a:lnTo>
                    <a:lnTo>
                      <a:pt x="183" y="30"/>
                    </a:lnTo>
                    <a:lnTo>
                      <a:pt x="187" y="31"/>
                    </a:lnTo>
                    <a:lnTo>
                      <a:pt x="192" y="31"/>
                    </a:lnTo>
                    <a:lnTo>
                      <a:pt x="196" y="32"/>
                    </a:lnTo>
                    <a:lnTo>
                      <a:pt x="199" y="33"/>
                    </a:lnTo>
                    <a:lnTo>
                      <a:pt x="203" y="33"/>
                    </a:lnTo>
                    <a:lnTo>
                      <a:pt x="206" y="34"/>
                    </a:lnTo>
                    <a:lnTo>
                      <a:pt x="209" y="35"/>
                    </a:lnTo>
                    <a:lnTo>
                      <a:pt x="213" y="36"/>
                    </a:lnTo>
                    <a:lnTo>
                      <a:pt x="215" y="37"/>
                    </a:lnTo>
                    <a:lnTo>
                      <a:pt x="218" y="38"/>
                    </a:lnTo>
                    <a:lnTo>
                      <a:pt x="221" y="41"/>
                    </a:lnTo>
                    <a:lnTo>
                      <a:pt x="226" y="44"/>
                    </a:lnTo>
                    <a:lnTo>
                      <a:pt x="228" y="46"/>
                    </a:lnTo>
                    <a:lnTo>
                      <a:pt x="231" y="49"/>
                    </a:lnTo>
                    <a:lnTo>
                      <a:pt x="232" y="52"/>
                    </a:lnTo>
                    <a:lnTo>
                      <a:pt x="233" y="55"/>
                    </a:lnTo>
                    <a:lnTo>
                      <a:pt x="233" y="58"/>
                    </a:lnTo>
                    <a:lnTo>
                      <a:pt x="233" y="62"/>
                    </a:lnTo>
                    <a:lnTo>
                      <a:pt x="232" y="64"/>
                    </a:lnTo>
                    <a:lnTo>
                      <a:pt x="230" y="67"/>
                    </a:lnTo>
                    <a:lnTo>
                      <a:pt x="229" y="72"/>
                    </a:lnTo>
                    <a:lnTo>
                      <a:pt x="228" y="76"/>
                    </a:lnTo>
                    <a:lnTo>
                      <a:pt x="226" y="79"/>
                    </a:lnTo>
                    <a:lnTo>
                      <a:pt x="224" y="84"/>
                    </a:lnTo>
                    <a:lnTo>
                      <a:pt x="221" y="88"/>
                    </a:lnTo>
                    <a:lnTo>
                      <a:pt x="220" y="91"/>
                    </a:lnTo>
                    <a:lnTo>
                      <a:pt x="218" y="95"/>
                    </a:lnTo>
                    <a:lnTo>
                      <a:pt x="216" y="98"/>
                    </a:lnTo>
                    <a:lnTo>
                      <a:pt x="215" y="101"/>
                    </a:lnTo>
                    <a:lnTo>
                      <a:pt x="214" y="105"/>
                    </a:lnTo>
                    <a:lnTo>
                      <a:pt x="211" y="110"/>
                    </a:lnTo>
                    <a:lnTo>
                      <a:pt x="215" y="107"/>
                    </a:lnTo>
                    <a:lnTo>
                      <a:pt x="217" y="105"/>
                    </a:lnTo>
                    <a:lnTo>
                      <a:pt x="220" y="102"/>
                    </a:lnTo>
                    <a:lnTo>
                      <a:pt x="225" y="100"/>
                    </a:lnTo>
                    <a:lnTo>
                      <a:pt x="227" y="98"/>
                    </a:lnTo>
                    <a:lnTo>
                      <a:pt x="229" y="97"/>
                    </a:lnTo>
                    <a:lnTo>
                      <a:pt x="231" y="96"/>
                    </a:lnTo>
                    <a:lnTo>
                      <a:pt x="235" y="95"/>
                    </a:lnTo>
                    <a:lnTo>
                      <a:pt x="237" y="92"/>
                    </a:lnTo>
                    <a:lnTo>
                      <a:pt x="239" y="91"/>
                    </a:lnTo>
                    <a:lnTo>
                      <a:pt x="242" y="89"/>
                    </a:lnTo>
                    <a:lnTo>
                      <a:pt x="244" y="88"/>
                    </a:lnTo>
                    <a:lnTo>
                      <a:pt x="248" y="86"/>
                    </a:lnTo>
                    <a:lnTo>
                      <a:pt x="251" y="85"/>
                    </a:lnTo>
                    <a:lnTo>
                      <a:pt x="253" y="84"/>
                    </a:lnTo>
                    <a:lnTo>
                      <a:pt x="257" y="83"/>
                    </a:lnTo>
                    <a:lnTo>
                      <a:pt x="260" y="81"/>
                    </a:lnTo>
                    <a:lnTo>
                      <a:pt x="263" y="80"/>
                    </a:lnTo>
                    <a:lnTo>
                      <a:pt x="265" y="79"/>
                    </a:lnTo>
                    <a:lnTo>
                      <a:pt x="270" y="78"/>
                    </a:lnTo>
                    <a:lnTo>
                      <a:pt x="272" y="77"/>
                    </a:lnTo>
                    <a:lnTo>
                      <a:pt x="275" y="77"/>
                    </a:lnTo>
                    <a:lnTo>
                      <a:pt x="279" y="76"/>
                    </a:lnTo>
                    <a:lnTo>
                      <a:pt x="282" y="76"/>
                    </a:lnTo>
                    <a:lnTo>
                      <a:pt x="284" y="75"/>
                    </a:lnTo>
                    <a:lnTo>
                      <a:pt x="287" y="75"/>
                    </a:lnTo>
                    <a:lnTo>
                      <a:pt x="290" y="74"/>
                    </a:lnTo>
                    <a:lnTo>
                      <a:pt x="293" y="74"/>
                    </a:lnTo>
                    <a:lnTo>
                      <a:pt x="295" y="74"/>
                    </a:lnTo>
                    <a:lnTo>
                      <a:pt x="297" y="74"/>
                    </a:lnTo>
                    <a:lnTo>
                      <a:pt x="299" y="74"/>
                    </a:lnTo>
                    <a:lnTo>
                      <a:pt x="303" y="75"/>
                    </a:lnTo>
                    <a:lnTo>
                      <a:pt x="306" y="75"/>
                    </a:lnTo>
                    <a:lnTo>
                      <a:pt x="310" y="75"/>
                    </a:lnTo>
                    <a:lnTo>
                      <a:pt x="314" y="77"/>
                    </a:lnTo>
                    <a:lnTo>
                      <a:pt x="317" y="78"/>
                    </a:lnTo>
                    <a:lnTo>
                      <a:pt x="319" y="79"/>
                    </a:lnTo>
                    <a:lnTo>
                      <a:pt x="323" y="80"/>
                    </a:lnTo>
                    <a:lnTo>
                      <a:pt x="325" y="81"/>
                    </a:lnTo>
                    <a:lnTo>
                      <a:pt x="326" y="83"/>
                    </a:lnTo>
                    <a:lnTo>
                      <a:pt x="329" y="84"/>
                    </a:lnTo>
                    <a:lnTo>
                      <a:pt x="330" y="85"/>
                    </a:lnTo>
                    <a:lnTo>
                      <a:pt x="329" y="84"/>
                    </a:lnTo>
                    <a:lnTo>
                      <a:pt x="329" y="83"/>
                    </a:lnTo>
                    <a:lnTo>
                      <a:pt x="327" y="80"/>
                    </a:lnTo>
                    <a:lnTo>
                      <a:pt x="325" y="77"/>
                    </a:lnTo>
                    <a:lnTo>
                      <a:pt x="321" y="73"/>
                    </a:lnTo>
                    <a:lnTo>
                      <a:pt x="318" y="68"/>
                    </a:lnTo>
                    <a:lnTo>
                      <a:pt x="316" y="66"/>
                    </a:lnTo>
                    <a:lnTo>
                      <a:pt x="314" y="64"/>
                    </a:lnTo>
                    <a:lnTo>
                      <a:pt x="312" y="61"/>
                    </a:lnTo>
                    <a:lnTo>
                      <a:pt x="309" y="58"/>
                    </a:lnTo>
                    <a:lnTo>
                      <a:pt x="306" y="56"/>
                    </a:lnTo>
                    <a:lnTo>
                      <a:pt x="304" y="53"/>
                    </a:lnTo>
                    <a:lnTo>
                      <a:pt x="301" y="49"/>
                    </a:lnTo>
                    <a:lnTo>
                      <a:pt x="298" y="47"/>
                    </a:lnTo>
                    <a:lnTo>
                      <a:pt x="295" y="44"/>
                    </a:lnTo>
                    <a:lnTo>
                      <a:pt x="292" y="42"/>
                    </a:lnTo>
                    <a:lnTo>
                      <a:pt x="290" y="38"/>
                    </a:lnTo>
                    <a:lnTo>
                      <a:pt x="286" y="36"/>
                    </a:lnTo>
                    <a:lnTo>
                      <a:pt x="282" y="33"/>
                    </a:lnTo>
                    <a:lnTo>
                      <a:pt x="279" y="31"/>
                    </a:lnTo>
                    <a:lnTo>
                      <a:pt x="274" y="27"/>
                    </a:lnTo>
                    <a:lnTo>
                      <a:pt x="271" y="25"/>
                    </a:lnTo>
                    <a:lnTo>
                      <a:pt x="266" y="23"/>
                    </a:lnTo>
                    <a:lnTo>
                      <a:pt x="262" y="21"/>
                    </a:lnTo>
                    <a:lnTo>
                      <a:pt x="259" y="19"/>
                    </a:lnTo>
                    <a:lnTo>
                      <a:pt x="254" y="18"/>
                    </a:lnTo>
                    <a:lnTo>
                      <a:pt x="250" y="15"/>
                    </a:lnTo>
                    <a:lnTo>
                      <a:pt x="246" y="13"/>
                    </a:lnTo>
                    <a:lnTo>
                      <a:pt x="240" y="11"/>
                    </a:lnTo>
                    <a:lnTo>
                      <a:pt x="236" y="10"/>
                    </a:lnTo>
                    <a:lnTo>
                      <a:pt x="233" y="9"/>
                    </a:lnTo>
                    <a:lnTo>
                      <a:pt x="230" y="9"/>
                    </a:lnTo>
                    <a:lnTo>
                      <a:pt x="228" y="8"/>
                    </a:lnTo>
                    <a:lnTo>
                      <a:pt x="226" y="7"/>
                    </a:lnTo>
                    <a:lnTo>
                      <a:pt x="224" y="5"/>
                    </a:lnTo>
                    <a:lnTo>
                      <a:pt x="221" y="5"/>
                    </a:lnTo>
                    <a:lnTo>
                      <a:pt x="218" y="5"/>
                    </a:lnTo>
                    <a:lnTo>
                      <a:pt x="216" y="5"/>
                    </a:lnTo>
                    <a:lnTo>
                      <a:pt x="214" y="4"/>
                    </a:lnTo>
                    <a:lnTo>
                      <a:pt x="210" y="3"/>
                    </a:lnTo>
                    <a:lnTo>
                      <a:pt x="208" y="3"/>
                    </a:lnTo>
                    <a:lnTo>
                      <a:pt x="206" y="3"/>
                    </a:lnTo>
                    <a:lnTo>
                      <a:pt x="203" y="2"/>
                    </a:lnTo>
                    <a:lnTo>
                      <a:pt x="201" y="2"/>
                    </a:lnTo>
                    <a:lnTo>
                      <a:pt x="197" y="2"/>
                    </a:lnTo>
                    <a:lnTo>
                      <a:pt x="195" y="2"/>
                    </a:lnTo>
                    <a:lnTo>
                      <a:pt x="192" y="1"/>
                    </a:lnTo>
                    <a:lnTo>
                      <a:pt x="190" y="1"/>
                    </a:lnTo>
                    <a:lnTo>
                      <a:pt x="187" y="1"/>
                    </a:lnTo>
                    <a:lnTo>
                      <a:pt x="184" y="1"/>
                    </a:lnTo>
                    <a:lnTo>
                      <a:pt x="182" y="1"/>
                    </a:lnTo>
                    <a:lnTo>
                      <a:pt x="179" y="1"/>
                    </a:lnTo>
                    <a:lnTo>
                      <a:pt x="176" y="1"/>
                    </a:lnTo>
                    <a:lnTo>
                      <a:pt x="174" y="1"/>
                    </a:lnTo>
                    <a:lnTo>
                      <a:pt x="171" y="0"/>
                    </a:lnTo>
                    <a:lnTo>
                      <a:pt x="168" y="0"/>
                    </a:lnTo>
                    <a:lnTo>
                      <a:pt x="165" y="0"/>
                    </a:lnTo>
                    <a:lnTo>
                      <a:pt x="162" y="0"/>
                    </a:lnTo>
                    <a:lnTo>
                      <a:pt x="160" y="0"/>
                    </a:lnTo>
                    <a:lnTo>
                      <a:pt x="157" y="0"/>
                    </a:lnTo>
                    <a:lnTo>
                      <a:pt x="154" y="0"/>
                    </a:lnTo>
                    <a:lnTo>
                      <a:pt x="151" y="1"/>
                    </a:lnTo>
                    <a:lnTo>
                      <a:pt x="149" y="1"/>
                    </a:lnTo>
                    <a:lnTo>
                      <a:pt x="147" y="1"/>
                    </a:lnTo>
                    <a:lnTo>
                      <a:pt x="143" y="1"/>
                    </a:lnTo>
                    <a:lnTo>
                      <a:pt x="141" y="1"/>
                    </a:lnTo>
                    <a:lnTo>
                      <a:pt x="138" y="1"/>
                    </a:lnTo>
                    <a:lnTo>
                      <a:pt x="136" y="1"/>
                    </a:lnTo>
                    <a:lnTo>
                      <a:pt x="132" y="1"/>
                    </a:lnTo>
                    <a:lnTo>
                      <a:pt x="130" y="2"/>
                    </a:lnTo>
                    <a:lnTo>
                      <a:pt x="128" y="2"/>
                    </a:lnTo>
                    <a:lnTo>
                      <a:pt x="126" y="2"/>
                    </a:lnTo>
                    <a:lnTo>
                      <a:pt x="122" y="3"/>
                    </a:lnTo>
                    <a:lnTo>
                      <a:pt x="120" y="3"/>
                    </a:lnTo>
                    <a:lnTo>
                      <a:pt x="117" y="3"/>
                    </a:lnTo>
                    <a:lnTo>
                      <a:pt x="115" y="3"/>
                    </a:lnTo>
                    <a:lnTo>
                      <a:pt x="113" y="4"/>
                    </a:lnTo>
                    <a:lnTo>
                      <a:pt x="110" y="4"/>
                    </a:lnTo>
                    <a:lnTo>
                      <a:pt x="108" y="4"/>
                    </a:lnTo>
                    <a:lnTo>
                      <a:pt x="105" y="5"/>
                    </a:lnTo>
                    <a:lnTo>
                      <a:pt x="103" y="5"/>
                    </a:lnTo>
                    <a:lnTo>
                      <a:pt x="100" y="7"/>
                    </a:lnTo>
                    <a:lnTo>
                      <a:pt x="96" y="8"/>
                    </a:lnTo>
                    <a:lnTo>
                      <a:pt x="92" y="9"/>
                    </a:lnTo>
                    <a:lnTo>
                      <a:pt x="87" y="10"/>
                    </a:lnTo>
                    <a:lnTo>
                      <a:pt x="83" y="11"/>
                    </a:lnTo>
                    <a:lnTo>
                      <a:pt x="77" y="12"/>
                    </a:lnTo>
                    <a:lnTo>
                      <a:pt x="73" y="13"/>
                    </a:lnTo>
                    <a:lnTo>
                      <a:pt x="69" y="14"/>
                    </a:lnTo>
                    <a:lnTo>
                      <a:pt x="64" y="16"/>
                    </a:lnTo>
                    <a:lnTo>
                      <a:pt x="60" y="18"/>
                    </a:lnTo>
                    <a:lnTo>
                      <a:pt x="56" y="20"/>
                    </a:lnTo>
                    <a:lnTo>
                      <a:pt x="52" y="21"/>
                    </a:lnTo>
                    <a:lnTo>
                      <a:pt x="49" y="22"/>
                    </a:lnTo>
                    <a:lnTo>
                      <a:pt x="44" y="24"/>
                    </a:lnTo>
                    <a:lnTo>
                      <a:pt x="41" y="25"/>
                    </a:lnTo>
                    <a:lnTo>
                      <a:pt x="37" y="26"/>
                    </a:lnTo>
                    <a:lnTo>
                      <a:pt x="33" y="29"/>
                    </a:lnTo>
                    <a:lnTo>
                      <a:pt x="30" y="30"/>
                    </a:lnTo>
                    <a:lnTo>
                      <a:pt x="28" y="32"/>
                    </a:lnTo>
                    <a:lnTo>
                      <a:pt x="24" y="33"/>
                    </a:lnTo>
                    <a:lnTo>
                      <a:pt x="21" y="34"/>
                    </a:lnTo>
                    <a:lnTo>
                      <a:pt x="18" y="35"/>
                    </a:lnTo>
                    <a:lnTo>
                      <a:pt x="16" y="37"/>
                    </a:lnTo>
                    <a:lnTo>
                      <a:pt x="14" y="38"/>
                    </a:lnTo>
                    <a:lnTo>
                      <a:pt x="11" y="40"/>
                    </a:lnTo>
                    <a:lnTo>
                      <a:pt x="9" y="41"/>
                    </a:lnTo>
                    <a:lnTo>
                      <a:pt x="8" y="42"/>
                    </a:lnTo>
                    <a:lnTo>
                      <a:pt x="4" y="43"/>
                    </a:lnTo>
                    <a:lnTo>
                      <a:pt x="2" y="45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4356101" y="1066801"/>
                <a:ext cx="46038" cy="28575"/>
              </a:xfrm>
              <a:custGeom>
                <a:avLst/>
                <a:gdLst>
                  <a:gd name="T0" fmla="*/ 42 w 118"/>
                  <a:gd name="T1" fmla="*/ 70 h 70"/>
                  <a:gd name="T2" fmla="*/ 42 w 118"/>
                  <a:gd name="T3" fmla="*/ 69 h 70"/>
                  <a:gd name="T4" fmla="*/ 42 w 118"/>
                  <a:gd name="T5" fmla="*/ 67 h 70"/>
                  <a:gd name="T6" fmla="*/ 43 w 118"/>
                  <a:gd name="T7" fmla="*/ 65 h 70"/>
                  <a:gd name="T8" fmla="*/ 46 w 118"/>
                  <a:gd name="T9" fmla="*/ 61 h 70"/>
                  <a:gd name="T10" fmla="*/ 47 w 118"/>
                  <a:gd name="T11" fmla="*/ 58 h 70"/>
                  <a:gd name="T12" fmla="*/ 48 w 118"/>
                  <a:gd name="T13" fmla="*/ 56 h 70"/>
                  <a:gd name="T14" fmla="*/ 51 w 118"/>
                  <a:gd name="T15" fmla="*/ 54 h 70"/>
                  <a:gd name="T16" fmla="*/ 53 w 118"/>
                  <a:gd name="T17" fmla="*/ 52 h 70"/>
                  <a:gd name="T18" fmla="*/ 56 w 118"/>
                  <a:gd name="T19" fmla="*/ 48 h 70"/>
                  <a:gd name="T20" fmla="*/ 58 w 118"/>
                  <a:gd name="T21" fmla="*/ 46 h 70"/>
                  <a:gd name="T22" fmla="*/ 62 w 118"/>
                  <a:gd name="T23" fmla="*/ 43 h 70"/>
                  <a:gd name="T24" fmla="*/ 66 w 118"/>
                  <a:gd name="T25" fmla="*/ 40 h 70"/>
                  <a:gd name="T26" fmla="*/ 69 w 118"/>
                  <a:gd name="T27" fmla="*/ 37 h 70"/>
                  <a:gd name="T28" fmla="*/ 74 w 118"/>
                  <a:gd name="T29" fmla="*/ 34 h 70"/>
                  <a:gd name="T30" fmla="*/ 77 w 118"/>
                  <a:gd name="T31" fmla="*/ 31 h 70"/>
                  <a:gd name="T32" fmla="*/ 81 w 118"/>
                  <a:gd name="T33" fmla="*/ 27 h 70"/>
                  <a:gd name="T34" fmla="*/ 86 w 118"/>
                  <a:gd name="T35" fmla="*/ 25 h 70"/>
                  <a:gd name="T36" fmla="*/ 90 w 118"/>
                  <a:gd name="T37" fmla="*/ 22 h 70"/>
                  <a:gd name="T38" fmla="*/ 95 w 118"/>
                  <a:gd name="T39" fmla="*/ 20 h 70"/>
                  <a:gd name="T40" fmla="*/ 99 w 118"/>
                  <a:gd name="T41" fmla="*/ 17 h 70"/>
                  <a:gd name="T42" fmla="*/ 102 w 118"/>
                  <a:gd name="T43" fmla="*/ 15 h 70"/>
                  <a:gd name="T44" fmla="*/ 106 w 118"/>
                  <a:gd name="T45" fmla="*/ 14 h 70"/>
                  <a:gd name="T46" fmla="*/ 109 w 118"/>
                  <a:gd name="T47" fmla="*/ 12 h 70"/>
                  <a:gd name="T48" fmla="*/ 112 w 118"/>
                  <a:gd name="T49" fmla="*/ 11 h 70"/>
                  <a:gd name="T50" fmla="*/ 115 w 118"/>
                  <a:gd name="T51" fmla="*/ 10 h 70"/>
                  <a:gd name="T52" fmla="*/ 118 w 118"/>
                  <a:gd name="T53" fmla="*/ 9 h 70"/>
                  <a:gd name="T54" fmla="*/ 70 w 118"/>
                  <a:gd name="T55" fmla="*/ 0 h 70"/>
                  <a:gd name="T56" fmla="*/ 69 w 118"/>
                  <a:gd name="T57" fmla="*/ 0 h 70"/>
                  <a:gd name="T58" fmla="*/ 68 w 118"/>
                  <a:gd name="T59" fmla="*/ 0 h 70"/>
                  <a:gd name="T60" fmla="*/ 66 w 118"/>
                  <a:gd name="T61" fmla="*/ 1 h 70"/>
                  <a:gd name="T62" fmla="*/ 64 w 118"/>
                  <a:gd name="T63" fmla="*/ 3 h 70"/>
                  <a:gd name="T64" fmla="*/ 61 w 118"/>
                  <a:gd name="T65" fmla="*/ 4 h 70"/>
                  <a:gd name="T66" fmla="*/ 57 w 118"/>
                  <a:gd name="T67" fmla="*/ 6 h 70"/>
                  <a:gd name="T68" fmla="*/ 53 w 118"/>
                  <a:gd name="T69" fmla="*/ 9 h 70"/>
                  <a:gd name="T70" fmla="*/ 50 w 118"/>
                  <a:gd name="T71" fmla="*/ 11 h 70"/>
                  <a:gd name="T72" fmla="*/ 45 w 118"/>
                  <a:gd name="T73" fmla="*/ 13 h 70"/>
                  <a:gd name="T74" fmla="*/ 41 w 118"/>
                  <a:gd name="T75" fmla="*/ 16 h 70"/>
                  <a:gd name="T76" fmla="*/ 36 w 118"/>
                  <a:gd name="T77" fmla="*/ 18 h 70"/>
                  <a:gd name="T78" fmla="*/ 33 w 118"/>
                  <a:gd name="T79" fmla="*/ 22 h 70"/>
                  <a:gd name="T80" fmla="*/ 29 w 118"/>
                  <a:gd name="T81" fmla="*/ 24 h 70"/>
                  <a:gd name="T82" fmla="*/ 26 w 118"/>
                  <a:gd name="T83" fmla="*/ 26 h 70"/>
                  <a:gd name="T84" fmla="*/ 23 w 118"/>
                  <a:gd name="T85" fmla="*/ 28 h 70"/>
                  <a:gd name="T86" fmla="*/ 22 w 118"/>
                  <a:gd name="T87" fmla="*/ 31 h 70"/>
                  <a:gd name="T88" fmla="*/ 18 w 118"/>
                  <a:gd name="T89" fmla="*/ 34 h 70"/>
                  <a:gd name="T90" fmla="*/ 14 w 118"/>
                  <a:gd name="T91" fmla="*/ 38 h 70"/>
                  <a:gd name="T92" fmla="*/ 10 w 118"/>
                  <a:gd name="T93" fmla="*/ 42 h 70"/>
                  <a:gd name="T94" fmla="*/ 8 w 118"/>
                  <a:gd name="T95" fmla="*/ 46 h 70"/>
                  <a:gd name="T96" fmla="*/ 4 w 118"/>
                  <a:gd name="T97" fmla="*/ 49 h 70"/>
                  <a:gd name="T98" fmla="*/ 2 w 118"/>
                  <a:gd name="T99" fmla="*/ 52 h 70"/>
                  <a:gd name="T100" fmla="*/ 0 w 118"/>
                  <a:gd name="T101" fmla="*/ 54 h 70"/>
                  <a:gd name="T102" fmla="*/ 0 w 118"/>
                  <a:gd name="T103" fmla="*/ 55 h 70"/>
                  <a:gd name="T104" fmla="*/ 42 w 118"/>
                  <a:gd name="T105" fmla="*/ 70 h 70"/>
                  <a:gd name="T106" fmla="*/ 42 w 118"/>
                  <a:gd name="T10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18" h="70">
                    <a:moveTo>
                      <a:pt x="42" y="70"/>
                    </a:moveTo>
                    <a:lnTo>
                      <a:pt x="42" y="69"/>
                    </a:lnTo>
                    <a:lnTo>
                      <a:pt x="42" y="67"/>
                    </a:lnTo>
                    <a:lnTo>
                      <a:pt x="43" y="65"/>
                    </a:lnTo>
                    <a:lnTo>
                      <a:pt x="46" y="61"/>
                    </a:lnTo>
                    <a:lnTo>
                      <a:pt x="47" y="58"/>
                    </a:lnTo>
                    <a:lnTo>
                      <a:pt x="48" y="56"/>
                    </a:lnTo>
                    <a:lnTo>
                      <a:pt x="51" y="54"/>
                    </a:lnTo>
                    <a:lnTo>
                      <a:pt x="53" y="52"/>
                    </a:lnTo>
                    <a:lnTo>
                      <a:pt x="56" y="48"/>
                    </a:lnTo>
                    <a:lnTo>
                      <a:pt x="58" y="46"/>
                    </a:lnTo>
                    <a:lnTo>
                      <a:pt x="62" y="43"/>
                    </a:lnTo>
                    <a:lnTo>
                      <a:pt x="66" y="40"/>
                    </a:lnTo>
                    <a:lnTo>
                      <a:pt x="69" y="37"/>
                    </a:lnTo>
                    <a:lnTo>
                      <a:pt x="74" y="34"/>
                    </a:lnTo>
                    <a:lnTo>
                      <a:pt x="77" y="31"/>
                    </a:lnTo>
                    <a:lnTo>
                      <a:pt x="81" y="27"/>
                    </a:lnTo>
                    <a:lnTo>
                      <a:pt x="86" y="25"/>
                    </a:lnTo>
                    <a:lnTo>
                      <a:pt x="90" y="22"/>
                    </a:lnTo>
                    <a:lnTo>
                      <a:pt x="95" y="20"/>
                    </a:lnTo>
                    <a:lnTo>
                      <a:pt x="99" y="17"/>
                    </a:lnTo>
                    <a:lnTo>
                      <a:pt x="102" y="15"/>
                    </a:lnTo>
                    <a:lnTo>
                      <a:pt x="106" y="14"/>
                    </a:lnTo>
                    <a:lnTo>
                      <a:pt x="109" y="12"/>
                    </a:lnTo>
                    <a:lnTo>
                      <a:pt x="112" y="11"/>
                    </a:lnTo>
                    <a:lnTo>
                      <a:pt x="115" y="10"/>
                    </a:lnTo>
                    <a:lnTo>
                      <a:pt x="118" y="9"/>
                    </a:lnTo>
                    <a:lnTo>
                      <a:pt x="70" y="0"/>
                    </a:lnTo>
                    <a:lnTo>
                      <a:pt x="69" y="0"/>
                    </a:lnTo>
                    <a:lnTo>
                      <a:pt x="68" y="0"/>
                    </a:lnTo>
                    <a:lnTo>
                      <a:pt x="66" y="1"/>
                    </a:lnTo>
                    <a:lnTo>
                      <a:pt x="64" y="3"/>
                    </a:lnTo>
                    <a:lnTo>
                      <a:pt x="61" y="4"/>
                    </a:lnTo>
                    <a:lnTo>
                      <a:pt x="57" y="6"/>
                    </a:lnTo>
                    <a:lnTo>
                      <a:pt x="53" y="9"/>
                    </a:lnTo>
                    <a:lnTo>
                      <a:pt x="50" y="11"/>
                    </a:lnTo>
                    <a:lnTo>
                      <a:pt x="45" y="13"/>
                    </a:lnTo>
                    <a:lnTo>
                      <a:pt x="41" y="16"/>
                    </a:lnTo>
                    <a:lnTo>
                      <a:pt x="36" y="18"/>
                    </a:lnTo>
                    <a:lnTo>
                      <a:pt x="33" y="22"/>
                    </a:lnTo>
                    <a:lnTo>
                      <a:pt x="29" y="24"/>
                    </a:lnTo>
                    <a:lnTo>
                      <a:pt x="26" y="26"/>
                    </a:lnTo>
                    <a:lnTo>
                      <a:pt x="23" y="28"/>
                    </a:lnTo>
                    <a:lnTo>
                      <a:pt x="22" y="31"/>
                    </a:lnTo>
                    <a:lnTo>
                      <a:pt x="18" y="34"/>
                    </a:lnTo>
                    <a:lnTo>
                      <a:pt x="14" y="38"/>
                    </a:lnTo>
                    <a:lnTo>
                      <a:pt x="10" y="42"/>
                    </a:lnTo>
                    <a:lnTo>
                      <a:pt x="8" y="46"/>
                    </a:lnTo>
                    <a:lnTo>
                      <a:pt x="4" y="49"/>
                    </a:lnTo>
                    <a:lnTo>
                      <a:pt x="2" y="52"/>
                    </a:lnTo>
                    <a:lnTo>
                      <a:pt x="0" y="54"/>
                    </a:lnTo>
                    <a:lnTo>
                      <a:pt x="0" y="55"/>
                    </a:lnTo>
                    <a:lnTo>
                      <a:pt x="42" y="70"/>
                    </a:lnTo>
                    <a:lnTo>
                      <a:pt x="42" y="7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4333876" y="1090613"/>
                <a:ext cx="31750" cy="60325"/>
              </a:xfrm>
              <a:custGeom>
                <a:avLst/>
                <a:gdLst>
                  <a:gd name="T0" fmla="*/ 65 w 78"/>
                  <a:gd name="T1" fmla="*/ 150 h 150"/>
                  <a:gd name="T2" fmla="*/ 47 w 78"/>
                  <a:gd name="T3" fmla="*/ 86 h 150"/>
                  <a:gd name="T4" fmla="*/ 56 w 78"/>
                  <a:gd name="T5" fmla="*/ 48 h 150"/>
                  <a:gd name="T6" fmla="*/ 40 w 78"/>
                  <a:gd name="T7" fmla="*/ 34 h 150"/>
                  <a:gd name="T8" fmla="*/ 73 w 78"/>
                  <a:gd name="T9" fmla="*/ 30 h 150"/>
                  <a:gd name="T10" fmla="*/ 78 w 78"/>
                  <a:gd name="T11" fmla="*/ 15 h 150"/>
                  <a:gd name="T12" fmla="*/ 27 w 78"/>
                  <a:gd name="T13" fmla="*/ 0 h 150"/>
                  <a:gd name="T14" fmla="*/ 1 w 78"/>
                  <a:gd name="T15" fmla="*/ 4 h 150"/>
                  <a:gd name="T16" fmla="*/ 0 w 78"/>
                  <a:gd name="T17" fmla="*/ 24 h 150"/>
                  <a:gd name="T18" fmla="*/ 25 w 78"/>
                  <a:gd name="T19" fmla="*/ 35 h 150"/>
                  <a:gd name="T20" fmla="*/ 22 w 78"/>
                  <a:gd name="T21" fmla="*/ 82 h 150"/>
                  <a:gd name="T22" fmla="*/ 33 w 78"/>
                  <a:gd name="T23" fmla="*/ 138 h 150"/>
                  <a:gd name="T24" fmla="*/ 65 w 78"/>
                  <a:gd name="T25" fmla="*/ 150 h 150"/>
                  <a:gd name="T26" fmla="*/ 65 w 78"/>
                  <a:gd name="T27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8" h="150">
                    <a:moveTo>
                      <a:pt x="65" y="150"/>
                    </a:moveTo>
                    <a:lnTo>
                      <a:pt x="47" y="86"/>
                    </a:lnTo>
                    <a:lnTo>
                      <a:pt x="56" y="48"/>
                    </a:lnTo>
                    <a:lnTo>
                      <a:pt x="40" y="34"/>
                    </a:lnTo>
                    <a:lnTo>
                      <a:pt x="73" y="30"/>
                    </a:lnTo>
                    <a:lnTo>
                      <a:pt x="78" y="15"/>
                    </a:lnTo>
                    <a:lnTo>
                      <a:pt x="27" y="0"/>
                    </a:lnTo>
                    <a:lnTo>
                      <a:pt x="1" y="4"/>
                    </a:lnTo>
                    <a:lnTo>
                      <a:pt x="0" y="24"/>
                    </a:lnTo>
                    <a:lnTo>
                      <a:pt x="25" y="35"/>
                    </a:lnTo>
                    <a:lnTo>
                      <a:pt x="22" y="82"/>
                    </a:lnTo>
                    <a:lnTo>
                      <a:pt x="33" y="138"/>
                    </a:lnTo>
                    <a:lnTo>
                      <a:pt x="65" y="150"/>
                    </a:lnTo>
                    <a:lnTo>
                      <a:pt x="65" y="15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4206876" y="1243013"/>
                <a:ext cx="101600" cy="233363"/>
              </a:xfrm>
              <a:custGeom>
                <a:avLst/>
                <a:gdLst>
                  <a:gd name="T0" fmla="*/ 248 w 254"/>
                  <a:gd name="T1" fmla="*/ 59 h 585"/>
                  <a:gd name="T2" fmla="*/ 230 w 254"/>
                  <a:gd name="T3" fmla="*/ 81 h 585"/>
                  <a:gd name="T4" fmla="*/ 213 w 254"/>
                  <a:gd name="T5" fmla="*/ 101 h 585"/>
                  <a:gd name="T6" fmla="*/ 199 w 254"/>
                  <a:gd name="T7" fmla="*/ 116 h 585"/>
                  <a:gd name="T8" fmla="*/ 183 w 254"/>
                  <a:gd name="T9" fmla="*/ 133 h 585"/>
                  <a:gd name="T10" fmla="*/ 166 w 254"/>
                  <a:gd name="T11" fmla="*/ 148 h 585"/>
                  <a:gd name="T12" fmla="*/ 150 w 254"/>
                  <a:gd name="T13" fmla="*/ 163 h 585"/>
                  <a:gd name="T14" fmla="*/ 133 w 254"/>
                  <a:gd name="T15" fmla="*/ 175 h 585"/>
                  <a:gd name="T16" fmla="*/ 117 w 254"/>
                  <a:gd name="T17" fmla="*/ 185 h 585"/>
                  <a:gd name="T18" fmla="*/ 101 w 254"/>
                  <a:gd name="T19" fmla="*/ 195 h 585"/>
                  <a:gd name="T20" fmla="*/ 78 w 254"/>
                  <a:gd name="T21" fmla="*/ 211 h 585"/>
                  <a:gd name="T22" fmla="*/ 56 w 254"/>
                  <a:gd name="T23" fmla="*/ 230 h 585"/>
                  <a:gd name="T24" fmla="*/ 38 w 254"/>
                  <a:gd name="T25" fmla="*/ 248 h 585"/>
                  <a:gd name="T26" fmla="*/ 32 w 254"/>
                  <a:gd name="T27" fmla="*/ 259 h 585"/>
                  <a:gd name="T28" fmla="*/ 41 w 254"/>
                  <a:gd name="T29" fmla="*/ 278 h 585"/>
                  <a:gd name="T30" fmla="*/ 46 w 254"/>
                  <a:gd name="T31" fmla="*/ 293 h 585"/>
                  <a:gd name="T32" fmla="*/ 54 w 254"/>
                  <a:gd name="T33" fmla="*/ 310 h 585"/>
                  <a:gd name="T34" fmla="*/ 62 w 254"/>
                  <a:gd name="T35" fmla="*/ 329 h 585"/>
                  <a:gd name="T36" fmla="*/ 69 w 254"/>
                  <a:gd name="T37" fmla="*/ 349 h 585"/>
                  <a:gd name="T38" fmla="*/ 77 w 254"/>
                  <a:gd name="T39" fmla="*/ 370 h 585"/>
                  <a:gd name="T40" fmla="*/ 85 w 254"/>
                  <a:gd name="T41" fmla="*/ 392 h 585"/>
                  <a:gd name="T42" fmla="*/ 90 w 254"/>
                  <a:gd name="T43" fmla="*/ 412 h 585"/>
                  <a:gd name="T44" fmla="*/ 96 w 254"/>
                  <a:gd name="T45" fmla="*/ 431 h 585"/>
                  <a:gd name="T46" fmla="*/ 99 w 254"/>
                  <a:gd name="T47" fmla="*/ 449 h 585"/>
                  <a:gd name="T48" fmla="*/ 102 w 254"/>
                  <a:gd name="T49" fmla="*/ 466 h 585"/>
                  <a:gd name="T50" fmla="*/ 106 w 254"/>
                  <a:gd name="T51" fmla="*/ 484 h 585"/>
                  <a:gd name="T52" fmla="*/ 107 w 254"/>
                  <a:gd name="T53" fmla="*/ 508 h 585"/>
                  <a:gd name="T54" fmla="*/ 107 w 254"/>
                  <a:gd name="T55" fmla="*/ 524 h 585"/>
                  <a:gd name="T56" fmla="*/ 112 w 254"/>
                  <a:gd name="T57" fmla="*/ 559 h 585"/>
                  <a:gd name="T58" fmla="*/ 21 w 254"/>
                  <a:gd name="T59" fmla="*/ 533 h 585"/>
                  <a:gd name="T60" fmla="*/ 16 w 254"/>
                  <a:gd name="T61" fmla="*/ 512 h 585"/>
                  <a:gd name="T62" fmla="*/ 12 w 254"/>
                  <a:gd name="T63" fmla="*/ 494 h 585"/>
                  <a:gd name="T64" fmla="*/ 9 w 254"/>
                  <a:gd name="T65" fmla="*/ 478 h 585"/>
                  <a:gd name="T66" fmla="*/ 7 w 254"/>
                  <a:gd name="T67" fmla="*/ 460 h 585"/>
                  <a:gd name="T68" fmla="*/ 3 w 254"/>
                  <a:gd name="T69" fmla="*/ 441 h 585"/>
                  <a:gd name="T70" fmla="*/ 1 w 254"/>
                  <a:gd name="T71" fmla="*/ 420 h 585"/>
                  <a:gd name="T72" fmla="*/ 0 w 254"/>
                  <a:gd name="T73" fmla="*/ 400 h 585"/>
                  <a:gd name="T74" fmla="*/ 0 w 254"/>
                  <a:gd name="T75" fmla="*/ 376 h 585"/>
                  <a:gd name="T76" fmla="*/ 0 w 254"/>
                  <a:gd name="T77" fmla="*/ 353 h 585"/>
                  <a:gd name="T78" fmla="*/ 0 w 254"/>
                  <a:gd name="T79" fmla="*/ 331 h 585"/>
                  <a:gd name="T80" fmla="*/ 0 w 254"/>
                  <a:gd name="T81" fmla="*/ 309 h 585"/>
                  <a:gd name="T82" fmla="*/ 2 w 254"/>
                  <a:gd name="T83" fmla="*/ 289 h 585"/>
                  <a:gd name="T84" fmla="*/ 3 w 254"/>
                  <a:gd name="T85" fmla="*/ 272 h 585"/>
                  <a:gd name="T86" fmla="*/ 3 w 254"/>
                  <a:gd name="T87" fmla="*/ 256 h 585"/>
                  <a:gd name="T88" fmla="*/ 6 w 254"/>
                  <a:gd name="T89" fmla="*/ 235 h 585"/>
                  <a:gd name="T90" fmla="*/ 11 w 254"/>
                  <a:gd name="T91" fmla="*/ 222 h 585"/>
                  <a:gd name="T92" fmla="*/ 27 w 254"/>
                  <a:gd name="T93" fmla="*/ 199 h 585"/>
                  <a:gd name="T94" fmla="*/ 38 w 254"/>
                  <a:gd name="T95" fmla="*/ 184 h 585"/>
                  <a:gd name="T96" fmla="*/ 50 w 254"/>
                  <a:gd name="T97" fmla="*/ 167 h 585"/>
                  <a:gd name="T98" fmla="*/ 63 w 254"/>
                  <a:gd name="T99" fmla="*/ 148 h 585"/>
                  <a:gd name="T100" fmla="*/ 78 w 254"/>
                  <a:gd name="T101" fmla="*/ 131 h 585"/>
                  <a:gd name="T102" fmla="*/ 94 w 254"/>
                  <a:gd name="T103" fmla="*/ 112 h 585"/>
                  <a:gd name="T104" fmla="*/ 110 w 254"/>
                  <a:gd name="T105" fmla="*/ 93 h 585"/>
                  <a:gd name="T106" fmla="*/ 128 w 254"/>
                  <a:gd name="T107" fmla="*/ 78 h 585"/>
                  <a:gd name="T108" fmla="*/ 144 w 254"/>
                  <a:gd name="T109" fmla="*/ 64 h 585"/>
                  <a:gd name="T110" fmla="*/ 160 w 254"/>
                  <a:gd name="T111" fmla="*/ 50 h 585"/>
                  <a:gd name="T112" fmla="*/ 176 w 254"/>
                  <a:gd name="T113" fmla="*/ 38 h 585"/>
                  <a:gd name="T114" fmla="*/ 191 w 254"/>
                  <a:gd name="T115" fmla="*/ 28 h 585"/>
                  <a:gd name="T116" fmla="*/ 213 w 254"/>
                  <a:gd name="T117" fmla="*/ 15 h 585"/>
                  <a:gd name="T118" fmla="*/ 233 w 254"/>
                  <a:gd name="T119" fmla="*/ 4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54" h="585">
                    <a:moveTo>
                      <a:pt x="244" y="0"/>
                    </a:moveTo>
                    <a:lnTo>
                      <a:pt x="254" y="50"/>
                    </a:lnTo>
                    <a:lnTo>
                      <a:pt x="253" y="51"/>
                    </a:lnTo>
                    <a:lnTo>
                      <a:pt x="251" y="55"/>
                    </a:lnTo>
                    <a:lnTo>
                      <a:pt x="249" y="57"/>
                    </a:lnTo>
                    <a:lnTo>
                      <a:pt x="248" y="59"/>
                    </a:lnTo>
                    <a:lnTo>
                      <a:pt x="245" y="61"/>
                    </a:lnTo>
                    <a:lnTo>
                      <a:pt x="243" y="66"/>
                    </a:lnTo>
                    <a:lnTo>
                      <a:pt x="240" y="68"/>
                    </a:lnTo>
                    <a:lnTo>
                      <a:pt x="237" y="72"/>
                    </a:lnTo>
                    <a:lnTo>
                      <a:pt x="232" y="77"/>
                    </a:lnTo>
                    <a:lnTo>
                      <a:pt x="230" y="81"/>
                    </a:lnTo>
                    <a:lnTo>
                      <a:pt x="226" y="86"/>
                    </a:lnTo>
                    <a:lnTo>
                      <a:pt x="221" y="91"/>
                    </a:lnTo>
                    <a:lnTo>
                      <a:pt x="219" y="93"/>
                    </a:lnTo>
                    <a:lnTo>
                      <a:pt x="217" y="96"/>
                    </a:lnTo>
                    <a:lnTo>
                      <a:pt x="215" y="99"/>
                    </a:lnTo>
                    <a:lnTo>
                      <a:pt x="213" y="101"/>
                    </a:lnTo>
                    <a:lnTo>
                      <a:pt x="210" y="103"/>
                    </a:lnTo>
                    <a:lnTo>
                      <a:pt x="208" y="107"/>
                    </a:lnTo>
                    <a:lnTo>
                      <a:pt x="206" y="109"/>
                    </a:lnTo>
                    <a:lnTo>
                      <a:pt x="204" y="112"/>
                    </a:lnTo>
                    <a:lnTo>
                      <a:pt x="201" y="114"/>
                    </a:lnTo>
                    <a:lnTo>
                      <a:pt x="199" y="116"/>
                    </a:lnTo>
                    <a:lnTo>
                      <a:pt x="196" y="120"/>
                    </a:lnTo>
                    <a:lnTo>
                      <a:pt x="194" y="122"/>
                    </a:lnTo>
                    <a:lnTo>
                      <a:pt x="191" y="125"/>
                    </a:lnTo>
                    <a:lnTo>
                      <a:pt x="188" y="127"/>
                    </a:lnTo>
                    <a:lnTo>
                      <a:pt x="186" y="131"/>
                    </a:lnTo>
                    <a:lnTo>
                      <a:pt x="183" y="133"/>
                    </a:lnTo>
                    <a:lnTo>
                      <a:pt x="180" y="135"/>
                    </a:lnTo>
                    <a:lnTo>
                      <a:pt x="178" y="138"/>
                    </a:lnTo>
                    <a:lnTo>
                      <a:pt x="175" y="141"/>
                    </a:lnTo>
                    <a:lnTo>
                      <a:pt x="173" y="144"/>
                    </a:lnTo>
                    <a:lnTo>
                      <a:pt x="169" y="146"/>
                    </a:lnTo>
                    <a:lnTo>
                      <a:pt x="166" y="148"/>
                    </a:lnTo>
                    <a:lnTo>
                      <a:pt x="164" y="151"/>
                    </a:lnTo>
                    <a:lnTo>
                      <a:pt x="161" y="153"/>
                    </a:lnTo>
                    <a:lnTo>
                      <a:pt x="158" y="156"/>
                    </a:lnTo>
                    <a:lnTo>
                      <a:pt x="155" y="157"/>
                    </a:lnTo>
                    <a:lnTo>
                      <a:pt x="153" y="159"/>
                    </a:lnTo>
                    <a:lnTo>
                      <a:pt x="150" y="163"/>
                    </a:lnTo>
                    <a:lnTo>
                      <a:pt x="146" y="165"/>
                    </a:lnTo>
                    <a:lnTo>
                      <a:pt x="144" y="167"/>
                    </a:lnTo>
                    <a:lnTo>
                      <a:pt x="141" y="169"/>
                    </a:lnTo>
                    <a:lnTo>
                      <a:pt x="139" y="172"/>
                    </a:lnTo>
                    <a:lnTo>
                      <a:pt x="135" y="173"/>
                    </a:lnTo>
                    <a:lnTo>
                      <a:pt x="133" y="175"/>
                    </a:lnTo>
                    <a:lnTo>
                      <a:pt x="130" y="176"/>
                    </a:lnTo>
                    <a:lnTo>
                      <a:pt x="128" y="178"/>
                    </a:lnTo>
                    <a:lnTo>
                      <a:pt x="124" y="180"/>
                    </a:lnTo>
                    <a:lnTo>
                      <a:pt x="122" y="181"/>
                    </a:lnTo>
                    <a:lnTo>
                      <a:pt x="119" y="184"/>
                    </a:lnTo>
                    <a:lnTo>
                      <a:pt x="117" y="185"/>
                    </a:lnTo>
                    <a:lnTo>
                      <a:pt x="113" y="187"/>
                    </a:lnTo>
                    <a:lnTo>
                      <a:pt x="111" y="188"/>
                    </a:lnTo>
                    <a:lnTo>
                      <a:pt x="108" y="190"/>
                    </a:lnTo>
                    <a:lnTo>
                      <a:pt x="106" y="192"/>
                    </a:lnTo>
                    <a:lnTo>
                      <a:pt x="104" y="194"/>
                    </a:lnTo>
                    <a:lnTo>
                      <a:pt x="101" y="195"/>
                    </a:lnTo>
                    <a:lnTo>
                      <a:pt x="98" y="197"/>
                    </a:lnTo>
                    <a:lnTo>
                      <a:pt x="96" y="199"/>
                    </a:lnTo>
                    <a:lnTo>
                      <a:pt x="91" y="201"/>
                    </a:lnTo>
                    <a:lnTo>
                      <a:pt x="87" y="206"/>
                    </a:lnTo>
                    <a:lnTo>
                      <a:pt x="83" y="208"/>
                    </a:lnTo>
                    <a:lnTo>
                      <a:pt x="78" y="211"/>
                    </a:lnTo>
                    <a:lnTo>
                      <a:pt x="74" y="214"/>
                    </a:lnTo>
                    <a:lnTo>
                      <a:pt x="71" y="218"/>
                    </a:lnTo>
                    <a:lnTo>
                      <a:pt x="66" y="221"/>
                    </a:lnTo>
                    <a:lnTo>
                      <a:pt x="63" y="224"/>
                    </a:lnTo>
                    <a:lnTo>
                      <a:pt x="60" y="227"/>
                    </a:lnTo>
                    <a:lnTo>
                      <a:pt x="56" y="230"/>
                    </a:lnTo>
                    <a:lnTo>
                      <a:pt x="53" y="232"/>
                    </a:lnTo>
                    <a:lnTo>
                      <a:pt x="51" y="235"/>
                    </a:lnTo>
                    <a:lnTo>
                      <a:pt x="47" y="238"/>
                    </a:lnTo>
                    <a:lnTo>
                      <a:pt x="45" y="240"/>
                    </a:lnTo>
                    <a:lnTo>
                      <a:pt x="41" y="244"/>
                    </a:lnTo>
                    <a:lnTo>
                      <a:pt x="38" y="248"/>
                    </a:lnTo>
                    <a:lnTo>
                      <a:pt x="34" y="251"/>
                    </a:lnTo>
                    <a:lnTo>
                      <a:pt x="32" y="253"/>
                    </a:lnTo>
                    <a:lnTo>
                      <a:pt x="30" y="254"/>
                    </a:lnTo>
                    <a:lnTo>
                      <a:pt x="30" y="255"/>
                    </a:lnTo>
                    <a:lnTo>
                      <a:pt x="30" y="256"/>
                    </a:lnTo>
                    <a:lnTo>
                      <a:pt x="32" y="259"/>
                    </a:lnTo>
                    <a:lnTo>
                      <a:pt x="32" y="261"/>
                    </a:lnTo>
                    <a:lnTo>
                      <a:pt x="34" y="264"/>
                    </a:lnTo>
                    <a:lnTo>
                      <a:pt x="35" y="266"/>
                    </a:lnTo>
                    <a:lnTo>
                      <a:pt x="38" y="271"/>
                    </a:lnTo>
                    <a:lnTo>
                      <a:pt x="39" y="274"/>
                    </a:lnTo>
                    <a:lnTo>
                      <a:pt x="41" y="278"/>
                    </a:lnTo>
                    <a:lnTo>
                      <a:pt x="42" y="281"/>
                    </a:lnTo>
                    <a:lnTo>
                      <a:pt x="42" y="283"/>
                    </a:lnTo>
                    <a:lnTo>
                      <a:pt x="43" y="285"/>
                    </a:lnTo>
                    <a:lnTo>
                      <a:pt x="44" y="288"/>
                    </a:lnTo>
                    <a:lnTo>
                      <a:pt x="45" y="290"/>
                    </a:lnTo>
                    <a:lnTo>
                      <a:pt x="46" y="293"/>
                    </a:lnTo>
                    <a:lnTo>
                      <a:pt x="47" y="296"/>
                    </a:lnTo>
                    <a:lnTo>
                      <a:pt x="49" y="298"/>
                    </a:lnTo>
                    <a:lnTo>
                      <a:pt x="51" y="302"/>
                    </a:lnTo>
                    <a:lnTo>
                      <a:pt x="52" y="305"/>
                    </a:lnTo>
                    <a:lnTo>
                      <a:pt x="53" y="307"/>
                    </a:lnTo>
                    <a:lnTo>
                      <a:pt x="54" y="310"/>
                    </a:lnTo>
                    <a:lnTo>
                      <a:pt x="55" y="314"/>
                    </a:lnTo>
                    <a:lnTo>
                      <a:pt x="56" y="316"/>
                    </a:lnTo>
                    <a:lnTo>
                      <a:pt x="57" y="319"/>
                    </a:lnTo>
                    <a:lnTo>
                      <a:pt x="60" y="322"/>
                    </a:lnTo>
                    <a:lnTo>
                      <a:pt x="61" y="326"/>
                    </a:lnTo>
                    <a:lnTo>
                      <a:pt x="62" y="329"/>
                    </a:lnTo>
                    <a:lnTo>
                      <a:pt x="63" y="332"/>
                    </a:lnTo>
                    <a:lnTo>
                      <a:pt x="64" y="336"/>
                    </a:lnTo>
                    <a:lnTo>
                      <a:pt x="65" y="339"/>
                    </a:lnTo>
                    <a:lnTo>
                      <a:pt x="67" y="342"/>
                    </a:lnTo>
                    <a:lnTo>
                      <a:pt x="68" y="346"/>
                    </a:lnTo>
                    <a:lnTo>
                      <a:pt x="69" y="349"/>
                    </a:lnTo>
                    <a:lnTo>
                      <a:pt x="71" y="352"/>
                    </a:lnTo>
                    <a:lnTo>
                      <a:pt x="72" y="357"/>
                    </a:lnTo>
                    <a:lnTo>
                      <a:pt x="74" y="360"/>
                    </a:lnTo>
                    <a:lnTo>
                      <a:pt x="75" y="363"/>
                    </a:lnTo>
                    <a:lnTo>
                      <a:pt x="76" y="366"/>
                    </a:lnTo>
                    <a:lnTo>
                      <a:pt x="77" y="370"/>
                    </a:lnTo>
                    <a:lnTo>
                      <a:pt x="78" y="373"/>
                    </a:lnTo>
                    <a:lnTo>
                      <a:pt x="79" y="378"/>
                    </a:lnTo>
                    <a:lnTo>
                      <a:pt x="80" y="381"/>
                    </a:lnTo>
                    <a:lnTo>
                      <a:pt x="82" y="384"/>
                    </a:lnTo>
                    <a:lnTo>
                      <a:pt x="83" y="387"/>
                    </a:lnTo>
                    <a:lnTo>
                      <a:pt x="85" y="392"/>
                    </a:lnTo>
                    <a:lnTo>
                      <a:pt x="85" y="394"/>
                    </a:lnTo>
                    <a:lnTo>
                      <a:pt x="86" y="398"/>
                    </a:lnTo>
                    <a:lnTo>
                      <a:pt x="87" y="402"/>
                    </a:lnTo>
                    <a:lnTo>
                      <a:pt x="88" y="405"/>
                    </a:lnTo>
                    <a:lnTo>
                      <a:pt x="89" y="408"/>
                    </a:lnTo>
                    <a:lnTo>
                      <a:pt x="90" y="412"/>
                    </a:lnTo>
                    <a:lnTo>
                      <a:pt x="91" y="415"/>
                    </a:lnTo>
                    <a:lnTo>
                      <a:pt x="93" y="419"/>
                    </a:lnTo>
                    <a:lnTo>
                      <a:pt x="94" y="422"/>
                    </a:lnTo>
                    <a:lnTo>
                      <a:pt x="94" y="425"/>
                    </a:lnTo>
                    <a:lnTo>
                      <a:pt x="95" y="428"/>
                    </a:lnTo>
                    <a:lnTo>
                      <a:pt x="96" y="431"/>
                    </a:lnTo>
                    <a:lnTo>
                      <a:pt x="96" y="434"/>
                    </a:lnTo>
                    <a:lnTo>
                      <a:pt x="97" y="437"/>
                    </a:lnTo>
                    <a:lnTo>
                      <a:pt x="97" y="440"/>
                    </a:lnTo>
                    <a:lnTo>
                      <a:pt x="98" y="444"/>
                    </a:lnTo>
                    <a:lnTo>
                      <a:pt x="99" y="446"/>
                    </a:lnTo>
                    <a:lnTo>
                      <a:pt x="99" y="449"/>
                    </a:lnTo>
                    <a:lnTo>
                      <a:pt x="99" y="451"/>
                    </a:lnTo>
                    <a:lnTo>
                      <a:pt x="100" y="455"/>
                    </a:lnTo>
                    <a:lnTo>
                      <a:pt x="101" y="457"/>
                    </a:lnTo>
                    <a:lnTo>
                      <a:pt x="101" y="460"/>
                    </a:lnTo>
                    <a:lnTo>
                      <a:pt x="101" y="462"/>
                    </a:lnTo>
                    <a:lnTo>
                      <a:pt x="102" y="466"/>
                    </a:lnTo>
                    <a:lnTo>
                      <a:pt x="102" y="468"/>
                    </a:lnTo>
                    <a:lnTo>
                      <a:pt x="102" y="470"/>
                    </a:lnTo>
                    <a:lnTo>
                      <a:pt x="104" y="472"/>
                    </a:lnTo>
                    <a:lnTo>
                      <a:pt x="104" y="476"/>
                    </a:lnTo>
                    <a:lnTo>
                      <a:pt x="105" y="480"/>
                    </a:lnTo>
                    <a:lnTo>
                      <a:pt x="106" y="484"/>
                    </a:lnTo>
                    <a:lnTo>
                      <a:pt x="106" y="489"/>
                    </a:lnTo>
                    <a:lnTo>
                      <a:pt x="106" y="493"/>
                    </a:lnTo>
                    <a:lnTo>
                      <a:pt x="106" y="498"/>
                    </a:lnTo>
                    <a:lnTo>
                      <a:pt x="107" y="501"/>
                    </a:lnTo>
                    <a:lnTo>
                      <a:pt x="107" y="504"/>
                    </a:lnTo>
                    <a:lnTo>
                      <a:pt x="107" y="508"/>
                    </a:lnTo>
                    <a:lnTo>
                      <a:pt x="107" y="511"/>
                    </a:lnTo>
                    <a:lnTo>
                      <a:pt x="107" y="514"/>
                    </a:lnTo>
                    <a:lnTo>
                      <a:pt x="107" y="516"/>
                    </a:lnTo>
                    <a:lnTo>
                      <a:pt x="107" y="519"/>
                    </a:lnTo>
                    <a:lnTo>
                      <a:pt x="107" y="521"/>
                    </a:lnTo>
                    <a:lnTo>
                      <a:pt x="107" y="524"/>
                    </a:lnTo>
                    <a:lnTo>
                      <a:pt x="107" y="527"/>
                    </a:lnTo>
                    <a:lnTo>
                      <a:pt x="107" y="530"/>
                    </a:lnTo>
                    <a:lnTo>
                      <a:pt x="107" y="531"/>
                    </a:lnTo>
                    <a:lnTo>
                      <a:pt x="107" y="532"/>
                    </a:lnTo>
                    <a:lnTo>
                      <a:pt x="54" y="528"/>
                    </a:lnTo>
                    <a:lnTo>
                      <a:pt x="112" y="559"/>
                    </a:lnTo>
                    <a:lnTo>
                      <a:pt x="108" y="585"/>
                    </a:lnTo>
                    <a:lnTo>
                      <a:pt x="23" y="543"/>
                    </a:lnTo>
                    <a:lnTo>
                      <a:pt x="23" y="543"/>
                    </a:lnTo>
                    <a:lnTo>
                      <a:pt x="23" y="541"/>
                    </a:lnTo>
                    <a:lnTo>
                      <a:pt x="21" y="536"/>
                    </a:lnTo>
                    <a:lnTo>
                      <a:pt x="21" y="533"/>
                    </a:lnTo>
                    <a:lnTo>
                      <a:pt x="20" y="530"/>
                    </a:lnTo>
                    <a:lnTo>
                      <a:pt x="19" y="527"/>
                    </a:lnTo>
                    <a:lnTo>
                      <a:pt x="18" y="523"/>
                    </a:lnTo>
                    <a:lnTo>
                      <a:pt x="18" y="520"/>
                    </a:lnTo>
                    <a:lnTo>
                      <a:pt x="17" y="516"/>
                    </a:lnTo>
                    <a:lnTo>
                      <a:pt x="16" y="512"/>
                    </a:lnTo>
                    <a:lnTo>
                      <a:pt x="14" y="509"/>
                    </a:lnTo>
                    <a:lnTo>
                      <a:pt x="14" y="504"/>
                    </a:lnTo>
                    <a:lnTo>
                      <a:pt x="13" y="502"/>
                    </a:lnTo>
                    <a:lnTo>
                      <a:pt x="12" y="499"/>
                    </a:lnTo>
                    <a:lnTo>
                      <a:pt x="12" y="496"/>
                    </a:lnTo>
                    <a:lnTo>
                      <a:pt x="12" y="494"/>
                    </a:lnTo>
                    <a:lnTo>
                      <a:pt x="11" y="491"/>
                    </a:lnTo>
                    <a:lnTo>
                      <a:pt x="11" y="489"/>
                    </a:lnTo>
                    <a:lnTo>
                      <a:pt x="10" y="485"/>
                    </a:lnTo>
                    <a:lnTo>
                      <a:pt x="10" y="483"/>
                    </a:lnTo>
                    <a:lnTo>
                      <a:pt x="9" y="481"/>
                    </a:lnTo>
                    <a:lnTo>
                      <a:pt x="9" y="478"/>
                    </a:lnTo>
                    <a:lnTo>
                      <a:pt x="8" y="474"/>
                    </a:lnTo>
                    <a:lnTo>
                      <a:pt x="8" y="472"/>
                    </a:lnTo>
                    <a:lnTo>
                      <a:pt x="8" y="469"/>
                    </a:lnTo>
                    <a:lnTo>
                      <a:pt x="7" y="467"/>
                    </a:lnTo>
                    <a:lnTo>
                      <a:pt x="7" y="463"/>
                    </a:lnTo>
                    <a:lnTo>
                      <a:pt x="7" y="460"/>
                    </a:lnTo>
                    <a:lnTo>
                      <a:pt x="6" y="457"/>
                    </a:lnTo>
                    <a:lnTo>
                      <a:pt x="6" y="454"/>
                    </a:lnTo>
                    <a:lnTo>
                      <a:pt x="5" y="451"/>
                    </a:lnTo>
                    <a:lnTo>
                      <a:pt x="5" y="448"/>
                    </a:lnTo>
                    <a:lnTo>
                      <a:pt x="3" y="445"/>
                    </a:lnTo>
                    <a:lnTo>
                      <a:pt x="3" y="441"/>
                    </a:lnTo>
                    <a:lnTo>
                      <a:pt x="3" y="437"/>
                    </a:lnTo>
                    <a:lnTo>
                      <a:pt x="3" y="435"/>
                    </a:lnTo>
                    <a:lnTo>
                      <a:pt x="2" y="430"/>
                    </a:lnTo>
                    <a:lnTo>
                      <a:pt x="2" y="427"/>
                    </a:lnTo>
                    <a:lnTo>
                      <a:pt x="1" y="424"/>
                    </a:lnTo>
                    <a:lnTo>
                      <a:pt x="1" y="420"/>
                    </a:lnTo>
                    <a:lnTo>
                      <a:pt x="1" y="417"/>
                    </a:lnTo>
                    <a:lnTo>
                      <a:pt x="1" y="414"/>
                    </a:lnTo>
                    <a:lnTo>
                      <a:pt x="1" y="411"/>
                    </a:lnTo>
                    <a:lnTo>
                      <a:pt x="1" y="407"/>
                    </a:lnTo>
                    <a:lnTo>
                      <a:pt x="0" y="403"/>
                    </a:lnTo>
                    <a:lnTo>
                      <a:pt x="0" y="400"/>
                    </a:lnTo>
                    <a:lnTo>
                      <a:pt x="0" y="395"/>
                    </a:lnTo>
                    <a:lnTo>
                      <a:pt x="0" y="392"/>
                    </a:lnTo>
                    <a:lnTo>
                      <a:pt x="0" y="387"/>
                    </a:lnTo>
                    <a:lnTo>
                      <a:pt x="0" y="384"/>
                    </a:lnTo>
                    <a:lnTo>
                      <a:pt x="0" y="381"/>
                    </a:lnTo>
                    <a:lnTo>
                      <a:pt x="0" y="376"/>
                    </a:lnTo>
                    <a:lnTo>
                      <a:pt x="0" y="373"/>
                    </a:lnTo>
                    <a:lnTo>
                      <a:pt x="0" y="369"/>
                    </a:lnTo>
                    <a:lnTo>
                      <a:pt x="0" y="364"/>
                    </a:lnTo>
                    <a:lnTo>
                      <a:pt x="0" y="361"/>
                    </a:lnTo>
                    <a:lnTo>
                      <a:pt x="0" y="357"/>
                    </a:lnTo>
                    <a:lnTo>
                      <a:pt x="0" y="353"/>
                    </a:lnTo>
                    <a:lnTo>
                      <a:pt x="0" y="350"/>
                    </a:lnTo>
                    <a:lnTo>
                      <a:pt x="0" y="346"/>
                    </a:lnTo>
                    <a:lnTo>
                      <a:pt x="0" y="342"/>
                    </a:lnTo>
                    <a:lnTo>
                      <a:pt x="0" y="338"/>
                    </a:lnTo>
                    <a:lnTo>
                      <a:pt x="0" y="335"/>
                    </a:lnTo>
                    <a:lnTo>
                      <a:pt x="0" y="331"/>
                    </a:lnTo>
                    <a:lnTo>
                      <a:pt x="0" y="327"/>
                    </a:lnTo>
                    <a:lnTo>
                      <a:pt x="0" y="324"/>
                    </a:lnTo>
                    <a:lnTo>
                      <a:pt x="0" y="320"/>
                    </a:lnTo>
                    <a:lnTo>
                      <a:pt x="0" y="316"/>
                    </a:lnTo>
                    <a:lnTo>
                      <a:pt x="0" y="313"/>
                    </a:lnTo>
                    <a:lnTo>
                      <a:pt x="0" y="309"/>
                    </a:lnTo>
                    <a:lnTo>
                      <a:pt x="0" y="306"/>
                    </a:lnTo>
                    <a:lnTo>
                      <a:pt x="1" y="303"/>
                    </a:lnTo>
                    <a:lnTo>
                      <a:pt x="1" y="299"/>
                    </a:lnTo>
                    <a:lnTo>
                      <a:pt x="1" y="296"/>
                    </a:lnTo>
                    <a:lnTo>
                      <a:pt x="1" y="293"/>
                    </a:lnTo>
                    <a:lnTo>
                      <a:pt x="2" y="289"/>
                    </a:lnTo>
                    <a:lnTo>
                      <a:pt x="2" y="286"/>
                    </a:lnTo>
                    <a:lnTo>
                      <a:pt x="2" y="283"/>
                    </a:lnTo>
                    <a:lnTo>
                      <a:pt x="2" y="279"/>
                    </a:lnTo>
                    <a:lnTo>
                      <a:pt x="2" y="277"/>
                    </a:lnTo>
                    <a:lnTo>
                      <a:pt x="2" y="274"/>
                    </a:lnTo>
                    <a:lnTo>
                      <a:pt x="3" y="272"/>
                    </a:lnTo>
                    <a:lnTo>
                      <a:pt x="3" y="268"/>
                    </a:lnTo>
                    <a:lnTo>
                      <a:pt x="3" y="266"/>
                    </a:lnTo>
                    <a:lnTo>
                      <a:pt x="3" y="263"/>
                    </a:lnTo>
                    <a:lnTo>
                      <a:pt x="3" y="261"/>
                    </a:lnTo>
                    <a:lnTo>
                      <a:pt x="3" y="259"/>
                    </a:lnTo>
                    <a:lnTo>
                      <a:pt x="3" y="256"/>
                    </a:lnTo>
                    <a:lnTo>
                      <a:pt x="5" y="252"/>
                    </a:lnTo>
                    <a:lnTo>
                      <a:pt x="5" y="248"/>
                    </a:lnTo>
                    <a:lnTo>
                      <a:pt x="5" y="244"/>
                    </a:lnTo>
                    <a:lnTo>
                      <a:pt x="5" y="240"/>
                    </a:lnTo>
                    <a:lnTo>
                      <a:pt x="5" y="238"/>
                    </a:lnTo>
                    <a:lnTo>
                      <a:pt x="6" y="235"/>
                    </a:lnTo>
                    <a:lnTo>
                      <a:pt x="6" y="232"/>
                    </a:lnTo>
                    <a:lnTo>
                      <a:pt x="6" y="231"/>
                    </a:lnTo>
                    <a:lnTo>
                      <a:pt x="7" y="230"/>
                    </a:lnTo>
                    <a:lnTo>
                      <a:pt x="8" y="227"/>
                    </a:lnTo>
                    <a:lnTo>
                      <a:pt x="9" y="224"/>
                    </a:lnTo>
                    <a:lnTo>
                      <a:pt x="11" y="222"/>
                    </a:lnTo>
                    <a:lnTo>
                      <a:pt x="12" y="219"/>
                    </a:lnTo>
                    <a:lnTo>
                      <a:pt x="16" y="216"/>
                    </a:lnTo>
                    <a:lnTo>
                      <a:pt x="18" y="212"/>
                    </a:lnTo>
                    <a:lnTo>
                      <a:pt x="20" y="208"/>
                    </a:lnTo>
                    <a:lnTo>
                      <a:pt x="23" y="203"/>
                    </a:lnTo>
                    <a:lnTo>
                      <a:pt x="27" y="199"/>
                    </a:lnTo>
                    <a:lnTo>
                      <a:pt x="28" y="197"/>
                    </a:lnTo>
                    <a:lnTo>
                      <a:pt x="30" y="194"/>
                    </a:lnTo>
                    <a:lnTo>
                      <a:pt x="31" y="191"/>
                    </a:lnTo>
                    <a:lnTo>
                      <a:pt x="33" y="189"/>
                    </a:lnTo>
                    <a:lnTo>
                      <a:pt x="35" y="186"/>
                    </a:lnTo>
                    <a:lnTo>
                      <a:pt x="38" y="184"/>
                    </a:lnTo>
                    <a:lnTo>
                      <a:pt x="39" y="180"/>
                    </a:lnTo>
                    <a:lnTo>
                      <a:pt x="42" y="178"/>
                    </a:lnTo>
                    <a:lnTo>
                      <a:pt x="43" y="176"/>
                    </a:lnTo>
                    <a:lnTo>
                      <a:pt x="45" y="173"/>
                    </a:lnTo>
                    <a:lnTo>
                      <a:pt x="47" y="169"/>
                    </a:lnTo>
                    <a:lnTo>
                      <a:pt x="50" y="167"/>
                    </a:lnTo>
                    <a:lnTo>
                      <a:pt x="52" y="164"/>
                    </a:lnTo>
                    <a:lnTo>
                      <a:pt x="54" y="161"/>
                    </a:lnTo>
                    <a:lnTo>
                      <a:pt x="56" y="157"/>
                    </a:lnTo>
                    <a:lnTo>
                      <a:pt x="58" y="155"/>
                    </a:lnTo>
                    <a:lnTo>
                      <a:pt x="61" y="151"/>
                    </a:lnTo>
                    <a:lnTo>
                      <a:pt x="63" y="148"/>
                    </a:lnTo>
                    <a:lnTo>
                      <a:pt x="65" y="145"/>
                    </a:lnTo>
                    <a:lnTo>
                      <a:pt x="68" y="142"/>
                    </a:lnTo>
                    <a:lnTo>
                      <a:pt x="71" y="140"/>
                    </a:lnTo>
                    <a:lnTo>
                      <a:pt x="73" y="136"/>
                    </a:lnTo>
                    <a:lnTo>
                      <a:pt x="76" y="133"/>
                    </a:lnTo>
                    <a:lnTo>
                      <a:pt x="78" y="131"/>
                    </a:lnTo>
                    <a:lnTo>
                      <a:pt x="80" y="126"/>
                    </a:lnTo>
                    <a:lnTo>
                      <a:pt x="83" y="123"/>
                    </a:lnTo>
                    <a:lnTo>
                      <a:pt x="86" y="121"/>
                    </a:lnTo>
                    <a:lnTo>
                      <a:pt x="88" y="118"/>
                    </a:lnTo>
                    <a:lnTo>
                      <a:pt x="91" y="114"/>
                    </a:lnTo>
                    <a:lnTo>
                      <a:pt x="94" y="112"/>
                    </a:lnTo>
                    <a:lnTo>
                      <a:pt x="96" y="109"/>
                    </a:lnTo>
                    <a:lnTo>
                      <a:pt x="99" y="105"/>
                    </a:lnTo>
                    <a:lnTo>
                      <a:pt x="102" y="102"/>
                    </a:lnTo>
                    <a:lnTo>
                      <a:pt x="105" y="100"/>
                    </a:lnTo>
                    <a:lnTo>
                      <a:pt x="108" y="97"/>
                    </a:lnTo>
                    <a:lnTo>
                      <a:pt x="110" y="93"/>
                    </a:lnTo>
                    <a:lnTo>
                      <a:pt x="113" y="91"/>
                    </a:lnTo>
                    <a:lnTo>
                      <a:pt x="117" y="89"/>
                    </a:lnTo>
                    <a:lnTo>
                      <a:pt x="119" y="86"/>
                    </a:lnTo>
                    <a:lnTo>
                      <a:pt x="122" y="83"/>
                    </a:lnTo>
                    <a:lnTo>
                      <a:pt x="124" y="80"/>
                    </a:lnTo>
                    <a:lnTo>
                      <a:pt x="128" y="78"/>
                    </a:lnTo>
                    <a:lnTo>
                      <a:pt x="130" y="76"/>
                    </a:lnTo>
                    <a:lnTo>
                      <a:pt x="133" y="72"/>
                    </a:lnTo>
                    <a:lnTo>
                      <a:pt x="135" y="70"/>
                    </a:lnTo>
                    <a:lnTo>
                      <a:pt x="138" y="68"/>
                    </a:lnTo>
                    <a:lnTo>
                      <a:pt x="141" y="66"/>
                    </a:lnTo>
                    <a:lnTo>
                      <a:pt x="144" y="64"/>
                    </a:lnTo>
                    <a:lnTo>
                      <a:pt x="146" y="60"/>
                    </a:lnTo>
                    <a:lnTo>
                      <a:pt x="149" y="58"/>
                    </a:lnTo>
                    <a:lnTo>
                      <a:pt x="152" y="56"/>
                    </a:lnTo>
                    <a:lnTo>
                      <a:pt x="155" y="54"/>
                    </a:lnTo>
                    <a:lnTo>
                      <a:pt x="157" y="51"/>
                    </a:lnTo>
                    <a:lnTo>
                      <a:pt x="160" y="50"/>
                    </a:lnTo>
                    <a:lnTo>
                      <a:pt x="163" y="47"/>
                    </a:lnTo>
                    <a:lnTo>
                      <a:pt x="166" y="46"/>
                    </a:lnTo>
                    <a:lnTo>
                      <a:pt x="168" y="44"/>
                    </a:lnTo>
                    <a:lnTo>
                      <a:pt x="171" y="42"/>
                    </a:lnTo>
                    <a:lnTo>
                      <a:pt x="174" y="39"/>
                    </a:lnTo>
                    <a:lnTo>
                      <a:pt x="176" y="38"/>
                    </a:lnTo>
                    <a:lnTo>
                      <a:pt x="178" y="36"/>
                    </a:lnTo>
                    <a:lnTo>
                      <a:pt x="180" y="34"/>
                    </a:lnTo>
                    <a:lnTo>
                      <a:pt x="184" y="33"/>
                    </a:lnTo>
                    <a:lnTo>
                      <a:pt x="186" y="32"/>
                    </a:lnTo>
                    <a:lnTo>
                      <a:pt x="188" y="29"/>
                    </a:lnTo>
                    <a:lnTo>
                      <a:pt x="191" y="28"/>
                    </a:lnTo>
                    <a:lnTo>
                      <a:pt x="194" y="26"/>
                    </a:lnTo>
                    <a:lnTo>
                      <a:pt x="196" y="25"/>
                    </a:lnTo>
                    <a:lnTo>
                      <a:pt x="200" y="22"/>
                    </a:lnTo>
                    <a:lnTo>
                      <a:pt x="206" y="21"/>
                    </a:lnTo>
                    <a:lnTo>
                      <a:pt x="209" y="17"/>
                    </a:lnTo>
                    <a:lnTo>
                      <a:pt x="213" y="15"/>
                    </a:lnTo>
                    <a:lnTo>
                      <a:pt x="217" y="13"/>
                    </a:lnTo>
                    <a:lnTo>
                      <a:pt x="221" y="11"/>
                    </a:lnTo>
                    <a:lnTo>
                      <a:pt x="223" y="8"/>
                    </a:lnTo>
                    <a:lnTo>
                      <a:pt x="227" y="7"/>
                    </a:lnTo>
                    <a:lnTo>
                      <a:pt x="230" y="6"/>
                    </a:lnTo>
                    <a:lnTo>
                      <a:pt x="233" y="4"/>
                    </a:lnTo>
                    <a:lnTo>
                      <a:pt x="238" y="2"/>
                    </a:lnTo>
                    <a:lnTo>
                      <a:pt x="241" y="1"/>
                    </a:lnTo>
                    <a:lnTo>
                      <a:pt x="243" y="0"/>
                    </a:lnTo>
                    <a:lnTo>
                      <a:pt x="244" y="0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4375151" y="1462088"/>
                <a:ext cx="50800" cy="103188"/>
              </a:xfrm>
              <a:custGeom>
                <a:avLst/>
                <a:gdLst>
                  <a:gd name="T0" fmla="*/ 1 w 130"/>
                  <a:gd name="T1" fmla="*/ 1 h 261"/>
                  <a:gd name="T2" fmla="*/ 7 w 130"/>
                  <a:gd name="T3" fmla="*/ 7 h 261"/>
                  <a:gd name="T4" fmla="*/ 15 w 130"/>
                  <a:gd name="T5" fmla="*/ 16 h 261"/>
                  <a:gd name="T6" fmla="*/ 20 w 130"/>
                  <a:gd name="T7" fmla="*/ 20 h 261"/>
                  <a:gd name="T8" fmla="*/ 26 w 130"/>
                  <a:gd name="T9" fmla="*/ 27 h 261"/>
                  <a:gd name="T10" fmla="*/ 31 w 130"/>
                  <a:gd name="T11" fmla="*/ 33 h 261"/>
                  <a:gd name="T12" fmla="*/ 37 w 130"/>
                  <a:gd name="T13" fmla="*/ 40 h 261"/>
                  <a:gd name="T14" fmla="*/ 42 w 130"/>
                  <a:gd name="T15" fmla="*/ 48 h 261"/>
                  <a:gd name="T16" fmla="*/ 50 w 130"/>
                  <a:gd name="T17" fmla="*/ 56 h 261"/>
                  <a:gd name="T18" fmla="*/ 55 w 130"/>
                  <a:gd name="T19" fmla="*/ 64 h 261"/>
                  <a:gd name="T20" fmla="*/ 62 w 130"/>
                  <a:gd name="T21" fmla="*/ 73 h 261"/>
                  <a:gd name="T22" fmla="*/ 67 w 130"/>
                  <a:gd name="T23" fmla="*/ 82 h 261"/>
                  <a:gd name="T24" fmla="*/ 71 w 130"/>
                  <a:gd name="T25" fmla="*/ 87 h 261"/>
                  <a:gd name="T26" fmla="*/ 74 w 130"/>
                  <a:gd name="T27" fmla="*/ 92 h 261"/>
                  <a:gd name="T28" fmla="*/ 79 w 130"/>
                  <a:gd name="T29" fmla="*/ 102 h 261"/>
                  <a:gd name="T30" fmla="*/ 82 w 130"/>
                  <a:gd name="T31" fmla="*/ 106 h 261"/>
                  <a:gd name="T32" fmla="*/ 84 w 130"/>
                  <a:gd name="T33" fmla="*/ 112 h 261"/>
                  <a:gd name="T34" fmla="*/ 86 w 130"/>
                  <a:gd name="T35" fmla="*/ 116 h 261"/>
                  <a:gd name="T36" fmla="*/ 88 w 130"/>
                  <a:gd name="T37" fmla="*/ 121 h 261"/>
                  <a:gd name="T38" fmla="*/ 90 w 130"/>
                  <a:gd name="T39" fmla="*/ 126 h 261"/>
                  <a:gd name="T40" fmla="*/ 93 w 130"/>
                  <a:gd name="T41" fmla="*/ 130 h 261"/>
                  <a:gd name="T42" fmla="*/ 97 w 130"/>
                  <a:gd name="T43" fmla="*/ 140 h 261"/>
                  <a:gd name="T44" fmla="*/ 100 w 130"/>
                  <a:gd name="T45" fmla="*/ 149 h 261"/>
                  <a:gd name="T46" fmla="*/ 104 w 130"/>
                  <a:gd name="T47" fmla="*/ 158 h 261"/>
                  <a:gd name="T48" fmla="*/ 107 w 130"/>
                  <a:gd name="T49" fmla="*/ 168 h 261"/>
                  <a:gd name="T50" fmla="*/ 109 w 130"/>
                  <a:gd name="T51" fmla="*/ 174 h 261"/>
                  <a:gd name="T52" fmla="*/ 111 w 130"/>
                  <a:gd name="T53" fmla="*/ 181 h 261"/>
                  <a:gd name="T54" fmla="*/ 114 w 130"/>
                  <a:gd name="T55" fmla="*/ 188 h 261"/>
                  <a:gd name="T56" fmla="*/ 116 w 130"/>
                  <a:gd name="T57" fmla="*/ 193 h 261"/>
                  <a:gd name="T58" fmla="*/ 118 w 130"/>
                  <a:gd name="T59" fmla="*/ 201 h 261"/>
                  <a:gd name="T60" fmla="*/ 118 w 130"/>
                  <a:gd name="T61" fmla="*/ 204 h 261"/>
                  <a:gd name="T62" fmla="*/ 130 w 130"/>
                  <a:gd name="T63" fmla="*/ 228 h 261"/>
                  <a:gd name="T64" fmla="*/ 15 w 130"/>
                  <a:gd name="T65" fmla="*/ 222 h 261"/>
                  <a:gd name="T66" fmla="*/ 33 w 130"/>
                  <a:gd name="T67" fmla="*/ 175 h 261"/>
                  <a:gd name="T68" fmla="*/ 0 w 130"/>
                  <a:gd name="T6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30" h="261">
                    <a:moveTo>
                      <a:pt x="0" y="0"/>
                    </a:moveTo>
                    <a:lnTo>
                      <a:pt x="1" y="1"/>
                    </a:lnTo>
                    <a:lnTo>
                      <a:pt x="4" y="4"/>
                    </a:lnTo>
                    <a:lnTo>
                      <a:pt x="7" y="7"/>
                    </a:lnTo>
                    <a:lnTo>
                      <a:pt x="10" y="11"/>
                    </a:lnTo>
                    <a:lnTo>
                      <a:pt x="15" y="16"/>
                    </a:lnTo>
                    <a:lnTo>
                      <a:pt x="17" y="18"/>
                    </a:lnTo>
                    <a:lnTo>
                      <a:pt x="20" y="20"/>
                    </a:lnTo>
                    <a:lnTo>
                      <a:pt x="22" y="23"/>
                    </a:lnTo>
                    <a:lnTo>
                      <a:pt x="26" y="27"/>
                    </a:lnTo>
                    <a:lnTo>
                      <a:pt x="28" y="30"/>
                    </a:lnTo>
                    <a:lnTo>
                      <a:pt x="31" y="33"/>
                    </a:lnTo>
                    <a:lnTo>
                      <a:pt x="33" y="37"/>
                    </a:lnTo>
                    <a:lnTo>
                      <a:pt x="37" y="40"/>
                    </a:lnTo>
                    <a:lnTo>
                      <a:pt x="40" y="43"/>
                    </a:lnTo>
                    <a:lnTo>
                      <a:pt x="42" y="48"/>
                    </a:lnTo>
                    <a:lnTo>
                      <a:pt x="45" y="52"/>
                    </a:lnTo>
                    <a:lnTo>
                      <a:pt x="50" y="56"/>
                    </a:lnTo>
                    <a:lnTo>
                      <a:pt x="52" y="60"/>
                    </a:lnTo>
                    <a:lnTo>
                      <a:pt x="55" y="64"/>
                    </a:lnTo>
                    <a:lnTo>
                      <a:pt x="59" y="69"/>
                    </a:lnTo>
                    <a:lnTo>
                      <a:pt x="62" y="73"/>
                    </a:lnTo>
                    <a:lnTo>
                      <a:pt x="64" y="77"/>
                    </a:lnTo>
                    <a:lnTo>
                      <a:pt x="67" y="82"/>
                    </a:lnTo>
                    <a:lnTo>
                      <a:pt x="70" y="84"/>
                    </a:lnTo>
                    <a:lnTo>
                      <a:pt x="71" y="87"/>
                    </a:lnTo>
                    <a:lnTo>
                      <a:pt x="73" y="89"/>
                    </a:lnTo>
                    <a:lnTo>
                      <a:pt x="74" y="92"/>
                    </a:lnTo>
                    <a:lnTo>
                      <a:pt x="76" y="96"/>
                    </a:lnTo>
                    <a:lnTo>
                      <a:pt x="79" y="102"/>
                    </a:lnTo>
                    <a:lnTo>
                      <a:pt x="81" y="104"/>
                    </a:lnTo>
                    <a:lnTo>
                      <a:pt x="82" y="106"/>
                    </a:lnTo>
                    <a:lnTo>
                      <a:pt x="83" y="108"/>
                    </a:lnTo>
                    <a:lnTo>
                      <a:pt x="84" y="112"/>
                    </a:lnTo>
                    <a:lnTo>
                      <a:pt x="85" y="114"/>
                    </a:lnTo>
                    <a:lnTo>
                      <a:pt x="86" y="116"/>
                    </a:lnTo>
                    <a:lnTo>
                      <a:pt x="87" y="118"/>
                    </a:lnTo>
                    <a:lnTo>
                      <a:pt x="88" y="121"/>
                    </a:lnTo>
                    <a:lnTo>
                      <a:pt x="89" y="124"/>
                    </a:lnTo>
                    <a:lnTo>
                      <a:pt x="90" y="126"/>
                    </a:lnTo>
                    <a:lnTo>
                      <a:pt x="92" y="128"/>
                    </a:lnTo>
                    <a:lnTo>
                      <a:pt x="93" y="130"/>
                    </a:lnTo>
                    <a:lnTo>
                      <a:pt x="95" y="135"/>
                    </a:lnTo>
                    <a:lnTo>
                      <a:pt x="97" y="140"/>
                    </a:lnTo>
                    <a:lnTo>
                      <a:pt x="98" y="145"/>
                    </a:lnTo>
                    <a:lnTo>
                      <a:pt x="100" y="149"/>
                    </a:lnTo>
                    <a:lnTo>
                      <a:pt x="101" y="153"/>
                    </a:lnTo>
                    <a:lnTo>
                      <a:pt x="104" y="158"/>
                    </a:lnTo>
                    <a:lnTo>
                      <a:pt x="105" y="162"/>
                    </a:lnTo>
                    <a:lnTo>
                      <a:pt x="107" y="168"/>
                    </a:lnTo>
                    <a:lnTo>
                      <a:pt x="108" y="171"/>
                    </a:lnTo>
                    <a:lnTo>
                      <a:pt x="109" y="174"/>
                    </a:lnTo>
                    <a:lnTo>
                      <a:pt x="110" y="178"/>
                    </a:lnTo>
                    <a:lnTo>
                      <a:pt x="111" y="181"/>
                    </a:lnTo>
                    <a:lnTo>
                      <a:pt x="112" y="184"/>
                    </a:lnTo>
                    <a:lnTo>
                      <a:pt x="114" y="188"/>
                    </a:lnTo>
                    <a:lnTo>
                      <a:pt x="115" y="190"/>
                    </a:lnTo>
                    <a:lnTo>
                      <a:pt x="116" y="193"/>
                    </a:lnTo>
                    <a:lnTo>
                      <a:pt x="116" y="197"/>
                    </a:lnTo>
                    <a:lnTo>
                      <a:pt x="118" y="201"/>
                    </a:lnTo>
                    <a:lnTo>
                      <a:pt x="118" y="203"/>
                    </a:lnTo>
                    <a:lnTo>
                      <a:pt x="118" y="204"/>
                    </a:lnTo>
                    <a:lnTo>
                      <a:pt x="75" y="206"/>
                    </a:lnTo>
                    <a:lnTo>
                      <a:pt x="130" y="228"/>
                    </a:lnTo>
                    <a:lnTo>
                      <a:pt x="121" y="261"/>
                    </a:lnTo>
                    <a:lnTo>
                      <a:pt x="15" y="222"/>
                    </a:lnTo>
                    <a:lnTo>
                      <a:pt x="17" y="178"/>
                    </a:lnTo>
                    <a:lnTo>
                      <a:pt x="33" y="175"/>
                    </a:lnTo>
                    <a:lnTo>
                      <a:pt x="20" y="8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4337051" y="1052513"/>
                <a:ext cx="12700" cy="30163"/>
              </a:xfrm>
              <a:custGeom>
                <a:avLst/>
                <a:gdLst>
                  <a:gd name="T0" fmla="*/ 0 w 34"/>
                  <a:gd name="T1" fmla="*/ 0 h 74"/>
                  <a:gd name="T2" fmla="*/ 34 w 34"/>
                  <a:gd name="T3" fmla="*/ 30 h 74"/>
                  <a:gd name="T4" fmla="*/ 23 w 34"/>
                  <a:gd name="T5" fmla="*/ 74 h 74"/>
                  <a:gd name="T6" fmla="*/ 0 w 34"/>
                  <a:gd name="T7" fmla="*/ 38 h 74"/>
                  <a:gd name="T8" fmla="*/ 0 w 34"/>
                  <a:gd name="T9" fmla="*/ 0 h 74"/>
                  <a:gd name="T10" fmla="*/ 0 w 34"/>
                  <a:gd name="T1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74">
                    <a:moveTo>
                      <a:pt x="0" y="0"/>
                    </a:moveTo>
                    <a:lnTo>
                      <a:pt x="34" y="30"/>
                    </a:lnTo>
                    <a:lnTo>
                      <a:pt x="23" y="74"/>
                    </a:lnTo>
                    <a:lnTo>
                      <a:pt x="0" y="3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4343401" y="1311276"/>
                <a:ext cx="60325" cy="147638"/>
              </a:xfrm>
              <a:custGeom>
                <a:avLst/>
                <a:gdLst>
                  <a:gd name="T0" fmla="*/ 15 w 153"/>
                  <a:gd name="T1" fmla="*/ 6 h 375"/>
                  <a:gd name="T2" fmla="*/ 25 w 153"/>
                  <a:gd name="T3" fmla="*/ 13 h 375"/>
                  <a:gd name="T4" fmla="*/ 36 w 153"/>
                  <a:gd name="T5" fmla="*/ 24 h 375"/>
                  <a:gd name="T6" fmla="*/ 50 w 153"/>
                  <a:gd name="T7" fmla="*/ 37 h 375"/>
                  <a:gd name="T8" fmla="*/ 65 w 153"/>
                  <a:gd name="T9" fmla="*/ 52 h 375"/>
                  <a:gd name="T10" fmla="*/ 80 w 153"/>
                  <a:gd name="T11" fmla="*/ 71 h 375"/>
                  <a:gd name="T12" fmla="*/ 88 w 153"/>
                  <a:gd name="T13" fmla="*/ 81 h 375"/>
                  <a:gd name="T14" fmla="*/ 96 w 153"/>
                  <a:gd name="T15" fmla="*/ 92 h 375"/>
                  <a:gd name="T16" fmla="*/ 102 w 153"/>
                  <a:gd name="T17" fmla="*/ 103 h 375"/>
                  <a:gd name="T18" fmla="*/ 109 w 153"/>
                  <a:gd name="T19" fmla="*/ 115 h 375"/>
                  <a:gd name="T20" fmla="*/ 114 w 153"/>
                  <a:gd name="T21" fmla="*/ 127 h 375"/>
                  <a:gd name="T22" fmla="*/ 121 w 153"/>
                  <a:gd name="T23" fmla="*/ 140 h 375"/>
                  <a:gd name="T24" fmla="*/ 125 w 153"/>
                  <a:gd name="T25" fmla="*/ 152 h 375"/>
                  <a:gd name="T26" fmla="*/ 131 w 153"/>
                  <a:gd name="T27" fmla="*/ 167 h 375"/>
                  <a:gd name="T28" fmla="*/ 135 w 153"/>
                  <a:gd name="T29" fmla="*/ 180 h 375"/>
                  <a:gd name="T30" fmla="*/ 140 w 153"/>
                  <a:gd name="T31" fmla="*/ 193 h 375"/>
                  <a:gd name="T32" fmla="*/ 143 w 153"/>
                  <a:gd name="T33" fmla="*/ 205 h 375"/>
                  <a:gd name="T34" fmla="*/ 146 w 153"/>
                  <a:gd name="T35" fmla="*/ 219 h 375"/>
                  <a:gd name="T36" fmla="*/ 148 w 153"/>
                  <a:gd name="T37" fmla="*/ 232 h 375"/>
                  <a:gd name="T38" fmla="*/ 151 w 153"/>
                  <a:gd name="T39" fmla="*/ 245 h 375"/>
                  <a:gd name="T40" fmla="*/ 152 w 153"/>
                  <a:gd name="T41" fmla="*/ 256 h 375"/>
                  <a:gd name="T42" fmla="*/ 153 w 153"/>
                  <a:gd name="T43" fmla="*/ 268 h 375"/>
                  <a:gd name="T44" fmla="*/ 153 w 153"/>
                  <a:gd name="T45" fmla="*/ 280 h 375"/>
                  <a:gd name="T46" fmla="*/ 153 w 153"/>
                  <a:gd name="T47" fmla="*/ 291 h 375"/>
                  <a:gd name="T48" fmla="*/ 151 w 153"/>
                  <a:gd name="T49" fmla="*/ 301 h 375"/>
                  <a:gd name="T50" fmla="*/ 148 w 153"/>
                  <a:gd name="T51" fmla="*/ 311 h 375"/>
                  <a:gd name="T52" fmla="*/ 143 w 153"/>
                  <a:gd name="T53" fmla="*/ 327 h 375"/>
                  <a:gd name="T54" fmla="*/ 136 w 153"/>
                  <a:gd name="T55" fmla="*/ 342 h 375"/>
                  <a:gd name="T56" fmla="*/ 129 w 153"/>
                  <a:gd name="T57" fmla="*/ 354 h 375"/>
                  <a:gd name="T58" fmla="*/ 116 w 153"/>
                  <a:gd name="T59" fmla="*/ 369 h 375"/>
                  <a:gd name="T60" fmla="*/ 109 w 153"/>
                  <a:gd name="T61" fmla="*/ 375 h 375"/>
                  <a:gd name="T62" fmla="*/ 101 w 153"/>
                  <a:gd name="T63" fmla="*/ 369 h 375"/>
                  <a:gd name="T64" fmla="*/ 88 w 153"/>
                  <a:gd name="T65" fmla="*/ 359 h 375"/>
                  <a:gd name="T66" fmla="*/ 77 w 153"/>
                  <a:gd name="T67" fmla="*/ 349 h 375"/>
                  <a:gd name="T68" fmla="*/ 65 w 153"/>
                  <a:gd name="T69" fmla="*/ 337 h 375"/>
                  <a:gd name="T70" fmla="*/ 53 w 153"/>
                  <a:gd name="T71" fmla="*/ 322 h 375"/>
                  <a:gd name="T72" fmla="*/ 44 w 153"/>
                  <a:gd name="T73" fmla="*/ 309 h 375"/>
                  <a:gd name="T74" fmla="*/ 39 w 153"/>
                  <a:gd name="T75" fmla="*/ 300 h 375"/>
                  <a:gd name="T76" fmla="*/ 34 w 153"/>
                  <a:gd name="T77" fmla="*/ 288 h 375"/>
                  <a:gd name="T78" fmla="*/ 29 w 153"/>
                  <a:gd name="T79" fmla="*/ 277 h 375"/>
                  <a:gd name="T80" fmla="*/ 24 w 153"/>
                  <a:gd name="T81" fmla="*/ 263 h 375"/>
                  <a:gd name="T82" fmla="*/ 21 w 153"/>
                  <a:gd name="T83" fmla="*/ 251 h 375"/>
                  <a:gd name="T84" fmla="*/ 18 w 153"/>
                  <a:gd name="T85" fmla="*/ 237 h 375"/>
                  <a:gd name="T86" fmla="*/ 14 w 153"/>
                  <a:gd name="T87" fmla="*/ 224 h 375"/>
                  <a:gd name="T88" fmla="*/ 12 w 153"/>
                  <a:gd name="T89" fmla="*/ 210 h 375"/>
                  <a:gd name="T90" fmla="*/ 10 w 153"/>
                  <a:gd name="T91" fmla="*/ 195 h 375"/>
                  <a:gd name="T92" fmla="*/ 8 w 153"/>
                  <a:gd name="T93" fmla="*/ 181 h 375"/>
                  <a:gd name="T94" fmla="*/ 6 w 153"/>
                  <a:gd name="T95" fmla="*/ 167 h 375"/>
                  <a:gd name="T96" fmla="*/ 4 w 153"/>
                  <a:gd name="T97" fmla="*/ 152 h 375"/>
                  <a:gd name="T98" fmla="*/ 2 w 153"/>
                  <a:gd name="T99" fmla="*/ 139 h 375"/>
                  <a:gd name="T100" fmla="*/ 2 w 153"/>
                  <a:gd name="T101" fmla="*/ 125 h 375"/>
                  <a:gd name="T102" fmla="*/ 1 w 153"/>
                  <a:gd name="T103" fmla="*/ 111 h 375"/>
                  <a:gd name="T104" fmla="*/ 0 w 153"/>
                  <a:gd name="T105" fmla="*/ 99 h 375"/>
                  <a:gd name="T106" fmla="*/ 0 w 153"/>
                  <a:gd name="T107" fmla="*/ 88 h 375"/>
                  <a:gd name="T108" fmla="*/ 0 w 153"/>
                  <a:gd name="T109" fmla="*/ 77 h 375"/>
                  <a:gd name="T110" fmla="*/ 0 w 153"/>
                  <a:gd name="T111" fmla="*/ 66 h 375"/>
                  <a:gd name="T112" fmla="*/ 1 w 153"/>
                  <a:gd name="T113" fmla="*/ 52 h 375"/>
                  <a:gd name="T114" fmla="*/ 2 w 153"/>
                  <a:gd name="T115" fmla="*/ 37 h 375"/>
                  <a:gd name="T116" fmla="*/ 3 w 153"/>
                  <a:gd name="T117" fmla="*/ 23 h 375"/>
                  <a:gd name="T118" fmla="*/ 4 w 153"/>
                  <a:gd name="T119" fmla="*/ 13 h 375"/>
                  <a:gd name="T120" fmla="*/ 7 w 153"/>
                  <a:gd name="T121" fmla="*/ 4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53" h="375">
                    <a:moveTo>
                      <a:pt x="8" y="0"/>
                    </a:moveTo>
                    <a:lnTo>
                      <a:pt x="9" y="1"/>
                    </a:lnTo>
                    <a:lnTo>
                      <a:pt x="11" y="2"/>
                    </a:lnTo>
                    <a:lnTo>
                      <a:pt x="15" y="6"/>
                    </a:lnTo>
                    <a:lnTo>
                      <a:pt x="18" y="7"/>
                    </a:lnTo>
                    <a:lnTo>
                      <a:pt x="20" y="9"/>
                    </a:lnTo>
                    <a:lnTo>
                      <a:pt x="22" y="10"/>
                    </a:lnTo>
                    <a:lnTo>
                      <a:pt x="25" y="13"/>
                    </a:lnTo>
                    <a:lnTo>
                      <a:pt x="28" y="16"/>
                    </a:lnTo>
                    <a:lnTo>
                      <a:pt x="30" y="18"/>
                    </a:lnTo>
                    <a:lnTo>
                      <a:pt x="33" y="21"/>
                    </a:lnTo>
                    <a:lnTo>
                      <a:pt x="36" y="24"/>
                    </a:lnTo>
                    <a:lnTo>
                      <a:pt x="40" y="27"/>
                    </a:lnTo>
                    <a:lnTo>
                      <a:pt x="43" y="30"/>
                    </a:lnTo>
                    <a:lnTo>
                      <a:pt x="46" y="33"/>
                    </a:lnTo>
                    <a:lnTo>
                      <a:pt x="50" y="37"/>
                    </a:lnTo>
                    <a:lnTo>
                      <a:pt x="54" y="40"/>
                    </a:lnTo>
                    <a:lnTo>
                      <a:pt x="57" y="44"/>
                    </a:lnTo>
                    <a:lnTo>
                      <a:pt x="62" y="48"/>
                    </a:lnTo>
                    <a:lnTo>
                      <a:pt x="65" y="52"/>
                    </a:lnTo>
                    <a:lnTo>
                      <a:pt x="68" y="56"/>
                    </a:lnTo>
                    <a:lnTo>
                      <a:pt x="73" y="61"/>
                    </a:lnTo>
                    <a:lnTo>
                      <a:pt x="76" y="65"/>
                    </a:lnTo>
                    <a:lnTo>
                      <a:pt x="80" y="71"/>
                    </a:lnTo>
                    <a:lnTo>
                      <a:pt x="81" y="73"/>
                    </a:lnTo>
                    <a:lnTo>
                      <a:pt x="84" y="75"/>
                    </a:lnTo>
                    <a:lnTo>
                      <a:pt x="86" y="78"/>
                    </a:lnTo>
                    <a:lnTo>
                      <a:pt x="88" y="81"/>
                    </a:lnTo>
                    <a:lnTo>
                      <a:pt x="89" y="84"/>
                    </a:lnTo>
                    <a:lnTo>
                      <a:pt x="91" y="86"/>
                    </a:lnTo>
                    <a:lnTo>
                      <a:pt x="94" y="88"/>
                    </a:lnTo>
                    <a:lnTo>
                      <a:pt x="96" y="92"/>
                    </a:lnTo>
                    <a:lnTo>
                      <a:pt x="97" y="95"/>
                    </a:lnTo>
                    <a:lnTo>
                      <a:pt x="98" y="97"/>
                    </a:lnTo>
                    <a:lnTo>
                      <a:pt x="100" y="100"/>
                    </a:lnTo>
                    <a:lnTo>
                      <a:pt x="102" y="103"/>
                    </a:lnTo>
                    <a:lnTo>
                      <a:pt x="103" y="106"/>
                    </a:lnTo>
                    <a:lnTo>
                      <a:pt x="105" y="109"/>
                    </a:lnTo>
                    <a:lnTo>
                      <a:pt x="107" y="111"/>
                    </a:lnTo>
                    <a:lnTo>
                      <a:pt x="109" y="115"/>
                    </a:lnTo>
                    <a:lnTo>
                      <a:pt x="110" y="118"/>
                    </a:lnTo>
                    <a:lnTo>
                      <a:pt x="111" y="120"/>
                    </a:lnTo>
                    <a:lnTo>
                      <a:pt x="112" y="124"/>
                    </a:lnTo>
                    <a:lnTo>
                      <a:pt x="114" y="127"/>
                    </a:lnTo>
                    <a:lnTo>
                      <a:pt x="116" y="130"/>
                    </a:lnTo>
                    <a:lnTo>
                      <a:pt x="118" y="134"/>
                    </a:lnTo>
                    <a:lnTo>
                      <a:pt x="119" y="137"/>
                    </a:lnTo>
                    <a:lnTo>
                      <a:pt x="121" y="140"/>
                    </a:lnTo>
                    <a:lnTo>
                      <a:pt x="121" y="143"/>
                    </a:lnTo>
                    <a:lnTo>
                      <a:pt x="122" y="147"/>
                    </a:lnTo>
                    <a:lnTo>
                      <a:pt x="124" y="149"/>
                    </a:lnTo>
                    <a:lnTo>
                      <a:pt x="125" y="152"/>
                    </a:lnTo>
                    <a:lnTo>
                      <a:pt x="126" y="156"/>
                    </a:lnTo>
                    <a:lnTo>
                      <a:pt x="128" y="159"/>
                    </a:lnTo>
                    <a:lnTo>
                      <a:pt x="130" y="162"/>
                    </a:lnTo>
                    <a:lnTo>
                      <a:pt x="131" y="167"/>
                    </a:lnTo>
                    <a:lnTo>
                      <a:pt x="132" y="169"/>
                    </a:lnTo>
                    <a:lnTo>
                      <a:pt x="133" y="173"/>
                    </a:lnTo>
                    <a:lnTo>
                      <a:pt x="134" y="175"/>
                    </a:lnTo>
                    <a:lnTo>
                      <a:pt x="135" y="180"/>
                    </a:lnTo>
                    <a:lnTo>
                      <a:pt x="136" y="182"/>
                    </a:lnTo>
                    <a:lnTo>
                      <a:pt x="137" y="186"/>
                    </a:lnTo>
                    <a:lnTo>
                      <a:pt x="139" y="189"/>
                    </a:lnTo>
                    <a:lnTo>
                      <a:pt x="140" y="193"/>
                    </a:lnTo>
                    <a:lnTo>
                      <a:pt x="141" y="196"/>
                    </a:lnTo>
                    <a:lnTo>
                      <a:pt x="142" y="198"/>
                    </a:lnTo>
                    <a:lnTo>
                      <a:pt x="142" y="202"/>
                    </a:lnTo>
                    <a:lnTo>
                      <a:pt x="143" y="205"/>
                    </a:lnTo>
                    <a:lnTo>
                      <a:pt x="144" y="208"/>
                    </a:lnTo>
                    <a:lnTo>
                      <a:pt x="145" y="213"/>
                    </a:lnTo>
                    <a:lnTo>
                      <a:pt x="146" y="215"/>
                    </a:lnTo>
                    <a:lnTo>
                      <a:pt x="146" y="219"/>
                    </a:lnTo>
                    <a:lnTo>
                      <a:pt x="147" y="222"/>
                    </a:lnTo>
                    <a:lnTo>
                      <a:pt x="147" y="225"/>
                    </a:lnTo>
                    <a:lnTo>
                      <a:pt x="147" y="228"/>
                    </a:lnTo>
                    <a:lnTo>
                      <a:pt x="148" y="232"/>
                    </a:lnTo>
                    <a:lnTo>
                      <a:pt x="150" y="235"/>
                    </a:lnTo>
                    <a:lnTo>
                      <a:pt x="150" y="237"/>
                    </a:lnTo>
                    <a:lnTo>
                      <a:pt x="150" y="240"/>
                    </a:lnTo>
                    <a:lnTo>
                      <a:pt x="151" y="245"/>
                    </a:lnTo>
                    <a:lnTo>
                      <a:pt x="151" y="247"/>
                    </a:lnTo>
                    <a:lnTo>
                      <a:pt x="152" y="250"/>
                    </a:lnTo>
                    <a:lnTo>
                      <a:pt x="152" y="254"/>
                    </a:lnTo>
                    <a:lnTo>
                      <a:pt x="152" y="256"/>
                    </a:lnTo>
                    <a:lnTo>
                      <a:pt x="152" y="259"/>
                    </a:lnTo>
                    <a:lnTo>
                      <a:pt x="153" y="262"/>
                    </a:lnTo>
                    <a:lnTo>
                      <a:pt x="153" y="265"/>
                    </a:lnTo>
                    <a:lnTo>
                      <a:pt x="153" y="268"/>
                    </a:lnTo>
                    <a:lnTo>
                      <a:pt x="153" y="271"/>
                    </a:lnTo>
                    <a:lnTo>
                      <a:pt x="153" y="275"/>
                    </a:lnTo>
                    <a:lnTo>
                      <a:pt x="153" y="277"/>
                    </a:lnTo>
                    <a:lnTo>
                      <a:pt x="153" y="280"/>
                    </a:lnTo>
                    <a:lnTo>
                      <a:pt x="153" y="282"/>
                    </a:lnTo>
                    <a:lnTo>
                      <a:pt x="153" y="286"/>
                    </a:lnTo>
                    <a:lnTo>
                      <a:pt x="153" y="288"/>
                    </a:lnTo>
                    <a:lnTo>
                      <a:pt x="153" y="291"/>
                    </a:lnTo>
                    <a:lnTo>
                      <a:pt x="152" y="293"/>
                    </a:lnTo>
                    <a:lnTo>
                      <a:pt x="152" y="295"/>
                    </a:lnTo>
                    <a:lnTo>
                      <a:pt x="151" y="298"/>
                    </a:lnTo>
                    <a:lnTo>
                      <a:pt x="151" y="301"/>
                    </a:lnTo>
                    <a:lnTo>
                      <a:pt x="150" y="303"/>
                    </a:lnTo>
                    <a:lnTo>
                      <a:pt x="150" y="305"/>
                    </a:lnTo>
                    <a:lnTo>
                      <a:pt x="150" y="308"/>
                    </a:lnTo>
                    <a:lnTo>
                      <a:pt x="148" y="311"/>
                    </a:lnTo>
                    <a:lnTo>
                      <a:pt x="147" y="314"/>
                    </a:lnTo>
                    <a:lnTo>
                      <a:pt x="146" y="319"/>
                    </a:lnTo>
                    <a:lnTo>
                      <a:pt x="145" y="323"/>
                    </a:lnTo>
                    <a:lnTo>
                      <a:pt x="143" y="327"/>
                    </a:lnTo>
                    <a:lnTo>
                      <a:pt x="141" y="331"/>
                    </a:lnTo>
                    <a:lnTo>
                      <a:pt x="140" y="334"/>
                    </a:lnTo>
                    <a:lnTo>
                      <a:pt x="137" y="338"/>
                    </a:lnTo>
                    <a:lnTo>
                      <a:pt x="136" y="342"/>
                    </a:lnTo>
                    <a:lnTo>
                      <a:pt x="134" y="345"/>
                    </a:lnTo>
                    <a:lnTo>
                      <a:pt x="132" y="347"/>
                    </a:lnTo>
                    <a:lnTo>
                      <a:pt x="130" y="351"/>
                    </a:lnTo>
                    <a:lnTo>
                      <a:pt x="129" y="354"/>
                    </a:lnTo>
                    <a:lnTo>
                      <a:pt x="125" y="358"/>
                    </a:lnTo>
                    <a:lnTo>
                      <a:pt x="121" y="363"/>
                    </a:lnTo>
                    <a:lnTo>
                      <a:pt x="118" y="366"/>
                    </a:lnTo>
                    <a:lnTo>
                      <a:pt x="116" y="369"/>
                    </a:lnTo>
                    <a:lnTo>
                      <a:pt x="112" y="371"/>
                    </a:lnTo>
                    <a:lnTo>
                      <a:pt x="111" y="373"/>
                    </a:lnTo>
                    <a:lnTo>
                      <a:pt x="109" y="374"/>
                    </a:lnTo>
                    <a:lnTo>
                      <a:pt x="109" y="375"/>
                    </a:lnTo>
                    <a:lnTo>
                      <a:pt x="109" y="374"/>
                    </a:lnTo>
                    <a:lnTo>
                      <a:pt x="107" y="373"/>
                    </a:lnTo>
                    <a:lnTo>
                      <a:pt x="105" y="371"/>
                    </a:lnTo>
                    <a:lnTo>
                      <a:pt x="101" y="369"/>
                    </a:lnTo>
                    <a:lnTo>
                      <a:pt x="98" y="367"/>
                    </a:lnTo>
                    <a:lnTo>
                      <a:pt x="94" y="364"/>
                    </a:lnTo>
                    <a:lnTo>
                      <a:pt x="90" y="362"/>
                    </a:lnTo>
                    <a:lnTo>
                      <a:pt x="88" y="359"/>
                    </a:lnTo>
                    <a:lnTo>
                      <a:pt x="85" y="357"/>
                    </a:lnTo>
                    <a:lnTo>
                      <a:pt x="83" y="356"/>
                    </a:lnTo>
                    <a:lnTo>
                      <a:pt x="79" y="353"/>
                    </a:lnTo>
                    <a:lnTo>
                      <a:pt x="77" y="349"/>
                    </a:lnTo>
                    <a:lnTo>
                      <a:pt x="74" y="347"/>
                    </a:lnTo>
                    <a:lnTo>
                      <a:pt x="70" y="345"/>
                    </a:lnTo>
                    <a:lnTo>
                      <a:pt x="68" y="341"/>
                    </a:lnTo>
                    <a:lnTo>
                      <a:pt x="65" y="337"/>
                    </a:lnTo>
                    <a:lnTo>
                      <a:pt x="62" y="334"/>
                    </a:lnTo>
                    <a:lnTo>
                      <a:pt x="59" y="331"/>
                    </a:lnTo>
                    <a:lnTo>
                      <a:pt x="56" y="326"/>
                    </a:lnTo>
                    <a:lnTo>
                      <a:pt x="53" y="322"/>
                    </a:lnTo>
                    <a:lnTo>
                      <a:pt x="50" y="317"/>
                    </a:lnTo>
                    <a:lnTo>
                      <a:pt x="47" y="314"/>
                    </a:lnTo>
                    <a:lnTo>
                      <a:pt x="45" y="311"/>
                    </a:lnTo>
                    <a:lnTo>
                      <a:pt x="44" y="309"/>
                    </a:lnTo>
                    <a:lnTo>
                      <a:pt x="43" y="306"/>
                    </a:lnTo>
                    <a:lnTo>
                      <a:pt x="42" y="304"/>
                    </a:lnTo>
                    <a:lnTo>
                      <a:pt x="41" y="301"/>
                    </a:lnTo>
                    <a:lnTo>
                      <a:pt x="39" y="300"/>
                    </a:lnTo>
                    <a:lnTo>
                      <a:pt x="37" y="297"/>
                    </a:lnTo>
                    <a:lnTo>
                      <a:pt x="36" y="294"/>
                    </a:lnTo>
                    <a:lnTo>
                      <a:pt x="35" y="291"/>
                    </a:lnTo>
                    <a:lnTo>
                      <a:pt x="34" y="288"/>
                    </a:lnTo>
                    <a:lnTo>
                      <a:pt x="33" y="286"/>
                    </a:lnTo>
                    <a:lnTo>
                      <a:pt x="32" y="282"/>
                    </a:lnTo>
                    <a:lnTo>
                      <a:pt x="30" y="279"/>
                    </a:lnTo>
                    <a:lnTo>
                      <a:pt x="29" y="277"/>
                    </a:lnTo>
                    <a:lnTo>
                      <a:pt x="28" y="273"/>
                    </a:lnTo>
                    <a:lnTo>
                      <a:pt x="28" y="270"/>
                    </a:lnTo>
                    <a:lnTo>
                      <a:pt x="25" y="267"/>
                    </a:lnTo>
                    <a:lnTo>
                      <a:pt x="24" y="263"/>
                    </a:lnTo>
                    <a:lnTo>
                      <a:pt x="23" y="260"/>
                    </a:lnTo>
                    <a:lnTo>
                      <a:pt x="23" y="258"/>
                    </a:lnTo>
                    <a:lnTo>
                      <a:pt x="22" y="254"/>
                    </a:lnTo>
                    <a:lnTo>
                      <a:pt x="21" y="251"/>
                    </a:lnTo>
                    <a:lnTo>
                      <a:pt x="20" y="248"/>
                    </a:lnTo>
                    <a:lnTo>
                      <a:pt x="20" y="245"/>
                    </a:lnTo>
                    <a:lnTo>
                      <a:pt x="18" y="240"/>
                    </a:lnTo>
                    <a:lnTo>
                      <a:pt x="18" y="237"/>
                    </a:lnTo>
                    <a:lnTo>
                      <a:pt x="17" y="234"/>
                    </a:lnTo>
                    <a:lnTo>
                      <a:pt x="17" y="230"/>
                    </a:lnTo>
                    <a:lnTo>
                      <a:pt x="15" y="227"/>
                    </a:lnTo>
                    <a:lnTo>
                      <a:pt x="14" y="224"/>
                    </a:lnTo>
                    <a:lnTo>
                      <a:pt x="13" y="219"/>
                    </a:lnTo>
                    <a:lnTo>
                      <a:pt x="13" y="217"/>
                    </a:lnTo>
                    <a:lnTo>
                      <a:pt x="12" y="213"/>
                    </a:lnTo>
                    <a:lnTo>
                      <a:pt x="12" y="210"/>
                    </a:lnTo>
                    <a:lnTo>
                      <a:pt x="11" y="205"/>
                    </a:lnTo>
                    <a:lnTo>
                      <a:pt x="11" y="203"/>
                    </a:lnTo>
                    <a:lnTo>
                      <a:pt x="10" y="198"/>
                    </a:lnTo>
                    <a:lnTo>
                      <a:pt x="10" y="195"/>
                    </a:lnTo>
                    <a:lnTo>
                      <a:pt x="9" y="192"/>
                    </a:lnTo>
                    <a:lnTo>
                      <a:pt x="9" y="189"/>
                    </a:lnTo>
                    <a:lnTo>
                      <a:pt x="8" y="184"/>
                    </a:lnTo>
                    <a:lnTo>
                      <a:pt x="8" y="181"/>
                    </a:lnTo>
                    <a:lnTo>
                      <a:pt x="7" y="178"/>
                    </a:lnTo>
                    <a:lnTo>
                      <a:pt x="7" y="174"/>
                    </a:lnTo>
                    <a:lnTo>
                      <a:pt x="6" y="170"/>
                    </a:lnTo>
                    <a:lnTo>
                      <a:pt x="6" y="167"/>
                    </a:lnTo>
                    <a:lnTo>
                      <a:pt x="4" y="163"/>
                    </a:lnTo>
                    <a:lnTo>
                      <a:pt x="4" y="160"/>
                    </a:lnTo>
                    <a:lnTo>
                      <a:pt x="4" y="156"/>
                    </a:lnTo>
                    <a:lnTo>
                      <a:pt x="4" y="152"/>
                    </a:lnTo>
                    <a:lnTo>
                      <a:pt x="3" y="149"/>
                    </a:lnTo>
                    <a:lnTo>
                      <a:pt x="3" y="146"/>
                    </a:lnTo>
                    <a:lnTo>
                      <a:pt x="3" y="142"/>
                    </a:lnTo>
                    <a:lnTo>
                      <a:pt x="2" y="139"/>
                    </a:lnTo>
                    <a:lnTo>
                      <a:pt x="2" y="136"/>
                    </a:lnTo>
                    <a:lnTo>
                      <a:pt x="2" y="132"/>
                    </a:lnTo>
                    <a:lnTo>
                      <a:pt x="2" y="128"/>
                    </a:lnTo>
                    <a:lnTo>
                      <a:pt x="2" y="125"/>
                    </a:lnTo>
                    <a:lnTo>
                      <a:pt x="1" y="121"/>
                    </a:lnTo>
                    <a:lnTo>
                      <a:pt x="1" y="118"/>
                    </a:lnTo>
                    <a:lnTo>
                      <a:pt x="1" y="115"/>
                    </a:lnTo>
                    <a:lnTo>
                      <a:pt x="1" y="111"/>
                    </a:lnTo>
                    <a:lnTo>
                      <a:pt x="1" y="109"/>
                    </a:lnTo>
                    <a:lnTo>
                      <a:pt x="1" y="106"/>
                    </a:lnTo>
                    <a:lnTo>
                      <a:pt x="0" y="103"/>
                    </a:lnTo>
                    <a:lnTo>
                      <a:pt x="0" y="99"/>
                    </a:lnTo>
                    <a:lnTo>
                      <a:pt x="0" y="96"/>
                    </a:lnTo>
                    <a:lnTo>
                      <a:pt x="0" y="94"/>
                    </a:lnTo>
                    <a:lnTo>
                      <a:pt x="0" y="91"/>
                    </a:lnTo>
                    <a:lnTo>
                      <a:pt x="0" y="88"/>
                    </a:lnTo>
                    <a:lnTo>
                      <a:pt x="0" y="85"/>
                    </a:lnTo>
                    <a:lnTo>
                      <a:pt x="0" y="83"/>
                    </a:lnTo>
                    <a:lnTo>
                      <a:pt x="0" y="80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0" y="69"/>
                    </a:lnTo>
                    <a:lnTo>
                      <a:pt x="0" y="66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0" y="56"/>
                    </a:lnTo>
                    <a:lnTo>
                      <a:pt x="1" y="52"/>
                    </a:lnTo>
                    <a:lnTo>
                      <a:pt x="1" y="48"/>
                    </a:lnTo>
                    <a:lnTo>
                      <a:pt x="1" y="44"/>
                    </a:lnTo>
                    <a:lnTo>
                      <a:pt x="1" y="40"/>
                    </a:lnTo>
                    <a:lnTo>
                      <a:pt x="2" y="37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2" y="27"/>
                    </a:lnTo>
                    <a:lnTo>
                      <a:pt x="3" y="23"/>
                    </a:lnTo>
                    <a:lnTo>
                      <a:pt x="3" y="21"/>
                    </a:lnTo>
                    <a:lnTo>
                      <a:pt x="4" y="19"/>
                    </a:lnTo>
                    <a:lnTo>
                      <a:pt x="4" y="16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>
                <a:off x="4300538" y="1069976"/>
                <a:ext cx="31750" cy="90488"/>
              </a:xfrm>
              <a:custGeom>
                <a:avLst/>
                <a:gdLst>
                  <a:gd name="T0" fmla="*/ 43 w 83"/>
                  <a:gd name="T1" fmla="*/ 18 h 228"/>
                  <a:gd name="T2" fmla="*/ 40 w 83"/>
                  <a:gd name="T3" fmla="*/ 26 h 228"/>
                  <a:gd name="T4" fmla="*/ 34 w 83"/>
                  <a:gd name="T5" fmla="*/ 37 h 228"/>
                  <a:gd name="T6" fmla="*/ 31 w 83"/>
                  <a:gd name="T7" fmla="*/ 46 h 228"/>
                  <a:gd name="T8" fmla="*/ 27 w 83"/>
                  <a:gd name="T9" fmla="*/ 56 h 228"/>
                  <a:gd name="T10" fmla="*/ 22 w 83"/>
                  <a:gd name="T11" fmla="*/ 65 h 228"/>
                  <a:gd name="T12" fmla="*/ 18 w 83"/>
                  <a:gd name="T13" fmla="*/ 76 h 228"/>
                  <a:gd name="T14" fmla="*/ 15 w 83"/>
                  <a:gd name="T15" fmla="*/ 89 h 228"/>
                  <a:gd name="T16" fmla="*/ 10 w 83"/>
                  <a:gd name="T17" fmla="*/ 101 h 228"/>
                  <a:gd name="T18" fmla="*/ 8 w 83"/>
                  <a:gd name="T19" fmla="*/ 113 h 228"/>
                  <a:gd name="T20" fmla="*/ 5 w 83"/>
                  <a:gd name="T21" fmla="*/ 124 h 228"/>
                  <a:gd name="T22" fmla="*/ 4 w 83"/>
                  <a:gd name="T23" fmla="*/ 136 h 228"/>
                  <a:gd name="T24" fmla="*/ 1 w 83"/>
                  <a:gd name="T25" fmla="*/ 146 h 228"/>
                  <a:gd name="T26" fmla="*/ 1 w 83"/>
                  <a:gd name="T27" fmla="*/ 156 h 228"/>
                  <a:gd name="T28" fmla="*/ 0 w 83"/>
                  <a:gd name="T29" fmla="*/ 165 h 228"/>
                  <a:gd name="T30" fmla="*/ 0 w 83"/>
                  <a:gd name="T31" fmla="*/ 172 h 228"/>
                  <a:gd name="T32" fmla="*/ 0 w 83"/>
                  <a:gd name="T33" fmla="*/ 183 h 228"/>
                  <a:gd name="T34" fmla="*/ 0 w 83"/>
                  <a:gd name="T35" fmla="*/ 188 h 228"/>
                  <a:gd name="T36" fmla="*/ 39 w 83"/>
                  <a:gd name="T37" fmla="*/ 226 h 228"/>
                  <a:gd name="T38" fmla="*/ 39 w 83"/>
                  <a:gd name="T39" fmla="*/ 216 h 228"/>
                  <a:gd name="T40" fmla="*/ 39 w 83"/>
                  <a:gd name="T41" fmla="*/ 208 h 228"/>
                  <a:gd name="T42" fmla="*/ 39 w 83"/>
                  <a:gd name="T43" fmla="*/ 197 h 228"/>
                  <a:gd name="T44" fmla="*/ 40 w 83"/>
                  <a:gd name="T45" fmla="*/ 184 h 228"/>
                  <a:gd name="T46" fmla="*/ 40 w 83"/>
                  <a:gd name="T47" fmla="*/ 173 h 228"/>
                  <a:gd name="T48" fmla="*/ 41 w 83"/>
                  <a:gd name="T49" fmla="*/ 166 h 228"/>
                  <a:gd name="T50" fmla="*/ 42 w 83"/>
                  <a:gd name="T51" fmla="*/ 159 h 228"/>
                  <a:gd name="T52" fmla="*/ 42 w 83"/>
                  <a:gd name="T53" fmla="*/ 151 h 228"/>
                  <a:gd name="T54" fmla="*/ 43 w 83"/>
                  <a:gd name="T55" fmla="*/ 143 h 228"/>
                  <a:gd name="T56" fmla="*/ 44 w 83"/>
                  <a:gd name="T57" fmla="*/ 136 h 228"/>
                  <a:gd name="T58" fmla="*/ 45 w 83"/>
                  <a:gd name="T59" fmla="*/ 127 h 228"/>
                  <a:gd name="T60" fmla="*/ 48 w 83"/>
                  <a:gd name="T61" fmla="*/ 119 h 228"/>
                  <a:gd name="T62" fmla="*/ 49 w 83"/>
                  <a:gd name="T63" fmla="*/ 112 h 228"/>
                  <a:gd name="T64" fmla="*/ 51 w 83"/>
                  <a:gd name="T65" fmla="*/ 104 h 228"/>
                  <a:gd name="T66" fmla="*/ 52 w 83"/>
                  <a:gd name="T67" fmla="*/ 96 h 228"/>
                  <a:gd name="T68" fmla="*/ 54 w 83"/>
                  <a:gd name="T69" fmla="*/ 87 h 228"/>
                  <a:gd name="T70" fmla="*/ 56 w 83"/>
                  <a:gd name="T71" fmla="*/ 80 h 228"/>
                  <a:gd name="T72" fmla="*/ 59 w 83"/>
                  <a:gd name="T73" fmla="*/ 72 h 228"/>
                  <a:gd name="T74" fmla="*/ 61 w 83"/>
                  <a:gd name="T75" fmla="*/ 64 h 228"/>
                  <a:gd name="T76" fmla="*/ 64 w 83"/>
                  <a:gd name="T77" fmla="*/ 53 h 228"/>
                  <a:gd name="T78" fmla="*/ 68 w 83"/>
                  <a:gd name="T79" fmla="*/ 40 h 228"/>
                  <a:gd name="T80" fmla="*/ 72 w 83"/>
                  <a:gd name="T81" fmla="*/ 28 h 228"/>
                  <a:gd name="T82" fmla="*/ 76 w 83"/>
                  <a:gd name="T83" fmla="*/ 18 h 228"/>
                  <a:gd name="T84" fmla="*/ 78 w 83"/>
                  <a:gd name="T85" fmla="*/ 10 h 228"/>
                  <a:gd name="T86" fmla="*/ 83 w 83"/>
                  <a:gd name="T87" fmla="*/ 0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3" h="228">
                    <a:moveTo>
                      <a:pt x="83" y="0"/>
                    </a:moveTo>
                    <a:lnTo>
                      <a:pt x="44" y="18"/>
                    </a:lnTo>
                    <a:lnTo>
                      <a:pt x="43" y="18"/>
                    </a:lnTo>
                    <a:lnTo>
                      <a:pt x="42" y="20"/>
                    </a:lnTo>
                    <a:lnTo>
                      <a:pt x="41" y="22"/>
                    </a:lnTo>
                    <a:lnTo>
                      <a:pt x="40" y="26"/>
                    </a:lnTo>
                    <a:lnTo>
                      <a:pt x="38" y="29"/>
                    </a:lnTo>
                    <a:lnTo>
                      <a:pt x="36" y="35"/>
                    </a:lnTo>
                    <a:lnTo>
                      <a:pt x="34" y="37"/>
                    </a:lnTo>
                    <a:lnTo>
                      <a:pt x="33" y="40"/>
                    </a:lnTo>
                    <a:lnTo>
                      <a:pt x="32" y="42"/>
                    </a:lnTo>
                    <a:lnTo>
                      <a:pt x="31" y="46"/>
                    </a:lnTo>
                    <a:lnTo>
                      <a:pt x="29" y="49"/>
                    </a:lnTo>
                    <a:lnTo>
                      <a:pt x="28" y="52"/>
                    </a:lnTo>
                    <a:lnTo>
                      <a:pt x="27" y="56"/>
                    </a:lnTo>
                    <a:lnTo>
                      <a:pt x="26" y="59"/>
                    </a:lnTo>
                    <a:lnTo>
                      <a:pt x="23" y="62"/>
                    </a:lnTo>
                    <a:lnTo>
                      <a:pt x="22" y="65"/>
                    </a:lnTo>
                    <a:lnTo>
                      <a:pt x="21" y="70"/>
                    </a:lnTo>
                    <a:lnTo>
                      <a:pt x="19" y="73"/>
                    </a:lnTo>
                    <a:lnTo>
                      <a:pt x="18" y="76"/>
                    </a:lnTo>
                    <a:lnTo>
                      <a:pt x="17" y="81"/>
                    </a:lnTo>
                    <a:lnTo>
                      <a:pt x="16" y="85"/>
                    </a:lnTo>
                    <a:lnTo>
                      <a:pt x="15" y="89"/>
                    </a:lnTo>
                    <a:lnTo>
                      <a:pt x="12" y="93"/>
                    </a:lnTo>
                    <a:lnTo>
                      <a:pt x="11" y="97"/>
                    </a:lnTo>
                    <a:lnTo>
                      <a:pt x="10" y="101"/>
                    </a:lnTo>
                    <a:lnTo>
                      <a:pt x="10" y="105"/>
                    </a:lnTo>
                    <a:lnTo>
                      <a:pt x="8" y="108"/>
                    </a:lnTo>
                    <a:lnTo>
                      <a:pt x="8" y="113"/>
                    </a:lnTo>
                    <a:lnTo>
                      <a:pt x="7" y="116"/>
                    </a:lnTo>
                    <a:lnTo>
                      <a:pt x="6" y="121"/>
                    </a:lnTo>
                    <a:lnTo>
                      <a:pt x="5" y="124"/>
                    </a:lnTo>
                    <a:lnTo>
                      <a:pt x="5" y="128"/>
                    </a:lnTo>
                    <a:lnTo>
                      <a:pt x="4" y="132"/>
                    </a:lnTo>
                    <a:lnTo>
                      <a:pt x="4" y="136"/>
                    </a:lnTo>
                    <a:lnTo>
                      <a:pt x="3" y="138"/>
                    </a:lnTo>
                    <a:lnTo>
                      <a:pt x="3" y="143"/>
                    </a:lnTo>
                    <a:lnTo>
                      <a:pt x="1" y="146"/>
                    </a:lnTo>
                    <a:lnTo>
                      <a:pt x="1" y="149"/>
                    </a:lnTo>
                    <a:lnTo>
                      <a:pt x="1" y="152"/>
                    </a:lnTo>
                    <a:lnTo>
                      <a:pt x="1" y="156"/>
                    </a:lnTo>
                    <a:lnTo>
                      <a:pt x="1" y="159"/>
                    </a:lnTo>
                    <a:lnTo>
                      <a:pt x="1" y="162"/>
                    </a:lnTo>
                    <a:lnTo>
                      <a:pt x="0" y="165"/>
                    </a:lnTo>
                    <a:lnTo>
                      <a:pt x="0" y="167"/>
                    </a:lnTo>
                    <a:lnTo>
                      <a:pt x="0" y="170"/>
                    </a:lnTo>
                    <a:lnTo>
                      <a:pt x="0" y="172"/>
                    </a:lnTo>
                    <a:lnTo>
                      <a:pt x="0" y="177"/>
                    </a:lnTo>
                    <a:lnTo>
                      <a:pt x="0" y="180"/>
                    </a:lnTo>
                    <a:lnTo>
                      <a:pt x="0" y="183"/>
                    </a:lnTo>
                    <a:lnTo>
                      <a:pt x="0" y="186"/>
                    </a:lnTo>
                    <a:lnTo>
                      <a:pt x="0" y="187"/>
                    </a:lnTo>
                    <a:lnTo>
                      <a:pt x="0" y="188"/>
                    </a:lnTo>
                    <a:lnTo>
                      <a:pt x="40" y="228"/>
                    </a:lnTo>
                    <a:lnTo>
                      <a:pt x="39" y="227"/>
                    </a:lnTo>
                    <a:lnTo>
                      <a:pt x="39" y="226"/>
                    </a:lnTo>
                    <a:lnTo>
                      <a:pt x="39" y="223"/>
                    </a:lnTo>
                    <a:lnTo>
                      <a:pt x="39" y="219"/>
                    </a:lnTo>
                    <a:lnTo>
                      <a:pt x="39" y="216"/>
                    </a:lnTo>
                    <a:lnTo>
                      <a:pt x="39" y="214"/>
                    </a:lnTo>
                    <a:lnTo>
                      <a:pt x="39" y="211"/>
                    </a:lnTo>
                    <a:lnTo>
                      <a:pt x="39" y="208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39" y="197"/>
                    </a:lnTo>
                    <a:lnTo>
                      <a:pt x="40" y="193"/>
                    </a:lnTo>
                    <a:lnTo>
                      <a:pt x="40" y="189"/>
                    </a:lnTo>
                    <a:lnTo>
                      <a:pt x="40" y="184"/>
                    </a:lnTo>
                    <a:lnTo>
                      <a:pt x="40" y="180"/>
                    </a:lnTo>
                    <a:lnTo>
                      <a:pt x="40" y="176"/>
                    </a:lnTo>
                    <a:lnTo>
                      <a:pt x="40" y="173"/>
                    </a:lnTo>
                    <a:lnTo>
                      <a:pt x="40" y="171"/>
                    </a:lnTo>
                    <a:lnTo>
                      <a:pt x="40" y="168"/>
                    </a:lnTo>
                    <a:lnTo>
                      <a:pt x="41" y="166"/>
                    </a:lnTo>
                    <a:lnTo>
                      <a:pt x="41" y="163"/>
                    </a:lnTo>
                    <a:lnTo>
                      <a:pt x="41" y="161"/>
                    </a:lnTo>
                    <a:lnTo>
                      <a:pt x="42" y="159"/>
                    </a:lnTo>
                    <a:lnTo>
                      <a:pt x="42" y="157"/>
                    </a:lnTo>
                    <a:lnTo>
                      <a:pt x="42" y="154"/>
                    </a:lnTo>
                    <a:lnTo>
                      <a:pt x="42" y="151"/>
                    </a:lnTo>
                    <a:lnTo>
                      <a:pt x="42" y="148"/>
                    </a:lnTo>
                    <a:lnTo>
                      <a:pt x="43" y="146"/>
                    </a:lnTo>
                    <a:lnTo>
                      <a:pt x="43" y="143"/>
                    </a:lnTo>
                    <a:lnTo>
                      <a:pt x="43" y="140"/>
                    </a:lnTo>
                    <a:lnTo>
                      <a:pt x="44" y="138"/>
                    </a:lnTo>
                    <a:lnTo>
                      <a:pt x="44" y="136"/>
                    </a:lnTo>
                    <a:lnTo>
                      <a:pt x="44" y="133"/>
                    </a:lnTo>
                    <a:lnTo>
                      <a:pt x="45" y="130"/>
                    </a:lnTo>
                    <a:lnTo>
                      <a:pt x="45" y="127"/>
                    </a:lnTo>
                    <a:lnTo>
                      <a:pt x="47" y="125"/>
                    </a:lnTo>
                    <a:lnTo>
                      <a:pt x="47" y="122"/>
                    </a:lnTo>
                    <a:lnTo>
                      <a:pt x="48" y="119"/>
                    </a:lnTo>
                    <a:lnTo>
                      <a:pt x="48" y="117"/>
                    </a:lnTo>
                    <a:lnTo>
                      <a:pt x="49" y="115"/>
                    </a:lnTo>
                    <a:lnTo>
                      <a:pt x="49" y="112"/>
                    </a:lnTo>
                    <a:lnTo>
                      <a:pt x="50" y="109"/>
                    </a:lnTo>
                    <a:lnTo>
                      <a:pt x="50" y="106"/>
                    </a:lnTo>
                    <a:lnTo>
                      <a:pt x="51" y="104"/>
                    </a:lnTo>
                    <a:lnTo>
                      <a:pt x="51" y="102"/>
                    </a:lnTo>
                    <a:lnTo>
                      <a:pt x="52" y="98"/>
                    </a:lnTo>
                    <a:lnTo>
                      <a:pt x="52" y="96"/>
                    </a:lnTo>
                    <a:lnTo>
                      <a:pt x="53" y="93"/>
                    </a:lnTo>
                    <a:lnTo>
                      <a:pt x="53" y="91"/>
                    </a:lnTo>
                    <a:lnTo>
                      <a:pt x="54" y="87"/>
                    </a:lnTo>
                    <a:lnTo>
                      <a:pt x="55" y="85"/>
                    </a:lnTo>
                    <a:lnTo>
                      <a:pt x="55" y="83"/>
                    </a:lnTo>
                    <a:lnTo>
                      <a:pt x="56" y="80"/>
                    </a:lnTo>
                    <a:lnTo>
                      <a:pt x="58" y="78"/>
                    </a:lnTo>
                    <a:lnTo>
                      <a:pt x="58" y="74"/>
                    </a:lnTo>
                    <a:lnTo>
                      <a:pt x="59" y="72"/>
                    </a:lnTo>
                    <a:lnTo>
                      <a:pt x="59" y="70"/>
                    </a:lnTo>
                    <a:lnTo>
                      <a:pt x="60" y="67"/>
                    </a:lnTo>
                    <a:lnTo>
                      <a:pt x="61" y="64"/>
                    </a:lnTo>
                    <a:lnTo>
                      <a:pt x="61" y="62"/>
                    </a:lnTo>
                    <a:lnTo>
                      <a:pt x="62" y="58"/>
                    </a:lnTo>
                    <a:lnTo>
                      <a:pt x="64" y="53"/>
                    </a:lnTo>
                    <a:lnTo>
                      <a:pt x="65" y="49"/>
                    </a:lnTo>
                    <a:lnTo>
                      <a:pt x="67" y="45"/>
                    </a:lnTo>
                    <a:lnTo>
                      <a:pt x="68" y="40"/>
                    </a:lnTo>
                    <a:lnTo>
                      <a:pt x="70" y="36"/>
                    </a:lnTo>
                    <a:lnTo>
                      <a:pt x="71" y="32"/>
                    </a:lnTo>
                    <a:lnTo>
                      <a:pt x="72" y="28"/>
                    </a:lnTo>
                    <a:lnTo>
                      <a:pt x="74" y="25"/>
                    </a:lnTo>
                    <a:lnTo>
                      <a:pt x="75" y="21"/>
                    </a:lnTo>
                    <a:lnTo>
                      <a:pt x="76" y="18"/>
                    </a:lnTo>
                    <a:lnTo>
                      <a:pt x="76" y="15"/>
                    </a:lnTo>
                    <a:lnTo>
                      <a:pt x="77" y="13"/>
                    </a:lnTo>
                    <a:lnTo>
                      <a:pt x="78" y="10"/>
                    </a:lnTo>
                    <a:lnTo>
                      <a:pt x="81" y="6"/>
                    </a:lnTo>
                    <a:lnTo>
                      <a:pt x="82" y="3"/>
                    </a:lnTo>
                    <a:lnTo>
                      <a:pt x="83" y="0"/>
                    </a:lnTo>
                    <a:lnTo>
                      <a:pt x="83" y="0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33"/>
              <p:cNvSpPr>
                <a:spLocks/>
              </p:cNvSpPr>
              <p:nvPr/>
            </p:nvSpPr>
            <p:spPr bwMode="auto">
              <a:xfrm>
                <a:off x="4362451" y="974726"/>
                <a:ext cx="34925" cy="58738"/>
              </a:xfrm>
              <a:custGeom>
                <a:avLst/>
                <a:gdLst>
                  <a:gd name="T0" fmla="*/ 0 w 87"/>
                  <a:gd name="T1" fmla="*/ 87 h 148"/>
                  <a:gd name="T2" fmla="*/ 42 w 87"/>
                  <a:gd name="T3" fmla="*/ 63 h 148"/>
                  <a:gd name="T4" fmla="*/ 44 w 87"/>
                  <a:gd name="T5" fmla="*/ 65 h 148"/>
                  <a:gd name="T6" fmla="*/ 49 w 87"/>
                  <a:gd name="T7" fmla="*/ 72 h 148"/>
                  <a:gd name="T8" fmla="*/ 51 w 87"/>
                  <a:gd name="T9" fmla="*/ 81 h 148"/>
                  <a:gd name="T10" fmla="*/ 51 w 87"/>
                  <a:gd name="T11" fmla="*/ 86 h 148"/>
                  <a:gd name="T12" fmla="*/ 51 w 87"/>
                  <a:gd name="T13" fmla="*/ 92 h 148"/>
                  <a:gd name="T14" fmla="*/ 48 w 87"/>
                  <a:gd name="T15" fmla="*/ 96 h 148"/>
                  <a:gd name="T16" fmla="*/ 44 w 87"/>
                  <a:gd name="T17" fmla="*/ 100 h 148"/>
                  <a:gd name="T18" fmla="*/ 40 w 87"/>
                  <a:gd name="T19" fmla="*/ 106 h 148"/>
                  <a:gd name="T20" fmla="*/ 36 w 87"/>
                  <a:gd name="T21" fmla="*/ 110 h 148"/>
                  <a:gd name="T22" fmla="*/ 28 w 87"/>
                  <a:gd name="T23" fmla="*/ 116 h 148"/>
                  <a:gd name="T24" fmla="*/ 25 w 87"/>
                  <a:gd name="T25" fmla="*/ 119 h 148"/>
                  <a:gd name="T26" fmla="*/ 28 w 87"/>
                  <a:gd name="T27" fmla="*/ 147 h 148"/>
                  <a:gd name="T28" fmla="*/ 33 w 87"/>
                  <a:gd name="T29" fmla="*/ 143 h 148"/>
                  <a:gd name="T30" fmla="*/ 39 w 87"/>
                  <a:gd name="T31" fmla="*/ 140 h 148"/>
                  <a:gd name="T32" fmla="*/ 44 w 87"/>
                  <a:gd name="T33" fmla="*/ 136 h 148"/>
                  <a:gd name="T34" fmla="*/ 52 w 87"/>
                  <a:gd name="T35" fmla="*/ 130 h 148"/>
                  <a:gd name="T36" fmla="*/ 59 w 87"/>
                  <a:gd name="T37" fmla="*/ 125 h 148"/>
                  <a:gd name="T38" fmla="*/ 65 w 87"/>
                  <a:gd name="T39" fmla="*/ 118 h 148"/>
                  <a:gd name="T40" fmla="*/ 71 w 87"/>
                  <a:gd name="T41" fmla="*/ 110 h 148"/>
                  <a:gd name="T42" fmla="*/ 75 w 87"/>
                  <a:gd name="T43" fmla="*/ 103 h 148"/>
                  <a:gd name="T44" fmla="*/ 80 w 87"/>
                  <a:gd name="T45" fmla="*/ 94 h 148"/>
                  <a:gd name="T46" fmla="*/ 82 w 87"/>
                  <a:gd name="T47" fmla="*/ 86 h 148"/>
                  <a:gd name="T48" fmla="*/ 84 w 87"/>
                  <a:gd name="T49" fmla="*/ 79 h 148"/>
                  <a:gd name="T50" fmla="*/ 85 w 87"/>
                  <a:gd name="T51" fmla="*/ 74 h 148"/>
                  <a:gd name="T52" fmla="*/ 86 w 87"/>
                  <a:gd name="T53" fmla="*/ 68 h 148"/>
                  <a:gd name="T54" fmla="*/ 86 w 87"/>
                  <a:gd name="T55" fmla="*/ 66 h 148"/>
                  <a:gd name="T56" fmla="*/ 85 w 87"/>
                  <a:gd name="T57" fmla="*/ 62 h 148"/>
                  <a:gd name="T58" fmla="*/ 82 w 87"/>
                  <a:gd name="T59" fmla="*/ 55 h 148"/>
                  <a:gd name="T60" fmla="*/ 80 w 87"/>
                  <a:gd name="T61" fmla="*/ 51 h 148"/>
                  <a:gd name="T62" fmla="*/ 75 w 87"/>
                  <a:gd name="T63" fmla="*/ 45 h 148"/>
                  <a:gd name="T64" fmla="*/ 71 w 87"/>
                  <a:gd name="T65" fmla="*/ 40 h 148"/>
                  <a:gd name="T66" fmla="*/ 65 w 87"/>
                  <a:gd name="T67" fmla="*/ 33 h 148"/>
                  <a:gd name="T68" fmla="*/ 59 w 87"/>
                  <a:gd name="T69" fmla="*/ 27 h 148"/>
                  <a:gd name="T70" fmla="*/ 52 w 87"/>
                  <a:gd name="T71" fmla="*/ 20 h 148"/>
                  <a:gd name="T72" fmla="*/ 44 w 87"/>
                  <a:gd name="T73" fmla="*/ 14 h 148"/>
                  <a:gd name="T74" fmla="*/ 38 w 87"/>
                  <a:gd name="T75" fmla="*/ 9 h 148"/>
                  <a:gd name="T76" fmla="*/ 32 w 87"/>
                  <a:gd name="T77" fmla="*/ 4 h 148"/>
                  <a:gd name="T78" fmla="*/ 27 w 87"/>
                  <a:gd name="T79" fmla="*/ 1 h 148"/>
                  <a:gd name="T80" fmla="*/ 18 w 87"/>
                  <a:gd name="T81" fmla="*/ 30 h 148"/>
                  <a:gd name="T82" fmla="*/ 21 w 87"/>
                  <a:gd name="T83" fmla="*/ 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7" h="148">
                    <a:moveTo>
                      <a:pt x="21" y="47"/>
                    </a:moveTo>
                    <a:lnTo>
                      <a:pt x="0" y="87"/>
                    </a:lnTo>
                    <a:lnTo>
                      <a:pt x="11" y="94"/>
                    </a:lnTo>
                    <a:lnTo>
                      <a:pt x="42" y="63"/>
                    </a:lnTo>
                    <a:lnTo>
                      <a:pt x="42" y="63"/>
                    </a:lnTo>
                    <a:lnTo>
                      <a:pt x="44" y="65"/>
                    </a:lnTo>
                    <a:lnTo>
                      <a:pt x="47" y="67"/>
                    </a:lnTo>
                    <a:lnTo>
                      <a:pt x="49" y="72"/>
                    </a:lnTo>
                    <a:lnTo>
                      <a:pt x="50" y="75"/>
                    </a:lnTo>
                    <a:lnTo>
                      <a:pt x="51" y="81"/>
                    </a:lnTo>
                    <a:lnTo>
                      <a:pt x="51" y="83"/>
                    </a:lnTo>
                    <a:lnTo>
                      <a:pt x="51" y="86"/>
                    </a:lnTo>
                    <a:lnTo>
                      <a:pt x="51" y="88"/>
                    </a:lnTo>
                    <a:lnTo>
                      <a:pt x="51" y="92"/>
                    </a:lnTo>
                    <a:lnTo>
                      <a:pt x="50" y="94"/>
                    </a:lnTo>
                    <a:lnTo>
                      <a:pt x="48" y="96"/>
                    </a:lnTo>
                    <a:lnTo>
                      <a:pt x="47" y="98"/>
                    </a:lnTo>
                    <a:lnTo>
                      <a:pt x="44" y="100"/>
                    </a:lnTo>
                    <a:lnTo>
                      <a:pt x="42" y="103"/>
                    </a:lnTo>
                    <a:lnTo>
                      <a:pt x="40" y="106"/>
                    </a:lnTo>
                    <a:lnTo>
                      <a:pt x="38" y="108"/>
                    </a:lnTo>
                    <a:lnTo>
                      <a:pt x="36" y="110"/>
                    </a:lnTo>
                    <a:lnTo>
                      <a:pt x="31" y="114"/>
                    </a:lnTo>
                    <a:lnTo>
                      <a:pt x="28" y="116"/>
                    </a:lnTo>
                    <a:lnTo>
                      <a:pt x="26" y="118"/>
                    </a:lnTo>
                    <a:lnTo>
                      <a:pt x="25" y="119"/>
                    </a:lnTo>
                    <a:lnTo>
                      <a:pt x="27" y="148"/>
                    </a:lnTo>
                    <a:lnTo>
                      <a:pt x="28" y="147"/>
                    </a:lnTo>
                    <a:lnTo>
                      <a:pt x="31" y="144"/>
                    </a:lnTo>
                    <a:lnTo>
                      <a:pt x="33" y="143"/>
                    </a:lnTo>
                    <a:lnTo>
                      <a:pt x="36" y="141"/>
                    </a:lnTo>
                    <a:lnTo>
                      <a:pt x="39" y="140"/>
                    </a:lnTo>
                    <a:lnTo>
                      <a:pt x="42" y="138"/>
                    </a:lnTo>
                    <a:lnTo>
                      <a:pt x="44" y="136"/>
                    </a:lnTo>
                    <a:lnTo>
                      <a:pt x="48" y="133"/>
                    </a:lnTo>
                    <a:lnTo>
                      <a:pt x="52" y="130"/>
                    </a:lnTo>
                    <a:lnTo>
                      <a:pt x="55" y="128"/>
                    </a:lnTo>
                    <a:lnTo>
                      <a:pt x="59" y="125"/>
                    </a:lnTo>
                    <a:lnTo>
                      <a:pt x="62" y="121"/>
                    </a:lnTo>
                    <a:lnTo>
                      <a:pt x="65" y="118"/>
                    </a:lnTo>
                    <a:lnTo>
                      <a:pt x="69" y="115"/>
                    </a:lnTo>
                    <a:lnTo>
                      <a:pt x="71" y="110"/>
                    </a:lnTo>
                    <a:lnTo>
                      <a:pt x="73" y="106"/>
                    </a:lnTo>
                    <a:lnTo>
                      <a:pt x="75" y="103"/>
                    </a:lnTo>
                    <a:lnTo>
                      <a:pt x="77" y="98"/>
                    </a:lnTo>
                    <a:lnTo>
                      <a:pt x="80" y="94"/>
                    </a:lnTo>
                    <a:lnTo>
                      <a:pt x="81" y="90"/>
                    </a:lnTo>
                    <a:lnTo>
                      <a:pt x="82" y="86"/>
                    </a:lnTo>
                    <a:lnTo>
                      <a:pt x="84" y="83"/>
                    </a:lnTo>
                    <a:lnTo>
                      <a:pt x="84" y="79"/>
                    </a:lnTo>
                    <a:lnTo>
                      <a:pt x="85" y="77"/>
                    </a:lnTo>
                    <a:lnTo>
                      <a:pt x="85" y="74"/>
                    </a:lnTo>
                    <a:lnTo>
                      <a:pt x="86" y="72"/>
                    </a:lnTo>
                    <a:lnTo>
                      <a:pt x="86" y="68"/>
                    </a:lnTo>
                    <a:lnTo>
                      <a:pt x="87" y="67"/>
                    </a:lnTo>
                    <a:lnTo>
                      <a:pt x="86" y="66"/>
                    </a:lnTo>
                    <a:lnTo>
                      <a:pt x="86" y="65"/>
                    </a:lnTo>
                    <a:lnTo>
                      <a:pt x="85" y="62"/>
                    </a:lnTo>
                    <a:lnTo>
                      <a:pt x="84" y="58"/>
                    </a:lnTo>
                    <a:lnTo>
                      <a:pt x="82" y="55"/>
                    </a:lnTo>
                    <a:lnTo>
                      <a:pt x="81" y="53"/>
                    </a:lnTo>
                    <a:lnTo>
                      <a:pt x="80" y="51"/>
                    </a:lnTo>
                    <a:lnTo>
                      <a:pt x="77" y="47"/>
                    </a:lnTo>
                    <a:lnTo>
                      <a:pt x="75" y="45"/>
                    </a:lnTo>
                    <a:lnTo>
                      <a:pt x="73" y="42"/>
                    </a:lnTo>
                    <a:lnTo>
                      <a:pt x="71" y="40"/>
                    </a:lnTo>
                    <a:lnTo>
                      <a:pt x="69" y="36"/>
                    </a:lnTo>
                    <a:lnTo>
                      <a:pt x="65" y="33"/>
                    </a:lnTo>
                    <a:lnTo>
                      <a:pt x="62" y="30"/>
                    </a:lnTo>
                    <a:lnTo>
                      <a:pt x="59" y="27"/>
                    </a:lnTo>
                    <a:lnTo>
                      <a:pt x="55" y="23"/>
                    </a:lnTo>
                    <a:lnTo>
                      <a:pt x="52" y="20"/>
                    </a:lnTo>
                    <a:lnTo>
                      <a:pt x="48" y="17"/>
                    </a:lnTo>
                    <a:lnTo>
                      <a:pt x="44" y="14"/>
                    </a:lnTo>
                    <a:lnTo>
                      <a:pt x="41" y="12"/>
                    </a:lnTo>
                    <a:lnTo>
                      <a:pt x="38" y="9"/>
                    </a:lnTo>
                    <a:lnTo>
                      <a:pt x="36" y="7"/>
                    </a:lnTo>
                    <a:lnTo>
                      <a:pt x="32" y="4"/>
                    </a:lnTo>
                    <a:lnTo>
                      <a:pt x="30" y="3"/>
                    </a:lnTo>
                    <a:lnTo>
                      <a:pt x="27" y="1"/>
                    </a:lnTo>
                    <a:lnTo>
                      <a:pt x="27" y="0"/>
                    </a:lnTo>
                    <a:lnTo>
                      <a:pt x="18" y="30"/>
                    </a:lnTo>
                    <a:lnTo>
                      <a:pt x="21" y="47"/>
                    </a:lnTo>
                    <a:lnTo>
                      <a:pt x="21" y="47"/>
                    </a:lnTo>
                    <a:close/>
                  </a:path>
                </a:pathLst>
              </a:custGeom>
              <a:solidFill>
                <a:srgbClr val="7869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34"/>
              <p:cNvSpPr>
                <a:spLocks/>
              </p:cNvSpPr>
              <p:nvPr/>
            </p:nvSpPr>
            <p:spPr bwMode="auto">
              <a:xfrm>
                <a:off x="4306888" y="949326"/>
                <a:ext cx="61913" cy="26988"/>
              </a:xfrm>
              <a:custGeom>
                <a:avLst/>
                <a:gdLst>
                  <a:gd name="T0" fmla="*/ 65 w 156"/>
                  <a:gd name="T1" fmla="*/ 66 h 68"/>
                  <a:gd name="T2" fmla="*/ 67 w 156"/>
                  <a:gd name="T3" fmla="*/ 61 h 68"/>
                  <a:gd name="T4" fmla="*/ 72 w 156"/>
                  <a:gd name="T5" fmla="*/ 54 h 68"/>
                  <a:gd name="T6" fmla="*/ 77 w 156"/>
                  <a:gd name="T7" fmla="*/ 50 h 68"/>
                  <a:gd name="T8" fmla="*/ 83 w 156"/>
                  <a:gd name="T9" fmla="*/ 46 h 68"/>
                  <a:gd name="T10" fmla="*/ 90 w 156"/>
                  <a:gd name="T11" fmla="*/ 43 h 68"/>
                  <a:gd name="T12" fmla="*/ 99 w 156"/>
                  <a:gd name="T13" fmla="*/ 42 h 68"/>
                  <a:gd name="T14" fmla="*/ 105 w 156"/>
                  <a:gd name="T15" fmla="*/ 42 h 68"/>
                  <a:gd name="T16" fmla="*/ 111 w 156"/>
                  <a:gd name="T17" fmla="*/ 42 h 68"/>
                  <a:gd name="T18" fmla="*/ 116 w 156"/>
                  <a:gd name="T19" fmla="*/ 43 h 68"/>
                  <a:gd name="T20" fmla="*/ 122 w 156"/>
                  <a:gd name="T21" fmla="*/ 43 h 68"/>
                  <a:gd name="T22" fmla="*/ 126 w 156"/>
                  <a:gd name="T23" fmla="*/ 43 h 68"/>
                  <a:gd name="T24" fmla="*/ 131 w 156"/>
                  <a:gd name="T25" fmla="*/ 44 h 68"/>
                  <a:gd name="T26" fmla="*/ 137 w 156"/>
                  <a:gd name="T27" fmla="*/ 45 h 68"/>
                  <a:gd name="T28" fmla="*/ 146 w 156"/>
                  <a:gd name="T29" fmla="*/ 48 h 68"/>
                  <a:gd name="T30" fmla="*/ 151 w 156"/>
                  <a:gd name="T31" fmla="*/ 49 h 68"/>
                  <a:gd name="T32" fmla="*/ 155 w 156"/>
                  <a:gd name="T33" fmla="*/ 50 h 68"/>
                  <a:gd name="T34" fmla="*/ 155 w 156"/>
                  <a:gd name="T35" fmla="*/ 50 h 68"/>
                  <a:gd name="T36" fmla="*/ 151 w 156"/>
                  <a:gd name="T37" fmla="*/ 48 h 68"/>
                  <a:gd name="T38" fmla="*/ 144 w 156"/>
                  <a:gd name="T39" fmla="*/ 43 h 68"/>
                  <a:gd name="T40" fmla="*/ 137 w 156"/>
                  <a:gd name="T41" fmla="*/ 39 h 68"/>
                  <a:gd name="T42" fmla="*/ 132 w 156"/>
                  <a:gd name="T43" fmla="*/ 35 h 68"/>
                  <a:gd name="T44" fmla="*/ 126 w 156"/>
                  <a:gd name="T45" fmla="*/ 32 h 68"/>
                  <a:gd name="T46" fmla="*/ 121 w 156"/>
                  <a:gd name="T47" fmla="*/ 29 h 68"/>
                  <a:gd name="T48" fmla="*/ 114 w 156"/>
                  <a:gd name="T49" fmla="*/ 26 h 68"/>
                  <a:gd name="T50" fmla="*/ 109 w 156"/>
                  <a:gd name="T51" fmla="*/ 22 h 68"/>
                  <a:gd name="T52" fmla="*/ 102 w 156"/>
                  <a:gd name="T53" fmla="*/ 19 h 68"/>
                  <a:gd name="T54" fmla="*/ 95 w 156"/>
                  <a:gd name="T55" fmla="*/ 16 h 68"/>
                  <a:gd name="T56" fmla="*/ 89 w 156"/>
                  <a:gd name="T57" fmla="*/ 13 h 68"/>
                  <a:gd name="T58" fmla="*/ 82 w 156"/>
                  <a:gd name="T59" fmla="*/ 11 h 68"/>
                  <a:gd name="T60" fmla="*/ 77 w 156"/>
                  <a:gd name="T61" fmla="*/ 9 h 68"/>
                  <a:gd name="T62" fmla="*/ 70 w 156"/>
                  <a:gd name="T63" fmla="*/ 7 h 68"/>
                  <a:gd name="T64" fmla="*/ 65 w 156"/>
                  <a:gd name="T65" fmla="*/ 6 h 68"/>
                  <a:gd name="T66" fmla="*/ 60 w 156"/>
                  <a:gd name="T67" fmla="*/ 4 h 68"/>
                  <a:gd name="T68" fmla="*/ 54 w 156"/>
                  <a:gd name="T69" fmla="*/ 2 h 68"/>
                  <a:gd name="T70" fmla="*/ 46 w 156"/>
                  <a:gd name="T71" fmla="*/ 1 h 68"/>
                  <a:gd name="T72" fmla="*/ 39 w 156"/>
                  <a:gd name="T73" fmla="*/ 0 h 68"/>
                  <a:gd name="T74" fmla="*/ 33 w 156"/>
                  <a:gd name="T75" fmla="*/ 0 h 68"/>
                  <a:gd name="T76" fmla="*/ 28 w 156"/>
                  <a:gd name="T77" fmla="*/ 0 h 68"/>
                  <a:gd name="T78" fmla="*/ 23 w 156"/>
                  <a:gd name="T79" fmla="*/ 0 h 68"/>
                  <a:gd name="T80" fmla="*/ 16 w 156"/>
                  <a:gd name="T81" fmla="*/ 1 h 68"/>
                  <a:gd name="T82" fmla="*/ 9 w 156"/>
                  <a:gd name="T83" fmla="*/ 4 h 68"/>
                  <a:gd name="T84" fmla="*/ 3 w 156"/>
                  <a:gd name="T85" fmla="*/ 6 h 68"/>
                  <a:gd name="T86" fmla="*/ 0 w 156"/>
                  <a:gd name="T87" fmla="*/ 8 h 68"/>
                  <a:gd name="T88" fmla="*/ 0 w 156"/>
                  <a:gd name="T89" fmla="*/ 10 h 68"/>
                  <a:gd name="T90" fmla="*/ 1 w 156"/>
                  <a:gd name="T91" fmla="*/ 16 h 68"/>
                  <a:gd name="T92" fmla="*/ 4 w 156"/>
                  <a:gd name="T93" fmla="*/ 21 h 68"/>
                  <a:gd name="T94" fmla="*/ 9 w 156"/>
                  <a:gd name="T95" fmla="*/ 27 h 68"/>
                  <a:gd name="T96" fmla="*/ 14 w 156"/>
                  <a:gd name="T97" fmla="*/ 31 h 68"/>
                  <a:gd name="T98" fmla="*/ 22 w 156"/>
                  <a:gd name="T99" fmla="*/ 38 h 68"/>
                  <a:gd name="T100" fmla="*/ 31 w 156"/>
                  <a:gd name="T101" fmla="*/ 44 h 68"/>
                  <a:gd name="T102" fmla="*/ 39 w 156"/>
                  <a:gd name="T103" fmla="*/ 51 h 68"/>
                  <a:gd name="T104" fmla="*/ 47 w 156"/>
                  <a:gd name="T105" fmla="*/ 56 h 68"/>
                  <a:gd name="T106" fmla="*/ 55 w 156"/>
                  <a:gd name="T107" fmla="*/ 61 h 68"/>
                  <a:gd name="T108" fmla="*/ 60 w 156"/>
                  <a:gd name="T109" fmla="*/ 65 h 68"/>
                  <a:gd name="T110" fmla="*/ 63 w 156"/>
                  <a:gd name="T111" fmla="*/ 67 h 68"/>
                  <a:gd name="T112" fmla="*/ 65 w 156"/>
                  <a:gd name="T113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6" h="68">
                    <a:moveTo>
                      <a:pt x="65" y="68"/>
                    </a:moveTo>
                    <a:lnTo>
                      <a:pt x="65" y="66"/>
                    </a:lnTo>
                    <a:lnTo>
                      <a:pt x="66" y="64"/>
                    </a:lnTo>
                    <a:lnTo>
                      <a:pt x="67" y="61"/>
                    </a:lnTo>
                    <a:lnTo>
                      <a:pt x="71" y="57"/>
                    </a:lnTo>
                    <a:lnTo>
                      <a:pt x="72" y="54"/>
                    </a:lnTo>
                    <a:lnTo>
                      <a:pt x="74" y="52"/>
                    </a:lnTo>
                    <a:lnTo>
                      <a:pt x="77" y="50"/>
                    </a:lnTo>
                    <a:lnTo>
                      <a:pt x="80" y="49"/>
                    </a:lnTo>
                    <a:lnTo>
                      <a:pt x="83" y="46"/>
                    </a:lnTo>
                    <a:lnTo>
                      <a:pt x="87" y="45"/>
                    </a:lnTo>
                    <a:lnTo>
                      <a:pt x="90" y="43"/>
                    </a:lnTo>
                    <a:lnTo>
                      <a:pt x="94" y="43"/>
                    </a:lnTo>
                    <a:lnTo>
                      <a:pt x="99" y="42"/>
                    </a:lnTo>
                    <a:lnTo>
                      <a:pt x="103" y="42"/>
                    </a:lnTo>
                    <a:lnTo>
                      <a:pt x="105" y="42"/>
                    </a:lnTo>
                    <a:lnTo>
                      <a:pt x="109" y="42"/>
                    </a:lnTo>
                    <a:lnTo>
                      <a:pt x="111" y="42"/>
                    </a:lnTo>
                    <a:lnTo>
                      <a:pt x="114" y="43"/>
                    </a:lnTo>
                    <a:lnTo>
                      <a:pt x="116" y="43"/>
                    </a:lnTo>
                    <a:lnTo>
                      <a:pt x="118" y="43"/>
                    </a:lnTo>
                    <a:lnTo>
                      <a:pt x="122" y="43"/>
                    </a:lnTo>
                    <a:lnTo>
                      <a:pt x="124" y="43"/>
                    </a:lnTo>
                    <a:lnTo>
                      <a:pt x="126" y="43"/>
                    </a:lnTo>
                    <a:lnTo>
                      <a:pt x="128" y="44"/>
                    </a:lnTo>
                    <a:lnTo>
                      <a:pt x="131" y="44"/>
                    </a:lnTo>
                    <a:lnTo>
                      <a:pt x="134" y="45"/>
                    </a:lnTo>
                    <a:lnTo>
                      <a:pt x="137" y="45"/>
                    </a:lnTo>
                    <a:lnTo>
                      <a:pt x="142" y="46"/>
                    </a:lnTo>
                    <a:lnTo>
                      <a:pt x="146" y="48"/>
                    </a:lnTo>
                    <a:lnTo>
                      <a:pt x="149" y="49"/>
                    </a:lnTo>
                    <a:lnTo>
                      <a:pt x="151" y="49"/>
                    </a:lnTo>
                    <a:lnTo>
                      <a:pt x="154" y="50"/>
                    </a:lnTo>
                    <a:lnTo>
                      <a:pt x="155" y="50"/>
                    </a:lnTo>
                    <a:lnTo>
                      <a:pt x="156" y="50"/>
                    </a:lnTo>
                    <a:lnTo>
                      <a:pt x="155" y="50"/>
                    </a:lnTo>
                    <a:lnTo>
                      <a:pt x="154" y="49"/>
                    </a:lnTo>
                    <a:lnTo>
                      <a:pt x="151" y="48"/>
                    </a:lnTo>
                    <a:lnTo>
                      <a:pt x="148" y="45"/>
                    </a:lnTo>
                    <a:lnTo>
                      <a:pt x="144" y="43"/>
                    </a:lnTo>
                    <a:lnTo>
                      <a:pt x="140" y="41"/>
                    </a:lnTo>
                    <a:lnTo>
                      <a:pt x="137" y="39"/>
                    </a:lnTo>
                    <a:lnTo>
                      <a:pt x="135" y="38"/>
                    </a:lnTo>
                    <a:lnTo>
                      <a:pt x="132" y="35"/>
                    </a:lnTo>
                    <a:lnTo>
                      <a:pt x="129" y="34"/>
                    </a:lnTo>
                    <a:lnTo>
                      <a:pt x="126" y="32"/>
                    </a:lnTo>
                    <a:lnTo>
                      <a:pt x="124" y="31"/>
                    </a:lnTo>
                    <a:lnTo>
                      <a:pt x="121" y="29"/>
                    </a:lnTo>
                    <a:lnTo>
                      <a:pt x="117" y="28"/>
                    </a:lnTo>
                    <a:lnTo>
                      <a:pt x="114" y="26"/>
                    </a:lnTo>
                    <a:lnTo>
                      <a:pt x="112" y="24"/>
                    </a:lnTo>
                    <a:lnTo>
                      <a:pt x="109" y="22"/>
                    </a:lnTo>
                    <a:lnTo>
                      <a:pt x="105" y="21"/>
                    </a:lnTo>
                    <a:lnTo>
                      <a:pt x="102" y="19"/>
                    </a:lnTo>
                    <a:lnTo>
                      <a:pt x="99" y="18"/>
                    </a:lnTo>
                    <a:lnTo>
                      <a:pt x="95" y="16"/>
                    </a:lnTo>
                    <a:lnTo>
                      <a:pt x="92" y="15"/>
                    </a:lnTo>
                    <a:lnTo>
                      <a:pt x="89" y="13"/>
                    </a:lnTo>
                    <a:lnTo>
                      <a:pt x="85" y="12"/>
                    </a:lnTo>
                    <a:lnTo>
                      <a:pt x="82" y="11"/>
                    </a:lnTo>
                    <a:lnTo>
                      <a:pt x="80" y="10"/>
                    </a:lnTo>
                    <a:lnTo>
                      <a:pt x="77" y="9"/>
                    </a:lnTo>
                    <a:lnTo>
                      <a:pt x="73" y="8"/>
                    </a:lnTo>
                    <a:lnTo>
                      <a:pt x="70" y="7"/>
                    </a:lnTo>
                    <a:lnTo>
                      <a:pt x="68" y="6"/>
                    </a:lnTo>
                    <a:lnTo>
                      <a:pt x="65" y="6"/>
                    </a:lnTo>
                    <a:lnTo>
                      <a:pt x="62" y="5"/>
                    </a:lnTo>
                    <a:lnTo>
                      <a:pt x="60" y="4"/>
                    </a:lnTo>
                    <a:lnTo>
                      <a:pt x="58" y="4"/>
                    </a:lnTo>
                    <a:lnTo>
                      <a:pt x="54" y="2"/>
                    </a:lnTo>
                    <a:lnTo>
                      <a:pt x="49" y="1"/>
                    </a:lnTo>
                    <a:lnTo>
                      <a:pt x="46" y="1"/>
                    </a:lnTo>
                    <a:lnTo>
                      <a:pt x="43" y="1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1" y="1"/>
                    </a:lnTo>
                    <a:lnTo>
                      <a:pt x="16" y="1"/>
                    </a:lnTo>
                    <a:lnTo>
                      <a:pt x="13" y="1"/>
                    </a:lnTo>
                    <a:lnTo>
                      <a:pt x="9" y="4"/>
                    </a:lnTo>
                    <a:lnTo>
                      <a:pt x="5" y="5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3" y="20"/>
                    </a:lnTo>
                    <a:lnTo>
                      <a:pt x="4" y="21"/>
                    </a:lnTo>
                    <a:lnTo>
                      <a:pt x="6" y="23"/>
                    </a:lnTo>
                    <a:lnTo>
                      <a:pt x="9" y="27"/>
                    </a:lnTo>
                    <a:lnTo>
                      <a:pt x="12" y="29"/>
                    </a:lnTo>
                    <a:lnTo>
                      <a:pt x="14" y="31"/>
                    </a:lnTo>
                    <a:lnTo>
                      <a:pt x="18" y="34"/>
                    </a:lnTo>
                    <a:lnTo>
                      <a:pt x="22" y="38"/>
                    </a:lnTo>
                    <a:lnTo>
                      <a:pt x="26" y="41"/>
                    </a:lnTo>
                    <a:lnTo>
                      <a:pt x="31" y="44"/>
                    </a:lnTo>
                    <a:lnTo>
                      <a:pt x="35" y="48"/>
                    </a:lnTo>
                    <a:lnTo>
                      <a:pt x="39" y="51"/>
                    </a:lnTo>
                    <a:lnTo>
                      <a:pt x="44" y="54"/>
                    </a:lnTo>
                    <a:lnTo>
                      <a:pt x="47" y="56"/>
                    </a:lnTo>
                    <a:lnTo>
                      <a:pt x="51" y="59"/>
                    </a:lnTo>
                    <a:lnTo>
                      <a:pt x="55" y="61"/>
                    </a:lnTo>
                    <a:lnTo>
                      <a:pt x="58" y="63"/>
                    </a:lnTo>
                    <a:lnTo>
                      <a:pt x="60" y="65"/>
                    </a:lnTo>
                    <a:lnTo>
                      <a:pt x="62" y="66"/>
                    </a:lnTo>
                    <a:lnTo>
                      <a:pt x="63" y="67"/>
                    </a:lnTo>
                    <a:lnTo>
                      <a:pt x="65" y="68"/>
                    </a:lnTo>
                    <a:lnTo>
                      <a:pt x="65" y="68"/>
                    </a:lnTo>
                    <a:close/>
                  </a:path>
                </a:pathLst>
              </a:custGeom>
              <a:solidFill>
                <a:srgbClr val="A6BF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5"/>
              <p:cNvSpPr>
                <a:spLocks/>
              </p:cNvSpPr>
              <p:nvPr/>
            </p:nvSpPr>
            <p:spPr bwMode="auto">
              <a:xfrm>
                <a:off x="4391026" y="1081088"/>
                <a:ext cx="76200" cy="98425"/>
              </a:xfrm>
              <a:custGeom>
                <a:avLst/>
                <a:gdLst>
                  <a:gd name="T0" fmla="*/ 79 w 192"/>
                  <a:gd name="T1" fmla="*/ 69 h 249"/>
                  <a:gd name="T2" fmla="*/ 122 w 192"/>
                  <a:gd name="T3" fmla="*/ 48 h 249"/>
                  <a:gd name="T4" fmla="*/ 192 w 192"/>
                  <a:gd name="T5" fmla="*/ 26 h 249"/>
                  <a:gd name="T6" fmla="*/ 191 w 192"/>
                  <a:gd name="T7" fmla="*/ 28 h 249"/>
                  <a:gd name="T8" fmla="*/ 187 w 192"/>
                  <a:gd name="T9" fmla="*/ 30 h 249"/>
                  <a:gd name="T10" fmla="*/ 180 w 192"/>
                  <a:gd name="T11" fmla="*/ 33 h 249"/>
                  <a:gd name="T12" fmla="*/ 173 w 192"/>
                  <a:gd name="T13" fmla="*/ 39 h 249"/>
                  <a:gd name="T14" fmla="*/ 164 w 192"/>
                  <a:gd name="T15" fmla="*/ 44 h 249"/>
                  <a:gd name="T16" fmla="*/ 157 w 192"/>
                  <a:gd name="T17" fmla="*/ 53 h 249"/>
                  <a:gd name="T18" fmla="*/ 153 w 192"/>
                  <a:gd name="T19" fmla="*/ 56 h 249"/>
                  <a:gd name="T20" fmla="*/ 151 w 192"/>
                  <a:gd name="T21" fmla="*/ 62 h 249"/>
                  <a:gd name="T22" fmla="*/ 149 w 192"/>
                  <a:gd name="T23" fmla="*/ 67 h 249"/>
                  <a:gd name="T24" fmla="*/ 146 w 192"/>
                  <a:gd name="T25" fmla="*/ 73 h 249"/>
                  <a:gd name="T26" fmla="*/ 145 w 192"/>
                  <a:gd name="T27" fmla="*/ 78 h 249"/>
                  <a:gd name="T28" fmla="*/ 144 w 192"/>
                  <a:gd name="T29" fmla="*/ 84 h 249"/>
                  <a:gd name="T30" fmla="*/ 144 w 192"/>
                  <a:gd name="T31" fmla="*/ 89 h 249"/>
                  <a:gd name="T32" fmla="*/ 145 w 192"/>
                  <a:gd name="T33" fmla="*/ 96 h 249"/>
                  <a:gd name="T34" fmla="*/ 146 w 192"/>
                  <a:gd name="T35" fmla="*/ 102 h 249"/>
                  <a:gd name="T36" fmla="*/ 147 w 192"/>
                  <a:gd name="T37" fmla="*/ 109 h 249"/>
                  <a:gd name="T38" fmla="*/ 149 w 192"/>
                  <a:gd name="T39" fmla="*/ 116 h 249"/>
                  <a:gd name="T40" fmla="*/ 150 w 192"/>
                  <a:gd name="T41" fmla="*/ 122 h 249"/>
                  <a:gd name="T42" fmla="*/ 151 w 192"/>
                  <a:gd name="T43" fmla="*/ 129 h 249"/>
                  <a:gd name="T44" fmla="*/ 152 w 192"/>
                  <a:gd name="T45" fmla="*/ 135 h 249"/>
                  <a:gd name="T46" fmla="*/ 153 w 192"/>
                  <a:gd name="T47" fmla="*/ 141 h 249"/>
                  <a:gd name="T48" fmla="*/ 154 w 192"/>
                  <a:gd name="T49" fmla="*/ 148 h 249"/>
                  <a:gd name="T50" fmla="*/ 154 w 192"/>
                  <a:gd name="T51" fmla="*/ 154 h 249"/>
                  <a:gd name="T52" fmla="*/ 154 w 192"/>
                  <a:gd name="T53" fmla="*/ 160 h 249"/>
                  <a:gd name="T54" fmla="*/ 154 w 192"/>
                  <a:gd name="T55" fmla="*/ 165 h 249"/>
                  <a:gd name="T56" fmla="*/ 153 w 192"/>
                  <a:gd name="T57" fmla="*/ 170 h 249"/>
                  <a:gd name="T58" fmla="*/ 149 w 192"/>
                  <a:gd name="T59" fmla="*/ 178 h 249"/>
                  <a:gd name="T60" fmla="*/ 143 w 192"/>
                  <a:gd name="T61" fmla="*/ 186 h 249"/>
                  <a:gd name="T62" fmla="*/ 135 w 192"/>
                  <a:gd name="T63" fmla="*/ 193 h 249"/>
                  <a:gd name="T64" fmla="*/ 128 w 192"/>
                  <a:gd name="T65" fmla="*/ 197 h 249"/>
                  <a:gd name="T66" fmla="*/ 119 w 192"/>
                  <a:gd name="T67" fmla="*/ 202 h 249"/>
                  <a:gd name="T68" fmla="*/ 113 w 192"/>
                  <a:gd name="T69" fmla="*/ 205 h 249"/>
                  <a:gd name="T70" fmla="*/ 108 w 192"/>
                  <a:gd name="T71" fmla="*/ 206 h 249"/>
                  <a:gd name="T72" fmla="*/ 107 w 192"/>
                  <a:gd name="T73" fmla="*/ 206 h 249"/>
                  <a:gd name="T74" fmla="*/ 34 w 192"/>
                  <a:gd name="T75" fmla="*/ 178 h 249"/>
                  <a:gd name="T76" fmla="*/ 17 w 192"/>
                  <a:gd name="T77" fmla="*/ 10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92" h="249">
                    <a:moveTo>
                      <a:pt x="17" y="106"/>
                    </a:moveTo>
                    <a:lnTo>
                      <a:pt x="79" y="69"/>
                    </a:lnTo>
                    <a:lnTo>
                      <a:pt x="59" y="162"/>
                    </a:lnTo>
                    <a:lnTo>
                      <a:pt x="122" y="48"/>
                    </a:lnTo>
                    <a:lnTo>
                      <a:pt x="121" y="0"/>
                    </a:lnTo>
                    <a:lnTo>
                      <a:pt x="192" y="26"/>
                    </a:lnTo>
                    <a:lnTo>
                      <a:pt x="192" y="26"/>
                    </a:lnTo>
                    <a:lnTo>
                      <a:pt x="191" y="28"/>
                    </a:lnTo>
                    <a:lnTo>
                      <a:pt x="189" y="28"/>
                    </a:lnTo>
                    <a:lnTo>
                      <a:pt x="187" y="30"/>
                    </a:lnTo>
                    <a:lnTo>
                      <a:pt x="183" y="31"/>
                    </a:lnTo>
                    <a:lnTo>
                      <a:pt x="180" y="33"/>
                    </a:lnTo>
                    <a:lnTo>
                      <a:pt x="176" y="35"/>
                    </a:lnTo>
                    <a:lnTo>
                      <a:pt x="173" y="39"/>
                    </a:lnTo>
                    <a:lnTo>
                      <a:pt x="168" y="41"/>
                    </a:lnTo>
                    <a:lnTo>
                      <a:pt x="164" y="44"/>
                    </a:lnTo>
                    <a:lnTo>
                      <a:pt x="161" y="48"/>
                    </a:lnTo>
                    <a:lnTo>
                      <a:pt x="157" y="53"/>
                    </a:lnTo>
                    <a:lnTo>
                      <a:pt x="155" y="54"/>
                    </a:lnTo>
                    <a:lnTo>
                      <a:pt x="153" y="56"/>
                    </a:lnTo>
                    <a:lnTo>
                      <a:pt x="152" y="59"/>
                    </a:lnTo>
                    <a:lnTo>
                      <a:pt x="151" y="62"/>
                    </a:lnTo>
                    <a:lnTo>
                      <a:pt x="149" y="64"/>
                    </a:lnTo>
                    <a:lnTo>
                      <a:pt x="149" y="67"/>
                    </a:lnTo>
                    <a:lnTo>
                      <a:pt x="147" y="69"/>
                    </a:lnTo>
                    <a:lnTo>
                      <a:pt x="146" y="73"/>
                    </a:lnTo>
                    <a:lnTo>
                      <a:pt x="145" y="75"/>
                    </a:lnTo>
                    <a:lnTo>
                      <a:pt x="145" y="78"/>
                    </a:lnTo>
                    <a:lnTo>
                      <a:pt x="144" y="80"/>
                    </a:lnTo>
                    <a:lnTo>
                      <a:pt x="144" y="84"/>
                    </a:lnTo>
                    <a:lnTo>
                      <a:pt x="144" y="87"/>
                    </a:lnTo>
                    <a:lnTo>
                      <a:pt x="144" y="89"/>
                    </a:lnTo>
                    <a:lnTo>
                      <a:pt x="145" y="93"/>
                    </a:lnTo>
                    <a:lnTo>
                      <a:pt x="145" y="96"/>
                    </a:lnTo>
                    <a:lnTo>
                      <a:pt x="145" y="99"/>
                    </a:lnTo>
                    <a:lnTo>
                      <a:pt x="146" y="102"/>
                    </a:lnTo>
                    <a:lnTo>
                      <a:pt x="146" y="106"/>
                    </a:lnTo>
                    <a:lnTo>
                      <a:pt x="147" y="109"/>
                    </a:lnTo>
                    <a:lnTo>
                      <a:pt x="147" y="112"/>
                    </a:lnTo>
                    <a:lnTo>
                      <a:pt x="149" y="116"/>
                    </a:lnTo>
                    <a:lnTo>
                      <a:pt x="149" y="119"/>
                    </a:lnTo>
                    <a:lnTo>
                      <a:pt x="150" y="122"/>
                    </a:lnTo>
                    <a:lnTo>
                      <a:pt x="151" y="126"/>
                    </a:lnTo>
                    <a:lnTo>
                      <a:pt x="151" y="129"/>
                    </a:lnTo>
                    <a:lnTo>
                      <a:pt x="151" y="131"/>
                    </a:lnTo>
                    <a:lnTo>
                      <a:pt x="152" y="135"/>
                    </a:lnTo>
                    <a:lnTo>
                      <a:pt x="153" y="138"/>
                    </a:lnTo>
                    <a:lnTo>
                      <a:pt x="153" y="141"/>
                    </a:lnTo>
                    <a:lnTo>
                      <a:pt x="153" y="144"/>
                    </a:lnTo>
                    <a:lnTo>
                      <a:pt x="154" y="148"/>
                    </a:lnTo>
                    <a:lnTo>
                      <a:pt x="154" y="151"/>
                    </a:lnTo>
                    <a:lnTo>
                      <a:pt x="154" y="154"/>
                    </a:lnTo>
                    <a:lnTo>
                      <a:pt x="154" y="156"/>
                    </a:lnTo>
                    <a:lnTo>
                      <a:pt x="154" y="160"/>
                    </a:lnTo>
                    <a:lnTo>
                      <a:pt x="154" y="162"/>
                    </a:lnTo>
                    <a:lnTo>
                      <a:pt x="154" y="165"/>
                    </a:lnTo>
                    <a:lnTo>
                      <a:pt x="153" y="167"/>
                    </a:lnTo>
                    <a:lnTo>
                      <a:pt x="153" y="170"/>
                    </a:lnTo>
                    <a:lnTo>
                      <a:pt x="151" y="174"/>
                    </a:lnTo>
                    <a:lnTo>
                      <a:pt x="149" y="178"/>
                    </a:lnTo>
                    <a:lnTo>
                      <a:pt x="145" y="183"/>
                    </a:lnTo>
                    <a:lnTo>
                      <a:pt x="143" y="186"/>
                    </a:lnTo>
                    <a:lnTo>
                      <a:pt x="139" y="189"/>
                    </a:lnTo>
                    <a:lnTo>
                      <a:pt x="135" y="193"/>
                    </a:lnTo>
                    <a:lnTo>
                      <a:pt x="131" y="195"/>
                    </a:lnTo>
                    <a:lnTo>
                      <a:pt x="128" y="197"/>
                    </a:lnTo>
                    <a:lnTo>
                      <a:pt x="123" y="199"/>
                    </a:lnTo>
                    <a:lnTo>
                      <a:pt x="119" y="202"/>
                    </a:lnTo>
                    <a:lnTo>
                      <a:pt x="116" y="203"/>
                    </a:lnTo>
                    <a:lnTo>
                      <a:pt x="113" y="205"/>
                    </a:lnTo>
                    <a:lnTo>
                      <a:pt x="110" y="205"/>
                    </a:lnTo>
                    <a:lnTo>
                      <a:pt x="108" y="206"/>
                    </a:lnTo>
                    <a:lnTo>
                      <a:pt x="107" y="206"/>
                    </a:lnTo>
                    <a:lnTo>
                      <a:pt x="107" y="206"/>
                    </a:lnTo>
                    <a:lnTo>
                      <a:pt x="119" y="249"/>
                    </a:lnTo>
                    <a:lnTo>
                      <a:pt x="34" y="178"/>
                    </a:lnTo>
                    <a:lnTo>
                      <a:pt x="0" y="181"/>
                    </a:lnTo>
                    <a:lnTo>
                      <a:pt x="17" y="106"/>
                    </a:lnTo>
                    <a:lnTo>
                      <a:pt x="17" y="106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36"/>
              <p:cNvSpPr>
                <a:spLocks/>
              </p:cNvSpPr>
              <p:nvPr/>
            </p:nvSpPr>
            <p:spPr bwMode="auto">
              <a:xfrm>
                <a:off x="4367213" y="1177926"/>
                <a:ext cx="26988" cy="36513"/>
              </a:xfrm>
              <a:custGeom>
                <a:avLst/>
                <a:gdLst>
                  <a:gd name="T0" fmla="*/ 3 w 67"/>
                  <a:gd name="T1" fmla="*/ 0 h 91"/>
                  <a:gd name="T2" fmla="*/ 20 w 67"/>
                  <a:gd name="T3" fmla="*/ 35 h 91"/>
                  <a:gd name="T4" fmla="*/ 67 w 67"/>
                  <a:gd name="T5" fmla="*/ 51 h 91"/>
                  <a:gd name="T6" fmla="*/ 37 w 67"/>
                  <a:gd name="T7" fmla="*/ 91 h 91"/>
                  <a:gd name="T8" fmla="*/ 0 w 67"/>
                  <a:gd name="T9" fmla="*/ 41 h 91"/>
                  <a:gd name="T10" fmla="*/ 3 w 67"/>
                  <a:gd name="T11" fmla="*/ 0 h 91"/>
                  <a:gd name="T12" fmla="*/ 3 w 67"/>
                  <a:gd name="T1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91">
                    <a:moveTo>
                      <a:pt x="3" y="0"/>
                    </a:moveTo>
                    <a:lnTo>
                      <a:pt x="20" y="35"/>
                    </a:lnTo>
                    <a:lnTo>
                      <a:pt x="67" y="51"/>
                    </a:lnTo>
                    <a:lnTo>
                      <a:pt x="37" y="91"/>
                    </a:lnTo>
                    <a:lnTo>
                      <a:pt x="0" y="41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37"/>
              <p:cNvSpPr>
                <a:spLocks/>
              </p:cNvSpPr>
              <p:nvPr/>
            </p:nvSpPr>
            <p:spPr bwMode="auto">
              <a:xfrm>
                <a:off x="4341813" y="1150938"/>
                <a:ext cx="36513" cy="79375"/>
              </a:xfrm>
              <a:custGeom>
                <a:avLst/>
                <a:gdLst>
                  <a:gd name="T0" fmla="*/ 39 w 92"/>
                  <a:gd name="T1" fmla="*/ 24 h 202"/>
                  <a:gd name="T2" fmla="*/ 39 w 92"/>
                  <a:gd name="T3" fmla="*/ 115 h 202"/>
                  <a:gd name="T4" fmla="*/ 38 w 92"/>
                  <a:gd name="T5" fmla="*/ 195 h 202"/>
                  <a:gd name="T6" fmla="*/ 37 w 92"/>
                  <a:gd name="T7" fmla="*/ 193 h 202"/>
                  <a:gd name="T8" fmla="*/ 34 w 92"/>
                  <a:gd name="T9" fmla="*/ 187 h 202"/>
                  <a:gd name="T10" fmla="*/ 32 w 92"/>
                  <a:gd name="T11" fmla="*/ 183 h 202"/>
                  <a:gd name="T12" fmla="*/ 29 w 92"/>
                  <a:gd name="T13" fmla="*/ 177 h 202"/>
                  <a:gd name="T14" fmla="*/ 26 w 92"/>
                  <a:gd name="T15" fmla="*/ 172 h 202"/>
                  <a:gd name="T16" fmla="*/ 24 w 92"/>
                  <a:gd name="T17" fmla="*/ 165 h 202"/>
                  <a:gd name="T18" fmla="*/ 21 w 92"/>
                  <a:gd name="T19" fmla="*/ 159 h 202"/>
                  <a:gd name="T20" fmla="*/ 18 w 92"/>
                  <a:gd name="T21" fmla="*/ 151 h 202"/>
                  <a:gd name="T22" fmla="*/ 16 w 92"/>
                  <a:gd name="T23" fmla="*/ 143 h 202"/>
                  <a:gd name="T24" fmla="*/ 13 w 92"/>
                  <a:gd name="T25" fmla="*/ 136 h 202"/>
                  <a:gd name="T26" fmla="*/ 11 w 92"/>
                  <a:gd name="T27" fmla="*/ 127 h 202"/>
                  <a:gd name="T28" fmla="*/ 9 w 92"/>
                  <a:gd name="T29" fmla="*/ 118 h 202"/>
                  <a:gd name="T30" fmla="*/ 6 w 92"/>
                  <a:gd name="T31" fmla="*/ 109 h 202"/>
                  <a:gd name="T32" fmla="*/ 5 w 92"/>
                  <a:gd name="T33" fmla="*/ 100 h 202"/>
                  <a:gd name="T34" fmla="*/ 3 w 92"/>
                  <a:gd name="T35" fmla="*/ 95 h 202"/>
                  <a:gd name="T36" fmla="*/ 3 w 92"/>
                  <a:gd name="T37" fmla="*/ 90 h 202"/>
                  <a:gd name="T38" fmla="*/ 2 w 92"/>
                  <a:gd name="T39" fmla="*/ 81 h 202"/>
                  <a:gd name="T40" fmla="*/ 1 w 92"/>
                  <a:gd name="T41" fmla="*/ 72 h 202"/>
                  <a:gd name="T42" fmla="*/ 1 w 92"/>
                  <a:gd name="T43" fmla="*/ 63 h 202"/>
                  <a:gd name="T44" fmla="*/ 0 w 92"/>
                  <a:gd name="T45" fmla="*/ 53 h 202"/>
                  <a:gd name="T46" fmla="*/ 0 w 92"/>
                  <a:gd name="T47" fmla="*/ 45 h 202"/>
                  <a:gd name="T48" fmla="*/ 1 w 92"/>
                  <a:gd name="T49" fmla="*/ 38 h 202"/>
                  <a:gd name="T50" fmla="*/ 1 w 92"/>
                  <a:gd name="T51" fmla="*/ 31 h 202"/>
                  <a:gd name="T52" fmla="*/ 2 w 92"/>
                  <a:gd name="T53" fmla="*/ 23 h 202"/>
                  <a:gd name="T54" fmla="*/ 3 w 92"/>
                  <a:gd name="T55" fmla="*/ 18 h 202"/>
                  <a:gd name="T56" fmla="*/ 3 w 92"/>
                  <a:gd name="T57" fmla="*/ 12 h 202"/>
                  <a:gd name="T58" fmla="*/ 4 w 92"/>
                  <a:gd name="T59" fmla="*/ 8 h 202"/>
                  <a:gd name="T60" fmla="*/ 5 w 92"/>
                  <a:gd name="T61" fmla="*/ 1 h 202"/>
                  <a:gd name="T62" fmla="*/ 5 w 92"/>
                  <a:gd name="T6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202">
                    <a:moveTo>
                      <a:pt x="5" y="0"/>
                    </a:moveTo>
                    <a:lnTo>
                      <a:pt x="39" y="24"/>
                    </a:lnTo>
                    <a:lnTo>
                      <a:pt x="45" y="68"/>
                    </a:lnTo>
                    <a:lnTo>
                      <a:pt x="39" y="115"/>
                    </a:lnTo>
                    <a:lnTo>
                      <a:pt x="92" y="202"/>
                    </a:lnTo>
                    <a:lnTo>
                      <a:pt x="38" y="195"/>
                    </a:lnTo>
                    <a:lnTo>
                      <a:pt x="38" y="194"/>
                    </a:lnTo>
                    <a:lnTo>
                      <a:pt x="37" y="193"/>
                    </a:lnTo>
                    <a:lnTo>
                      <a:pt x="35" y="190"/>
                    </a:lnTo>
                    <a:lnTo>
                      <a:pt x="34" y="187"/>
                    </a:lnTo>
                    <a:lnTo>
                      <a:pt x="33" y="185"/>
                    </a:lnTo>
                    <a:lnTo>
                      <a:pt x="32" y="183"/>
                    </a:lnTo>
                    <a:lnTo>
                      <a:pt x="31" y="180"/>
                    </a:lnTo>
                    <a:lnTo>
                      <a:pt x="29" y="177"/>
                    </a:lnTo>
                    <a:lnTo>
                      <a:pt x="28" y="174"/>
                    </a:lnTo>
                    <a:lnTo>
                      <a:pt x="26" y="172"/>
                    </a:lnTo>
                    <a:lnTo>
                      <a:pt x="25" y="169"/>
                    </a:lnTo>
                    <a:lnTo>
                      <a:pt x="24" y="165"/>
                    </a:lnTo>
                    <a:lnTo>
                      <a:pt x="23" y="162"/>
                    </a:lnTo>
                    <a:lnTo>
                      <a:pt x="21" y="159"/>
                    </a:lnTo>
                    <a:lnTo>
                      <a:pt x="20" y="154"/>
                    </a:lnTo>
                    <a:lnTo>
                      <a:pt x="18" y="151"/>
                    </a:lnTo>
                    <a:lnTo>
                      <a:pt x="17" y="147"/>
                    </a:lnTo>
                    <a:lnTo>
                      <a:pt x="16" y="143"/>
                    </a:lnTo>
                    <a:lnTo>
                      <a:pt x="14" y="139"/>
                    </a:lnTo>
                    <a:lnTo>
                      <a:pt x="13" y="136"/>
                    </a:lnTo>
                    <a:lnTo>
                      <a:pt x="12" y="130"/>
                    </a:lnTo>
                    <a:lnTo>
                      <a:pt x="11" y="127"/>
                    </a:lnTo>
                    <a:lnTo>
                      <a:pt x="10" y="121"/>
                    </a:lnTo>
                    <a:lnTo>
                      <a:pt x="9" y="118"/>
                    </a:lnTo>
                    <a:lnTo>
                      <a:pt x="7" y="112"/>
                    </a:lnTo>
                    <a:lnTo>
                      <a:pt x="6" y="109"/>
                    </a:lnTo>
                    <a:lnTo>
                      <a:pt x="5" y="104"/>
                    </a:lnTo>
                    <a:lnTo>
                      <a:pt x="5" y="100"/>
                    </a:lnTo>
                    <a:lnTo>
                      <a:pt x="4" y="97"/>
                    </a:lnTo>
                    <a:lnTo>
                      <a:pt x="3" y="95"/>
                    </a:lnTo>
                    <a:lnTo>
                      <a:pt x="3" y="93"/>
                    </a:lnTo>
                    <a:lnTo>
                      <a:pt x="3" y="90"/>
                    </a:lnTo>
                    <a:lnTo>
                      <a:pt x="2" y="85"/>
                    </a:lnTo>
                    <a:lnTo>
                      <a:pt x="2" y="81"/>
                    </a:lnTo>
                    <a:lnTo>
                      <a:pt x="1" y="76"/>
                    </a:lnTo>
                    <a:lnTo>
                      <a:pt x="1" y="72"/>
                    </a:lnTo>
                    <a:lnTo>
                      <a:pt x="1" y="66"/>
                    </a:lnTo>
                    <a:lnTo>
                      <a:pt x="1" y="63"/>
                    </a:lnTo>
                    <a:lnTo>
                      <a:pt x="0" y="57"/>
                    </a:lnTo>
                    <a:lnTo>
                      <a:pt x="0" y="53"/>
                    </a:lnTo>
                    <a:lnTo>
                      <a:pt x="0" y="50"/>
                    </a:lnTo>
                    <a:lnTo>
                      <a:pt x="0" y="45"/>
                    </a:lnTo>
                    <a:lnTo>
                      <a:pt x="0" y="41"/>
                    </a:lnTo>
                    <a:lnTo>
                      <a:pt x="1" y="38"/>
                    </a:lnTo>
                    <a:lnTo>
                      <a:pt x="1" y="34"/>
                    </a:lnTo>
                    <a:lnTo>
                      <a:pt x="1" y="31"/>
                    </a:lnTo>
                    <a:lnTo>
                      <a:pt x="1" y="27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3" y="18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4" y="5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38"/>
              <p:cNvSpPr>
                <a:spLocks/>
              </p:cNvSpPr>
              <p:nvPr/>
            </p:nvSpPr>
            <p:spPr bwMode="auto">
              <a:xfrm>
                <a:off x="4303713" y="1195388"/>
                <a:ext cx="22225" cy="34925"/>
              </a:xfrm>
              <a:custGeom>
                <a:avLst/>
                <a:gdLst>
                  <a:gd name="T0" fmla="*/ 0 w 57"/>
                  <a:gd name="T1" fmla="*/ 0 h 91"/>
                  <a:gd name="T2" fmla="*/ 42 w 57"/>
                  <a:gd name="T3" fmla="*/ 51 h 91"/>
                  <a:gd name="T4" fmla="*/ 57 w 57"/>
                  <a:gd name="T5" fmla="*/ 91 h 91"/>
                  <a:gd name="T6" fmla="*/ 19 w 57"/>
                  <a:gd name="T7" fmla="*/ 91 h 91"/>
                  <a:gd name="T8" fmla="*/ 4 w 57"/>
                  <a:gd name="T9" fmla="*/ 47 h 91"/>
                  <a:gd name="T10" fmla="*/ 0 w 57"/>
                  <a:gd name="T11" fmla="*/ 0 h 91"/>
                  <a:gd name="T12" fmla="*/ 0 w 57"/>
                  <a:gd name="T1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91">
                    <a:moveTo>
                      <a:pt x="0" y="0"/>
                    </a:moveTo>
                    <a:lnTo>
                      <a:pt x="42" y="51"/>
                    </a:lnTo>
                    <a:lnTo>
                      <a:pt x="57" y="91"/>
                    </a:lnTo>
                    <a:lnTo>
                      <a:pt x="19" y="91"/>
                    </a:lnTo>
                    <a:lnTo>
                      <a:pt x="4" y="4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39"/>
              <p:cNvSpPr>
                <a:spLocks/>
              </p:cNvSpPr>
              <p:nvPr/>
            </p:nvSpPr>
            <p:spPr bwMode="auto">
              <a:xfrm>
                <a:off x="4365626" y="1085851"/>
                <a:ext cx="28575" cy="100013"/>
              </a:xfrm>
              <a:custGeom>
                <a:avLst/>
                <a:gdLst>
                  <a:gd name="T0" fmla="*/ 15 w 73"/>
                  <a:gd name="T1" fmla="*/ 30 h 249"/>
                  <a:gd name="T2" fmla="*/ 34 w 73"/>
                  <a:gd name="T3" fmla="*/ 39 h 249"/>
                  <a:gd name="T4" fmla="*/ 61 w 73"/>
                  <a:gd name="T5" fmla="*/ 0 h 249"/>
                  <a:gd name="T6" fmla="*/ 73 w 73"/>
                  <a:gd name="T7" fmla="*/ 18 h 249"/>
                  <a:gd name="T8" fmla="*/ 61 w 73"/>
                  <a:gd name="T9" fmla="*/ 56 h 249"/>
                  <a:gd name="T10" fmla="*/ 68 w 73"/>
                  <a:gd name="T11" fmla="*/ 101 h 249"/>
                  <a:gd name="T12" fmla="*/ 54 w 73"/>
                  <a:gd name="T13" fmla="*/ 144 h 249"/>
                  <a:gd name="T14" fmla="*/ 65 w 73"/>
                  <a:gd name="T15" fmla="*/ 184 h 249"/>
                  <a:gd name="T16" fmla="*/ 34 w 73"/>
                  <a:gd name="T17" fmla="*/ 249 h 249"/>
                  <a:gd name="T18" fmla="*/ 0 w 73"/>
                  <a:gd name="T19" fmla="*/ 172 h 249"/>
                  <a:gd name="T20" fmla="*/ 24 w 73"/>
                  <a:gd name="T21" fmla="*/ 132 h 249"/>
                  <a:gd name="T22" fmla="*/ 8 w 73"/>
                  <a:gd name="T23" fmla="*/ 97 h 249"/>
                  <a:gd name="T24" fmla="*/ 26 w 73"/>
                  <a:gd name="T25" fmla="*/ 66 h 249"/>
                  <a:gd name="T26" fmla="*/ 15 w 73"/>
                  <a:gd name="T27" fmla="*/ 30 h 249"/>
                  <a:gd name="T28" fmla="*/ 15 w 73"/>
                  <a:gd name="T29" fmla="*/ 3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249">
                    <a:moveTo>
                      <a:pt x="15" y="30"/>
                    </a:moveTo>
                    <a:lnTo>
                      <a:pt x="34" y="39"/>
                    </a:lnTo>
                    <a:lnTo>
                      <a:pt x="61" y="0"/>
                    </a:lnTo>
                    <a:lnTo>
                      <a:pt x="73" y="18"/>
                    </a:lnTo>
                    <a:lnTo>
                      <a:pt x="61" y="56"/>
                    </a:lnTo>
                    <a:lnTo>
                      <a:pt x="68" y="101"/>
                    </a:lnTo>
                    <a:lnTo>
                      <a:pt x="54" y="144"/>
                    </a:lnTo>
                    <a:lnTo>
                      <a:pt x="65" y="184"/>
                    </a:lnTo>
                    <a:lnTo>
                      <a:pt x="34" y="249"/>
                    </a:lnTo>
                    <a:lnTo>
                      <a:pt x="0" y="172"/>
                    </a:lnTo>
                    <a:lnTo>
                      <a:pt x="24" y="132"/>
                    </a:lnTo>
                    <a:lnTo>
                      <a:pt x="8" y="97"/>
                    </a:lnTo>
                    <a:lnTo>
                      <a:pt x="26" y="66"/>
                    </a:lnTo>
                    <a:lnTo>
                      <a:pt x="15" y="30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963D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416028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algorithm we present manages two solutions (sets):</a:t>
            </a:r>
          </a:p>
          <a:p>
            <a:pPr lvl="1"/>
            <a:r>
              <a:rPr lang="en-US" i="1" dirty="0" smtClean="0"/>
              <a:t>X</a:t>
            </a:r>
            <a:r>
              <a:rPr lang="en-US" dirty="0" smtClean="0"/>
              <a:t> – Initially the empty set.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Y – Initially the set of all elements (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).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 elements are ordered in an arbitrary order: </a:t>
            </a:r>
            <a:r>
              <a:rPr lang="en-US" i="1" dirty="0"/>
              <a:t>u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u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u</a:t>
            </a:r>
            <a:r>
              <a:rPr lang="en-US" i="1" baseline="-25000" dirty="0"/>
              <a:t>n</a:t>
            </a:r>
            <a:r>
              <a:rPr lang="en-US" dirty="0"/>
              <a:t>.</a:t>
            </a:r>
          </a:p>
          <a:p>
            <a:r>
              <a:rPr lang="en-US" dirty="0"/>
              <a:t>The algorithm has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/>
              <a:t>iterations, one for </a:t>
            </a:r>
            <a:r>
              <a:rPr lang="en-US" dirty="0" smtClean="0"/>
              <a:t>each element. In iteration </a:t>
            </a:r>
            <a:r>
              <a:rPr lang="en-US" i="1" dirty="0" err="1" smtClean="0"/>
              <a:t>i</a:t>
            </a:r>
            <a:r>
              <a:rPr lang="en-US" dirty="0" smtClean="0"/>
              <a:t> the algorithm decides whether to add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dirty="0" smtClean="0"/>
              <a:t> to </a:t>
            </a:r>
            <a:r>
              <a:rPr lang="en-US" i="1" dirty="0" smtClean="0"/>
              <a:t>X</a:t>
            </a:r>
            <a:r>
              <a:rPr lang="en-US" dirty="0" smtClean="0"/>
              <a:t> or to remove it from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following notation is defined using these players: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125234"/>
            <a:ext cx="1155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Formally: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4725144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contribution of adding </a:t>
            </a:r>
            <a:r>
              <a:rPr lang="en-US" sz="2000" i="1" dirty="0" err="1" smtClean="0"/>
              <a:t>u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to </a:t>
            </a:r>
            <a:r>
              <a:rPr lang="en-US" sz="2000" i="1" dirty="0" smtClean="0"/>
              <a:t>X</a:t>
            </a:r>
            <a:endParaRPr lang="en-US" sz="2000" dirty="0" smtClean="0"/>
          </a:p>
        </p:txBody>
      </p:sp>
      <p:sp>
        <p:nvSpPr>
          <p:cNvPr id="7" name="Down Arrow 6"/>
          <p:cNvSpPr/>
          <p:nvPr/>
        </p:nvSpPr>
        <p:spPr>
          <a:xfrm>
            <a:off x="2771800" y="5556141"/>
            <a:ext cx="504056" cy="6091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63688" y="6165304"/>
            <a:ext cx="2222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 {</a:t>
            </a:r>
            <a:r>
              <a:rPr lang="en-US" sz="2000" i="1" dirty="0" err="1" smtClean="0">
                <a:sym typeface="Symbol"/>
              </a:rPr>
              <a:t>u</a:t>
            </a:r>
            <a:r>
              <a:rPr lang="en-US" sz="2000" i="1" baseline="-25000" dirty="0" err="1" smtClean="0">
                <a:sym typeface="Symbol"/>
              </a:rPr>
              <a:t>i</a:t>
            </a:r>
            <a:r>
              <a:rPr lang="en-US" sz="2000" dirty="0" smtClean="0">
                <a:sym typeface="Symbol"/>
              </a:rPr>
              <a:t>}) –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X</a:t>
            </a:r>
            <a:r>
              <a:rPr lang="en-US" sz="2000" dirty="0" smtClean="0">
                <a:sym typeface="Symbol"/>
              </a:rPr>
              <a:t>)</a:t>
            </a:r>
            <a:endParaRPr lang="en-US" sz="2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560075" y="4725144"/>
            <a:ext cx="2252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contribution of removing </a:t>
            </a:r>
            <a:r>
              <a:rPr lang="en-US" sz="2000" i="1" dirty="0" err="1" smtClean="0"/>
              <a:t>u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from </a:t>
            </a:r>
            <a:r>
              <a:rPr lang="en-US" sz="2000" i="1" dirty="0" smtClean="0"/>
              <a:t>Y</a:t>
            </a:r>
            <a:endParaRPr lang="en-US" sz="2000" dirty="0" smtClean="0"/>
          </a:p>
        </p:txBody>
      </p:sp>
      <p:sp>
        <p:nvSpPr>
          <p:cNvPr id="10" name="Down Arrow 9"/>
          <p:cNvSpPr/>
          <p:nvPr/>
        </p:nvSpPr>
        <p:spPr>
          <a:xfrm>
            <a:off x="6444208" y="5556141"/>
            <a:ext cx="504056" cy="6091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36096" y="6197242"/>
            <a:ext cx="2108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b</a:t>
            </a:r>
            <a:r>
              <a:rPr lang="en-US" sz="2000" i="1" baseline="-25000" dirty="0" smtClean="0"/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Y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\ {</a:t>
            </a:r>
            <a:r>
              <a:rPr lang="en-US" sz="2000" i="1" dirty="0" err="1" smtClean="0">
                <a:sym typeface="Symbol"/>
              </a:rPr>
              <a:t>u</a:t>
            </a:r>
            <a:r>
              <a:rPr lang="en-US" sz="2000" i="1" baseline="-25000" dirty="0" err="1" smtClean="0">
                <a:sym typeface="Symbol"/>
              </a:rPr>
              <a:t>i</a:t>
            </a:r>
            <a:r>
              <a:rPr lang="en-US" sz="2000" dirty="0" smtClean="0">
                <a:sym typeface="Symbol"/>
              </a:rPr>
              <a:t>}) –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Y</a:t>
            </a:r>
            <a:r>
              <a:rPr lang="en-US" sz="2000" dirty="0" smtClean="0">
                <a:sym typeface="Symbol"/>
              </a:rPr>
              <a:t>)</a:t>
            </a:r>
            <a:endParaRPr lang="en-US" sz="2000" i="1" dirty="0"/>
          </a:p>
        </p:txBody>
      </p:sp>
      <p:pic>
        <p:nvPicPr>
          <p:cNvPr id="140290" name="Picture 2" descr="C:\Users\t-moranf\AppData\Local\Microsoft\Windows\Temporary Internet Files\Content.IE5\0DK23DB5\MC90043983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4664"/>
            <a:ext cx="1011560" cy="101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718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 animBg="1"/>
      <p:bldP spid="8" grpId="0"/>
      <p:bldP spid="9" grpId="0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15572</TotalTime>
  <Words>3108</Words>
  <Application>Microsoft Office PowerPoint</Application>
  <PresentationFormat>On-screen Show (4:3)</PresentationFormat>
  <Paragraphs>433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Equation</vt:lpstr>
      <vt:lpstr>Maximization Problems with Submodular Objective Functions</vt:lpstr>
      <vt:lpstr>Outline</vt:lpstr>
      <vt:lpstr>Set Functions</vt:lpstr>
      <vt:lpstr>Properties of Set Functions</vt:lpstr>
      <vt:lpstr>Properties of Set Functions (cont.)</vt:lpstr>
      <vt:lpstr>Submodular Function - Example</vt:lpstr>
      <vt:lpstr>Where can One Find Submodular Set Functions?</vt:lpstr>
      <vt:lpstr>Unconstrained Submodular Maximization</vt:lpstr>
      <vt:lpstr>The Players</vt:lpstr>
      <vt:lpstr>More on the Algorithm</vt:lpstr>
      <vt:lpstr>Notation</vt:lpstr>
      <vt:lpstr>Roadmap</vt:lpstr>
      <vt:lpstr>Deterministic Rule</vt:lpstr>
      <vt:lpstr>Deterministic Rule - Analysis</vt:lpstr>
      <vt:lpstr>Random Rule</vt:lpstr>
      <vt:lpstr>Random Rule - Analysis</vt:lpstr>
      <vt:lpstr>Slide 17</vt:lpstr>
      <vt:lpstr>Polytope Constraints</vt:lpstr>
      <vt:lpstr>Relaxation</vt:lpstr>
      <vt:lpstr>Introducing the Problem</vt:lpstr>
      <vt:lpstr>The Continuous Greedy Algorithm</vt:lpstr>
      <vt:lpstr>The Continuous Greedy Algorithm - Demonstration</vt:lpstr>
      <vt:lpstr>The Continuous Greedy Algorithm - Results</vt:lpstr>
      <vt:lpstr>The Continuous Greedy Algorithm - Rethinking</vt:lpstr>
      <vt:lpstr>The Measured Continuous Greedy Algorithm</vt:lpstr>
      <vt:lpstr>The Measured Continuous Greedy Algorithm - Results</vt:lpstr>
      <vt:lpstr>The Measured Continuous Greedy Algorithm - Analysis</vt:lpstr>
      <vt:lpstr>The Continuous Greedy Algorithm – Analysis (cont.)</vt:lpstr>
      <vt:lpstr>Proof of the Theorem</vt:lpstr>
      <vt:lpstr>Result for Monotone Functions</vt:lpstr>
      <vt:lpstr>The Submodular Welfare Problem</vt:lpstr>
      <vt:lpstr>The Polytope</vt:lpstr>
      <vt:lpstr>Approximating the Submodular Welfare Problem</vt:lpstr>
      <vt:lpstr>Open Problems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Feldman Moran</cp:lastModifiedBy>
  <cp:revision>950</cp:revision>
  <dcterms:created xsi:type="dcterms:W3CDTF">2009-11-07T08:14:49Z</dcterms:created>
  <dcterms:modified xsi:type="dcterms:W3CDTF">2013-06-12T09:11:31Z</dcterms:modified>
</cp:coreProperties>
</file>